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639" autoAdjust="0"/>
  </p:normalViewPr>
  <p:slideViewPr>
    <p:cSldViewPr>
      <p:cViewPr>
        <p:scale>
          <a:sx n="100" d="100"/>
          <a:sy n="100" d="100"/>
        </p:scale>
        <p:origin x="-72" y="10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213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C41146-03FB-4225-A1F5-0FC0E632256A}" type="datetimeFigureOut">
              <a:rPr lang="fr-FR" smtClean="0"/>
              <a:pPr/>
              <a:t>29/01/2010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8A137D-5B52-4B41-B782-0086B4303D1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48A137D-5B52-4B41-B782-0086B4303D19}"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48A137D-5B52-4B41-B782-0086B4303D19}"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6121C5E-104B-4EED-B64C-B9BCC0A30241}" type="datetimeFigureOut">
              <a:rPr lang="fr-FR" smtClean="0"/>
              <a:pPr/>
              <a:t>29/01/2010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CE00DD-100D-4BE1-AB93-AC7109A67A0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121C5E-104B-4EED-B64C-B9BCC0A30241}" type="datetimeFigureOut">
              <a:rPr lang="fr-FR" smtClean="0"/>
              <a:pPr/>
              <a:t>29/01/2010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CE00DD-100D-4BE1-AB93-AC7109A67A0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121C5E-104B-4EED-B64C-B9BCC0A30241}" type="datetimeFigureOut">
              <a:rPr lang="fr-FR" smtClean="0"/>
              <a:pPr/>
              <a:t>29/01/2010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CE00DD-100D-4BE1-AB93-AC7109A67A0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121C5E-104B-4EED-B64C-B9BCC0A30241}" type="datetimeFigureOut">
              <a:rPr lang="fr-FR" smtClean="0"/>
              <a:pPr/>
              <a:t>29/01/2010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CE00DD-100D-4BE1-AB93-AC7109A67A0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6121C5E-104B-4EED-B64C-B9BCC0A30241}" type="datetimeFigureOut">
              <a:rPr lang="fr-FR" smtClean="0"/>
              <a:pPr/>
              <a:t>29/01/2010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CE00DD-100D-4BE1-AB93-AC7109A67A0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6121C5E-104B-4EED-B64C-B9BCC0A30241}" type="datetimeFigureOut">
              <a:rPr lang="fr-FR" smtClean="0"/>
              <a:pPr/>
              <a:t>29/01/2010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CE00DD-100D-4BE1-AB93-AC7109A67A0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6121C5E-104B-4EED-B64C-B9BCC0A30241}" type="datetimeFigureOut">
              <a:rPr lang="fr-FR" smtClean="0"/>
              <a:pPr/>
              <a:t>29/01/2010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7CE00DD-100D-4BE1-AB93-AC7109A67A0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6121C5E-104B-4EED-B64C-B9BCC0A30241}" type="datetimeFigureOut">
              <a:rPr lang="fr-FR" smtClean="0"/>
              <a:pPr/>
              <a:t>29/01/2010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7CE00DD-100D-4BE1-AB93-AC7109A67A0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121C5E-104B-4EED-B64C-B9BCC0A30241}" type="datetimeFigureOut">
              <a:rPr lang="fr-FR" smtClean="0"/>
              <a:pPr/>
              <a:t>29/01/2010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7CE00DD-100D-4BE1-AB93-AC7109A67A0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121C5E-104B-4EED-B64C-B9BCC0A30241}" type="datetimeFigureOut">
              <a:rPr lang="fr-FR" smtClean="0"/>
              <a:pPr/>
              <a:t>29/01/2010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CE00DD-100D-4BE1-AB93-AC7109A67A0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121C5E-104B-4EED-B64C-B9BCC0A30241}" type="datetimeFigureOut">
              <a:rPr lang="fr-FR" smtClean="0"/>
              <a:pPr/>
              <a:t>29/01/2010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CE00DD-100D-4BE1-AB93-AC7109A67A0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121C5E-104B-4EED-B64C-B9BCC0A30241}" type="datetimeFigureOut">
              <a:rPr lang="fr-FR" smtClean="0"/>
              <a:pPr/>
              <a:t>29/01/2010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E00DD-100D-4BE1-AB93-AC7109A67A0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348" y="285728"/>
            <a:ext cx="7929618" cy="461665"/>
          </a:xfrm>
          <a:prstGeom prst="rect">
            <a:avLst/>
          </a:prstGeom>
        </p:spPr>
        <p:txBody>
          <a:bodyPr wrap="square">
            <a:spAutoFit/>
          </a:bodyPr>
          <a:lstStyle/>
          <a:p>
            <a:r>
              <a:rPr lang="fr-FR" sz="2400" b="1" dirty="0"/>
              <a:t>La dissertation (ou Composition) en Histoire- Géographie.</a:t>
            </a:r>
          </a:p>
        </p:txBody>
      </p:sp>
      <p:sp>
        <p:nvSpPr>
          <p:cNvPr id="5" name="Rectangle 4"/>
          <p:cNvSpPr/>
          <p:nvPr/>
        </p:nvSpPr>
        <p:spPr>
          <a:xfrm>
            <a:off x="428596" y="1357298"/>
            <a:ext cx="8001056" cy="707886"/>
          </a:xfrm>
          <a:prstGeom prst="rect">
            <a:avLst/>
          </a:prstGeom>
        </p:spPr>
        <p:txBody>
          <a:bodyPr wrap="square">
            <a:spAutoFit/>
          </a:bodyPr>
          <a:lstStyle/>
          <a:p>
            <a:r>
              <a:rPr lang="fr-FR" sz="2000" b="1" dirty="0"/>
              <a:t>C’est une des deux épreuves majeures au baccalauréat. Son objectif est triple :</a:t>
            </a:r>
          </a:p>
        </p:txBody>
      </p:sp>
      <p:sp>
        <p:nvSpPr>
          <p:cNvPr id="6" name="Rectangle 5"/>
          <p:cNvSpPr/>
          <p:nvPr/>
        </p:nvSpPr>
        <p:spPr>
          <a:xfrm>
            <a:off x="642910" y="2143116"/>
            <a:ext cx="6215090" cy="923330"/>
          </a:xfrm>
          <a:prstGeom prst="rect">
            <a:avLst/>
          </a:prstGeom>
        </p:spPr>
        <p:txBody>
          <a:bodyPr wrap="square">
            <a:spAutoFit/>
          </a:bodyPr>
          <a:lstStyle/>
          <a:p>
            <a:pPr lvl="0">
              <a:buFont typeface="Arial" pitchFamily="34" charset="0"/>
              <a:buChar char="•"/>
            </a:pPr>
            <a:r>
              <a:rPr lang="fr-FR" b="1" dirty="0" smtClean="0"/>
              <a:t> Observer </a:t>
            </a:r>
            <a:r>
              <a:rPr lang="fr-FR" b="1" dirty="0"/>
              <a:t>les capacités de synthèse du candidat qui doit respecter le cadre chronologique et spatial du sujet et définir les limites du sujet afin d’éviter les hors-sujets.</a:t>
            </a:r>
          </a:p>
        </p:txBody>
      </p:sp>
      <p:sp>
        <p:nvSpPr>
          <p:cNvPr id="7" name="Rectangle 6"/>
          <p:cNvSpPr/>
          <p:nvPr/>
        </p:nvSpPr>
        <p:spPr>
          <a:xfrm>
            <a:off x="785786" y="3286124"/>
            <a:ext cx="6072214" cy="646331"/>
          </a:xfrm>
          <a:prstGeom prst="rect">
            <a:avLst/>
          </a:prstGeom>
        </p:spPr>
        <p:txBody>
          <a:bodyPr wrap="square">
            <a:spAutoFit/>
          </a:bodyPr>
          <a:lstStyle/>
          <a:p>
            <a:pPr lvl="0">
              <a:buFont typeface="Arial" pitchFamily="34" charset="0"/>
              <a:buChar char="•"/>
            </a:pPr>
            <a:r>
              <a:rPr lang="fr-FR" b="1" dirty="0" smtClean="0"/>
              <a:t> Observer </a:t>
            </a:r>
            <a:r>
              <a:rPr lang="fr-FR" b="1" dirty="0"/>
              <a:t>les capacités d’organisation des idées du candidat (d’où l’importance à accorder au choix du </a:t>
            </a:r>
            <a:r>
              <a:rPr lang="fr-FR" b="1"/>
              <a:t>plan</a:t>
            </a:r>
            <a:r>
              <a:rPr lang="fr-FR" b="1" smtClean="0"/>
              <a:t>).</a:t>
            </a:r>
            <a:endParaRPr lang="fr-FR" b="1" dirty="0" smtClean="0"/>
          </a:p>
        </p:txBody>
      </p:sp>
      <p:sp>
        <p:nvSpPr>
          <p:cNvPr id="8" name="Rectangle 7"/>
          <p:cNvSpPr/>
          <p:nvPr/>
        </p:nvSpPr>
        <p:spPr>
          <a:xfrm>
            <a:off x="785786" y="4143380"/>
            <a:ext cx="6000792" cy="369332"/>
          </a:xfrm>
          <a:prstGeom prst="rect">
            <a:avLst/>
          </a:prstGeom>
        </p:spPr>
        <p:txBody>
          <a:bodyPr wrap="square">
            <a:spAutoFit/>
          </a:bodyPr>
          <a:lstStyle/>
          <a:p>
            <a:pPr lvl="0">
              <a:buFont typeface="Arial" pitchFamily="34" charset="0"/>
              <a:buChar char="•"/>
            </a:pPr>
            <a:r>
              <a:rPr lang="fr-FR" b="1" dirty="0" smtClean="0"/>
              <a:t> Observer  </a:t>
            </a:r>
            <a:r>
              <a:rPr lang="fr-FR" b="1" dirty="0"/>
              <a:t>les capacités de rédaction du candidat</a:t>
            </a:r>
            <a:r>
              <a:rPr lang="fr-FR" dirty="0"/>
              <a:t>.</a:t>
            </a:r>
          </a:p>
        </p:txBody>
      </p:sp>
      <p:sp>
        <p:nvSpPr>
          <p:cNvPr id="9" name="Rectangle 8"/>
          <p:cNvSpPr/>
          <p:nvPr/>
        </p:nvSpPr>
        <p:spPr>
          <a:xfrm>
            <a:off x="571472" y="5072074"/>
            <a:ext cx="7858180" cy="646331"/>
          </a:xfrm>
          <a:prstGeom prst="rect">
            <a:avLst/>
          </a:prstGeom>
        </p:spPr>
        <p:txBody>
          <a:bodyPr wrap="square">
            <a:spAutoFit/>
          </a:bodyPr>
          <a:lstStyle/>
          <a:p>
            <a:r>
              <a:rPr lang="fr-FR" dirty="0"/>
              <a:t>Un bon devoir est donc avant tout un travail bien délimité, bien structuré et bien rédigé.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1"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 presetClass="emph" presetSubtype="2" fill="hold" grpId="0" nodeType="clickEffect">
                                  <p:stCondLst>
                                    <p:cond delay="0"/>
                                  </p:stCondLst>
                                  <p:childTnLst>
                                    <p:anim to="1.5" calcmode="lin" valueType="num">
                                      <p:cBhvr override="childStyle">
                                        <p:cTn id="41" dur="2000" fill="hold"/>
                                        <p:tgtEl>
                                          <p:spTgt spid="9"/>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928794" y="214290"/>
            <a:ext cx="425097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Le travail  préparatoire :</a:t>
            </a:r>
            <a:endParaRPr kumimoji="0" lang="fr-FR" sz="3200" b="0" i="0" u="none" strike="noStrike" cap="none" normalizeH="0" baseline="0" dirty="0" smtClean="0">
              <a:ln>
                <a:noFill/>
              </a:ln>
              <a:solidFill>
                <a:schemeClr val="tx1"/>
              </a:solidFill>
              <a:effectLst/>
              <a:latin typeface="Arial" pitchFamily="34" charset="0"/>
            </a:endParaRPr>
          </a:p>
        </p:txBody>
      </p:sp>
      <p:sp>
        <p:nvSpPr>
          <p:cNvPr id="1036" name="Rectangle 12"/>
          <p:cNvSpPr>
            <a:spLocks noChangeArrowheads="1"/>
          </p:cNvSpPr>
          <p:nvPr/>
        </p:nvSpPr>
        <p:spPr bwMode="auto">
          <a:xfrm>
            <a:off x="285720" y="928670"/>
            <a:ext cx="835824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Analyser le sujet, dégager une problématique, choisir et construire un plan.</a:t>
            </a:r>
            <a:endParaRPr kumimoji="0" lang="fr-FR" sz="2400" b="1" i="0" u="none" strike="noStrike" cap="none" normalizeH="0" baseline="0" dirty="0" smtClean="0">
              <a:ln>
                <a:noFill/>
              </a:ln>
              <a:solidFill>
                <a:schemeClr val="tx1"/>
              </a:solidFill>
              <a:effectLst/>
              <a:latin typeface="Arial" pitchFamily="34" charset="0"/>
            </a:endParaRPr>
          </a:p>
        </p:txBody>
      </p:sp>
      <p:sp>
        <p:nvSpPr>
          <p:cNvPr id="14" name="Rectangle 13"/>
          <p:cNvSpPr/>
          <p:nvPr/>
        </p:nvSpPr>
        <p:spPr>
          <a:xfrm>
            <a:off x="285720" y="1857364"/>
            <a:ext cx="8643998" cy="461665"/>
          </a:xfrm>
          <a:prstGeom prst="rect">
            <a:avLst/>
          </a:prstGeom>
        </p:spPr>
        <p:txBody>
          <a:bodyPr wrap="square">
            <a:spAutoFit/>
          </a:bodyPr>
          <a:lstStyle/>
          <a:p>
            <a:r>
              <a:rPr lang="fr-FR" sz="2400" b="1" dirty="0" smtClean="0"/>
              <a:t>Crises, réformes et affirmation de la République à la Belle Epoque</a:t>
            </a:r>
            <a:endParaRPr lang="fr-FR" sz="2400" b="1" dirty="0"/>
          </a:p>
        </p:txBody>
      </p:sp>
      <p:sp>
        <p:nvSpPr>
          <p:cNvPr id="1038" name="Oval 14"/>
          <p:cNvSpPr>
            <a:spLocks noChangeArrowheads="1"/>
          </p:cNvSpPr>
          <p:nvPr/>
        </p:nvSpPr>
        <p:spPr bwMode="auto">
          <a:xfrm>
            <a:off x="6500826" y="1714488"/>
            <a:ext cx="2214578" cy="974729"/>
          </a:xfrm>
          <a:prstGeom prst="ellipse">
            <a:avLst/>
          </a:prstGeom>
          <a:noFill/>
          <a:ln w="9525">
            <a:solidFill>
              <a:srgbClr val="C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9" name="Text Box 15"/>
          <p:cNvSpPr txBox="1">
            <a:spLocks noChangeArrowheads="1"/>
          </p:cNvSpPr>
          <p:nvPr/>
        </p:nvSpPr>
        <p:spPr bwMode="auto">
          <a:xfrm>
            <a:off x="642910" y="2643182"/>
            <a:ext cx="2714644" cy="64294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rPr>
              <a:t>les mots clés : crises,</a:t>
            </a:r>
            <a:r>
              <a:rPr kumimoji="0" lang="fr-FR" sz="1600" b="1" i="0" u="none" strike="noStrike" cap="none" normalizeH="0" dirty="0" smtClean="0">
                <a:ln>
                  <a:noFill/>
                </a:ln>
                <a:solidFill>
                  <a:schemeClr val="tx1"/>
                </a:solidFill>
                <a:effectLst/>
                <a:latin typeface="Calibri" pitchFamily="34" charset="0"/>
              </a:rPr>
              <a:t> réformes, affirmation</a:t>
            </a:r>
            <a:endParaRPr kumimoji="0" lang="fr-FR" sz="1600" b="1" i="0" u="none" strike="noStrike" cap="none" normalizeH="0" baseline="0" dirty="0" smtClean="0">
              <a:ln>
                <a:noFill/>
              </a:ln>
              <a:solidFill>
                <a:schemeClr val="tx1"/>
              </a:solidFill>
              <a:effectLst/>
              <a:latin typeface="Arial" pitchFamily="34" charset="0"/>
            </a:endParaRPr>
          </a:p>
        </p:txBody>
      </p:sp>
      <p:cxnSp>
        <p:nvCxnSpPr>
          <p:cNvPr id="19" name="Connecteur droit avec flèche 18"/>
          <p:cNvCxnSpPr/>
          <p:nvPr/>
        </p:nvCxnSpPr>
        <p:spPr>
          <a:xfrm rot="10800000" flipV="1">
            <a:off x="2285984" y="2214554"/>
            <a:ext cx="642942" cy="42862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5400000">
            <a:off x="6429388" y="2214554"/>
            <a:ext cx="500860" cy="50086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40" name="Text Box 16"/>
          <p:cNvSpPr txBox="1">
            <a:spLocks noChangeArrowheads="1"/>
          </p:cNvSpPr>
          <p:nvPr/>
        </p:nvSpPr>
        <p:spPr bwMode="auto">
          <a:xfrm>
            <a:off x="6357950" y="2714620"/>
            <a:ext cx="2149494" cy="9699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rPr>
              <a:t>Cadre chronologique.</a:t>
            </a: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rPr>
              <a:t>Début du XXème siècle (1900-1914)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endParaRPr>
          </a:p>
        </p:txBody>
      </p:sp>
      <p:sp>
        <p:nvSpPr>
          <p:cNvPr id="1041" name="Text Box 17"/>
          <p:cNvSpPr txBox="1">
            <a:spLocks noChangeArrowheads="1"/>
          </p:cNvSpPr>
          <p:nvPr/>
        </p:nvSpPr>
        <p:spPr bwMode="auto">
          <a:xfrm>
            <a:off x="0" y="3571876"/>
            <a:ext cx="5357850" cy="30718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Calibri" pitchFamily="34" charset="0"/>
              </a:rPr>
              <a:t>S’interroger sur  les aspects que couvre les mots et les éléments à développer :</a:t>
            </a:r>
          </a:p>
          <a:p>
            <a:pPr marL="457200" marR="0" lvl="1" indent="0" algn="l" defTabSz="914400" rtl="0" eaLnBrk="1" fontAlgn="base" latinLnBrk="0" hangingPunct="1">
              <a:lnSpc>
                <a:spcPct val="100000"/>
              </a:lnSpc>
              <a:spcBef>
                <a:spcPct val="0"/>
              </a:spcBef>
              <a:spcAft>
                <a:spcPts val="1000"/>
              </a:spcAft>
              <a:buClrTx/>
              <a:buSzTx/>
              <a:buFont typeface="Symbol" pitchFamily="18" charset="2"/>
              <a:buChar char="·"/>
              <a:tabLst/>
            </a:pPr>
            <a:r>
              <a:rPr kumimoji="0" lang="fr-FR" sz="1400" b="1" i="0" u="none" strike="noStrike" cap="none" normalizeH="0" baseline="0" dirty="0" smtClean="0">
                <a:ln>
                  <a:noFill/>
                </a:ln>
                <a:solidFill>
                  <a:schemeClr val="tx1"/>
                </a:solidFill>
                <a:effectLst/>
                <a:latin typeface="Times New Roman" pitchFamily="18" charset="0"/>
              </a:rPr>
              <a:t> </a:t>
            </a:r>
            <a:r>
              <a:rPr kumimoji="0" lang="fr-FR" sz="1600" b="1" i="0" u="none" strike="noStrike" cap="none" normalizeH="0" baseline="0" dirty="0" smtClean="0">
                <a:ln>
                  <a:noFill/>
                </a:ln>
                <a:solidFill>
                  <a:schemeClr val="tx1"/>
                </a:solidFill>
                <a:effectLst/>
                <a:latin typeface="Times New Roman" pitchFamily="18" charset="0"/>
              </a:rPr>
              <a:t>Crises : Quels sont les événements qui troublent la vie politique ?</a:t>
            </a:r>
          </a:p>
          <a:p>
            <a:pPr marL="457200" marR="0" lvl="1" indent="0" algn="l" defTabSz="914400" rtl="0" eaLnBrk="1" fontAlgn="base" latinLnBrk="0" hangingPunct="1">
              <a:lnSpc>
                <a:spcPct val="100000"/>
              </a:lnSpc>
              <a:spcBef>
                <a:spcPct val="0"/>
              </a:spcBef>
              <a:spcAft>
                <a:spcPts val="1000"/>
              </a:spcAft>
              <a:buClrTx/>
              <a:buSzTx/>
              <a:buFont typeface="Symbol" pitchFamily="18" charset="2"/>
              <a:buChar char="·"/>
              <a:tabLst/>
            </a:pPr>
            <a:r>
              <a:rPr lang="fr-FR" sz="1600" dirty="0" smtClean="0">
                <a:latin typeface="Times New Roman" pitchFamily="18" charset="0"/>
              </a:rPr>
              <a:t> </a:t>
            </a:r>
            <a:r>
              <a:rPr lang="fr-FR" sz="1600" b="1" dirty="0" smtClean="0">
                <a:latin typeface="Times New Roman" pitchFamily="18" charset="0"/>
              </a:rPr>
              <a:t>Quelles lois modifient l’organisation du pays et la vie politique ?</a:t>
            </a:r>
          </a:p>
          <a:p>
            <a:pPr marL="457200" marR="0" lvl="1" indent="0" algn="l" defTabSz="914400" rtl="0" eaLnBrk="1" fontAlgn="base" latinLnBrk="0" hangingPunct="1">
              <a:lnSpc>
                <a:spcPct val="100000"/>
              </a:lnSpc>
              <a:spcBef>
                <a:spcPct val="0"/>
              </a:spcBef>
              <a:spcAft>
                <a:spcPts val="1000"/>
              </a:spcAft>
              <a:buClrTx/>
              <a:buSzTx/>
              <a:tabLst/>
            </a:pPr>
            <a:r>
              <a:rPr lang="fr-FR" sz="1600" b="1" dirty="0" smtClean="0">
                <a:latin typeface="Times New Roman" pitchFamily="18" charset="0"/>
              </a:rPr>
              <a:t>Problématique :</a:t>
            </a:r>
          </a:p>
          <a:p>
            <a:pPr marL="457200" marR="0" lvl="1" indent="0" algn="l" defTabSz="914400" rtl="0" eaLnBrk="1" fontAlgn="base" latinLnBrk="0" hangingPunct="1">
              <a:lnSpc>
                <a:spcPct val="100000"/>
              </a:lnSpc>
              <a:spcBef>
                <a:spcPct val="0"/>
              </a:spcBef>
              <a:spcAft>
                <a:spcPts val="1000"/>
              </a:spcAft>
              <a:buClrTx/>
              <a:buSzTx/>
              <a:buFont typeface="Symbol" pitchFamily="18" charset="2"/>
              <a:buChar char="·"/>
              <a:tabLst/>
            </a:pPr>
            <a:r>
              <a:rPr kumimoji="0" lang="fr-FR" sz="1600" b="1" i="0" u="none" strike="noStrike" cap="none" normalizeH="0" baseline="0" dirty="0" smtClean="0">
                <a:ln>
                  <a:noFill/>
                </a:ln>
                <a:solidFill>
                  <a:schemeClr val="tx1"/>
                </a:solidFill>
                <a:effectLst/>
                <a:latin typeface="Times New Roman" pitchFamily="18" charset="0"/>
              </a:rPr>
              <a:t>En quoi</a:t>
            </a:r>
            <a:r>
              <a:rPr kumimoji="0" lang="fr-FR" sz="1600" b="1" i="0" u="none" strike="noStrike" cap="none" normalizeH="0" dirty="0" smtClean="0">
                <a:ln>
                  <a:noFill/>
                </a:ln>
                <a:solidFill>
                  <a:schemeClr val="tx1"/>
                </a:solidFill>
                <a:effectLst/>
                <a:latin typeface="Times New Roman" pitchFamily="18" charset="0"/>
              </a:rPr>
              <a:t> la résolution pacifique des crises et la mise en place des réformes institutionnelles ont-elles permis le renforcement de la démocratie ?</a:t>
            </a:r>
            <a:endParaRPr kumimoji="0" lang="fr-FR" sz="1600" b="1" i="0" u="none" strike="noStrike" cap="none" normalizeH="0" baseline="0" dirty="0" smtClean="0">
              <a:ln>
                <a:noFill/>
              </a:ln>
              <a:solidFill>
                <a:schemeClr val="tx1"/>
              </a:solidFill>
              <a:effectLst/>
              <a:latin typeface="Times New Roman" pitchFamily="18" charset="0"/>
            </a:endParaRPr>
          </a:p>
          <a:p>
            <a:pPr marL="1371600" marR="0" lvl="3" indent="0" algn="l" defTabSz="914400" rtl="0" eaLnBrk="1" fontAlgn="base" latinLnBrk="0" hangingPunct="1">
              <a:lnSpc>
                <a:spcPct val="100000"/>
              </a:lnSpc>
              <a:spcBef>
                <a:spcPct val="0"/>
              </a:spcBef>
              <a:spcAft>
                <a:spcPts val="1000"/>
              </a:spcAft>
              <a:buClrTx/>
              <a:buSzTx/>
              <a:buFont typeface="Wingdings" pitchFamily="2" charset="2"/>
              <a:buChar char="§"/>
              <a:tabLst/>
            </a:pPr>
            <a:endParaRPr kumimoji="0" lang="fr-FR" sz="11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endParaRPr>
          </a:p>
        </p:txBody>
      </p:sp>
      <p:cxnSp>
        <p:nvCxnSpPr>
          <p:cNvPr id="28" name="Connecteur droit avec flèche 27"/>
          <p:cNvCxnSpPr>
            <a:stCxn id="1039" idx="2"/>
          </p:cNvCxnSpPr>
          <p:nvPr/>
        </p:nvCxnSpPr>
        <p:spPr>
          <a:xfrm rot="5400000">
            <a:off x="1678760" y="3250405"/>
            <a:ext cx="285755" cy="35719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a:stCxn id="1040" idx="2"/>
          </p:cNvCxnSpPr>
          <p:nvPr/>
        </p:nvCxnSpPr>
        <p:spPr>
          <a:xfrm rot="5400000">
            <a:off x="7344585" y="3769518"/>
            <a:ext cx="173048" cy="3177"/>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2" name="Ellipse 21"/>
          <p:cNvSpPr/>
          <p:nvPr/>
        </p:nvSpPr>
        <p:spPr>
          <a:xfrm>
            <a:off x="4929190" y="1785926"/>
            <a:ext cx="1714512" cy="7143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llipse 22"/>
          <p:cNvSpPr/>
          <p:nvPr/>
        </p:nvSpPr>
        <p:spPr>
          <a:xfrm>
            <a:off x="0" y="1785926"/>
            <a:ext cx="4357686" cy="7143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5857884" y="3786190"/>
            <a:ext cx="3143272" cy="2554545"/>
          </a:xfrm>
          <a:prstGeom prst="rect">
            <a:avLst/>
          </a:prstGeom>
          <a:noFill/>
          <a:ln w="9525">
            <a:solidFill>
              <a:schemeClr val="dk1">
                <a:shade val="95000"/>
                <a:satMod val="105000"/>
              </a:schemeClr>
            </a:solidFill>
          </a:ln>
        </p:spPr>
        <p:txBody>
          <a:bodyPr wrap="square" rtlCol="0">
            <a:spAutoFit/>
          </a:bodyPr>
          <a:lstStyle/>
          <a:p>
            <a:r>
              <a:rPr lang="fr-FR" sz="1600" b="1" dirty="0" smtClean="0"/>
              <a:t>Le sujet doit être centré sur la période :</a:t>
            </a:r>
          </a:p>
          <a:p>
            <a:pPr lvl="1">
              <a:buFont typeface="Arial" pitchFamily="34" charset="0"/>
              <a:buChar char="•"/>
            </a:pPr>
            <a:r>
              <a:rPr lang="fr-FR" sz="1600" b="1" dirty="0" smtClean="0"/>
              <a:t>1900-1914 :</a:t>
            </a:r>
          </a:p>
          <a:p>
            <a:r>
              <a:rPr lang="fr-FR" sz="1600" b="1" dirty="0" smtClean="0"/>
              <a:t>Dans l’introduction, </a:t>
            </a:r>
            <a:r>
              <a:rPr lang="fr-FR" sz="1600" dirty="0" smtClean="0"/>
              <a:t>il est utile de rappeler sans trop détailler les </a:t>
            </a:r>
            <a:r>
              <a:rPr lang="fr-FR" sz="1600" b="1" dirty="0" smtClean="0"/>
              <a:t>événements antérieurs à 1900.</a:t>
            </a:r>
          </a:p>
          <a:p>
            <a:endParaRPr lang="fr-FR" sz="1600" b="1" dirty="0" smtClean="0"/>
          </a:p>
          <a:p>
            <a:r>
              <a:rPr lang="fr-FR" sz="1600" b="1" dirty="0" smtClean="0"/>
              <a:t>Dans le développement, le point de départ chronologique doit être l’affaire Dreyfus (1894/1898)</a:t>
            </a:r>
            <a:endParaRPr lang="fr-FR" sz="1600" b="1" dirty="0"/>
          </a:p>
        </p:txBody>
      </p:sp>
      <p:sp>
        <p:nvSpPr>
          <p:cNvPr id="31" name="ZoneTexte 30"/>
          <p:cNvSpPr txBox="1"/>
          <p:nvPr/>
        </p:nvSpPr>
        <p:spPr>
          <a:xfrm>
            <a:off x="3643306" y="2500306"/>
            <a:ext cx="2000264" cy="923330"/>
          </a:xfrm>
          <a:prstGeom prst="rect">
            <a:avLst/>
          </a:prstGeom>
          <a:noFill/>
        </p:spPr>
        <p:txBody>
          <a:bodyPr wrap="square" rtlCol="0">
            <a:spAutoFit/>
          </a:bodyPr>
          <a:lstStyle/>
          <a:p>
            <a:r>
              <a:rPr lang="fr-FR" b="1" dirty="0" smtClean="0"/>
              <a:t>IIIe République = France = système politique</a:t>
            </a:r>
            <a:endParaRPr lang="fr-FR" b="1" dirty="0"/>
          </a:p>
        </p:txBody>
      </p:sp>
      <p:cxnSp>
        <p:nvCxnSpPr>
          <p:cNvPr id="34" name="Connecteur droit 33"/>
          <p:cNvCxnSpPr/>
          <p:nvPr/>
        </p:nvCxnSpPr>
        <p:spPr>
          <a:xfrm rot="5400000">
            <a:off x="5179223" y="2607463"/>
            <a:ext cx="214314" cy="142876"/>
          </a:xfrm>
          <a:prstGeom prst="line">
            <a:avLst/>
          </a:prstGeom>
          <a:ln w="19050" cmpd="sng"/>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3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41">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41">
                                            <p:bg/>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41">
                                            <p:txEl>
                                              <p:pRg st="0" end="0"/>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41">
                                            <p:txEl>
                                              <p:pRg st="1" end="1"/>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41">
                                            <p:txEl>
                                              <p:pRg st="2" end="2"/>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41">
                                            <p:txEl>
                                              <p:pRg st="3" end="3"/>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41">
                                            <p:txEl>
                                              <p:pRg st="4" end="4"/>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04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041">
                                            <p:txEl>
                                              <p:pRg st="1" end="1"/>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1041">
                                            <p:txEl>
                                              <p:pRg st="2" end="2"/>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041">
                                            <p:txEl>
                                              <p:pRg st="3" end="3"/>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1041">
                                            <p:txEl>
                                              <p:pRg st="4" end="4"/>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30"/>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1036" grpId="0"/>
      <p:bldP spid="14" grpId="0"/>
      <p:bldP spid="1038" grpId="0" animBg="1"/>
      <p:bldP spid="1039" grpId="0" animBg="1"/>
      <p:bldP spid="1040" grpId="0" animBg="1"/>
      <p:bldP spid="1041" grpId="0" build="allAtOnce" animBg="1"/>
      <p:bldP spid="22" grpId="0" animBg="1"/>
      <p:bldP spid="23" grpId="0" animBg="1"/>
      <p:bldP spid="25" grpId="0" animBg="1"/>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571604" y="0"/>
            <a:ext cx="5429288" cy="461665"/>
          </a:xfrm>
          <a:prstGeom prst="rect">
            <a:avLst/>
          </a:prstGeom>
          <a:noFill/>
        </p:spPr>
        <p:txBody>
          <a:bodyPr wrap="square" rtlCol="0">
            <a:spAutoFit/>
          </a:bodyPr>
          <a:lstStyle/>
          <a:p>
            <a:pPr algn="ctr"/>
            <a:r>
              <a:rPr lang="fr-FR" sz="2400" b="1" dirty="0" smtClean="0"/>
              <a:t>Choisir et construire un plan :</a:t>
            </a:r>
            <a:endParaRPr lang="fr-FR" sz="2400" b="1" dirty="0"/>
          </a:p>
        </p:txBody>
      </p:sp>
      <p:sp>
        <p:nvSpPr>
          <p:cNvPr id="5" name="ZoneTexte 4"/>
          <p:cNvSpPr txBox="1"/>
          <p:nvPr/>
        </p:nvSpPr>
        <p:spPr>
          <a:xfrm>
            <a:off x="785786" y="500042"/>
            <a:ext cx="4286280" cy="369332"/>
          </a:xfrm>
          <a:prstGeom prst="rect">
            <a:avLst/>
          </a:prstGeom>
          <a:noFill/>
        </p:spPr>
        <p:txBody>
          <a:bodyPr wrap="square" rtlCol="0">
            <a:spAutoFit/>
          </a:bodyPr>
          <a:lstStyle/>
          <a:p>
            <a:r>
              <a:rPr lang="fr-FR" b="1" dirty="0" smtClean="0">
                <a:solidFill>
                  <a:srgbClr val="FF0000"/>
                </a:solidFill>
              </a:rPr>
              <a:t>Dans le sujet, plan doit être thématique.</a:t>
            </a:r>
            <a:endParaRPr lang="fr-FR" b="1" dirty="0">
              <a:solidFill>
                <a:srgbClr val="FF0000"/>
              </a:solidFill>
            </a:endParaRPr>
          </a:p>
        </p:txBody>
      </p:sp>
      <p:sp>
        <p:nvSpPr>
          <p:cNvPr id="6" name="ZoneTexte 5"/>
          <p:cNvSpPr txBox="1"/>
          <p:nvPr/>
        </p:nvSpPr>
        <p:spPr>
          <a:xfrm>
            <a:off x="2857488" y="785794"/>
            <a:ext cx="2928958" cy="369332"/>
          </a:xfrm>
          <a:prstGeom prst="rect">
            <a:avLst/>
          </a:prstGeom>
          <a:noFill/>
        </p:spPr>
        <p:txBody>
          <a:bodyPr wrap="square" rtlCol="0">
            <a:spAutoFit/>
          </a:bodyPr>
          <a:lstStyle/>
          <a:p>
            <a:pPr algn="ctr"/>
            <a:r>
              <a:rPr lang="fr-FR" b="1" dirty="0" smtClean="0">
                <a:solidFill>
                  <a:srgbClr val="C00000"/>
                </a:solidFill>
              </a:rPr>
              <a:t>Combien de parties ?</a:t>
            </a:r>
            <a:endParaRPr lang="fr-FR" b="1" dirty="0">
              <a:solidFill>
                <a:srgbClr val="C00000"/>
              </a:solidFill>
            </a:endParaRPr>
          </a:p>
        </p:txBody>
      </p:sp>
      <p:sp>
        <p:nvSpPr>
          <p:cNvPr id="7" name="ZoneTexte 6"/>
          <p:cNvSpPr txBox="1"/>
          <p:nvPr/>
        </p:nvSpPr>
        <p:spPr>
          <a:xfrm>
            <a:off x="6215074" y="571480"/>
            <a:ext cx="1428760" cy="523220"/>
          </a:xfrm>
          <a:prstGeom prst="rect">
            <a:avLst/>
          </a:prstGeom>
          <a:noFill/>
        </p:spPr>
        <p:txBody>
          <a:bodyPr wrap="square" rtlCol="0">
            <a:spAutoFit/>
          </a:bodyPr>
          <a:lstStyle/>
          <a:p>
            <a:pPr algn="ctr"/>
            <a:r>
              <a:rPr lang="fr-FR" sz="2800" b="1" dirty="0" smtClean="0"/>
              <a:t> 2 </a:t>
            </a:r>
            <a:endParaRPr lang="fr-FR" sz="2800" b="1" dirty="0"/>
          </a:p>
        </p:txBody>
      </p:sp>
      <p:cxnSp>
        <p:nvCxnSpPr>
          <p:cNvPr id="11" name="Connecteur droit avec flèche 10"/>
          <p:cNvCxnSpPr/>
          <p:nvPr/>
        </p:nvCxnSpPr>
        <p:spPr>
          <a:xfrm>
            <a:off x="1214414" y="2214554"/>
            <a:ext cx="85725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214282" y="1142984"/>
            <a:ext cx="1071570" cy="369332"/>
          </a:xfrm>
          <a:prstGeom prst="rect">
            <a:avLst/>
          </a:prstGeom>
          <a:noFill/>
        </p:spPr>
        <p:txBody>
          <a:bodyPr wrap="square" rtlCol="0">
            <a:spAutoFit/>
          </a:bodyPr>
          <a:lstStyle/>
          <a:p>
            <a:r>
              <a:rPr lang="fr-FR" b="1" dirty="0" smtClean="0"/>
              <a:t>Partie I</a:t>
            </a:r>
            <a:endParaRPr lang="fr-FR" b="1" dirty="0"/>
          </a:p>
        </p:txBody>
      </p:sp>
      <p:sp>
        <p:nvSpPr>
          <p:cNvPr id="30" name="ZoneTexte 29"/>
          <p:cNvSpPr txBox="1"/>
          <p:nvPr/>
        </p:nvSpPr>
        <p:spPr>
          <a:xfrm>
            <a:off x="357158" y="3786190"/>
            <a:ext cx="1000132" cy="369332"/>
          </a:xfrm>
          <a:prstGeom prst="rect">
            <a:avLst/>
          </a:prstGeom>
          <a:noFill/>
        </p:spPr>
        <p:txBody>
          <a:bodyPr wrap="square" rtlCol="0">
            <a:spAutoFit/>
          </a:bodyPr>
          <a:lstStyle/>
          <a:p>
            <a:r>
              <a:rPr lang="fr-FR" b="1" dirty="0" smtClean="0"/>
              <a:t>Partie  II</a:t>
            </a:r>
            <a:endParaRPr lang="fr-FR" b="1" dirty="0"/>
          </a:p>
        </p:txBody>
      </p:sp>
      <p:sp>
        <p:nvSpPr>
          <p:cNvPr id="21" name="ZoneTexte 20"/>
          <p:cNvSpPr txBox="1"/>
          <p:nvPr/>
        </p:nvSpPr>
        <p:spPr>
          <a:xfrm>
            <a:off x="2071670" y="1071546"/>
            <a:ext cx="6715140" cy="1969770"/>
          </a:xfrm>
          <a:prstGeom prst="rect">
            <a:avLst/>
          </a:prstGeom>
          <a:noFill/>
        </p:spPr>
        <p:txBody>
          <a:bodyPr wrap="square" rtlCol="0">
            <a:spAutoFit/>
          </a:bodyPr>
          <a:lstStyle/>
          <a:p>
            <a:pPr marL="342900" indent="-342900"/>
            <a:r>
              <a:rPr lang="fr-FR" sz="1400" b="1" dirty="0" smtClean="0"/>
              <a:t>	</a:t>
            </a:r>
            <a:r>
              <a:rPr lang="fr-FR" sz="1200" b="1" dirty="0" smtClean="0"/>
              <a:t>L’affaire Dreyfus :</a:t>
            </a:r>
          </a:p>
          <a:p>
            <a:pPr lvl="1">
              <a:buFont typeface="Arial" pitchFamily="34" charset="0"/>
              <a:buChar char="•"/>
            </a:pPr>
            <a:r>
              <a:rPr lang="fr-FR" sz="1200" dirty="0" smtClean="0"/>
              <a:t>Rappeler les grandes lignes de l’Affaire.</a:t>
            </a:r>
          </a:p>
          <a:p>
            <a:pPr lvl="1">
              <a:buFont typeface="Arial" pitchFamily="34" charset="0"/>
              <a:buChar char="•"/>
            </a:pPr>
            <a:r>
              <a:rPr lang="fr-FR" sz="1200" dirty="0" smtClean="0"/>
              <a:t> faire apparaître les conséquences positives et négatives (antisémitisme, division de la société, union des Républicains, affirmation de la République par la mise en place de gouvernements républicains stables (pierre Waldeck-Rousseau, Gouvernement de défense républicaine: 1899-1902; Combes :blocs des Gauches 1902-1905, Clemenceau 1905-1908 )</a:t>
            </a:r>
          </a:p>
          <a:p>
            <a:pPr lvl="1"/>
            <a:r>
              <a:rPr lang="fr-FR" sz="1200" b="1" dirty="0" smtClean="0"/>
              <a:t>Les autres crises :</a:t>
            </a:r>
          </a:p>
          <a:p>
            <a:pPr lvl="1">
              <a:buFont typeface="Arial" pitchFamily="34" charset="0"/>
              <a:buChar char="•"/>
            </a:pPr>
            <a:r>
              <a:rPr lang="fr-FR" sz="1200" b="1" dirty="0" smtClean="0"/>
              <a:t> </a:t>
            </a:r>
            <a:r>
              <a:rPr lang="fr-FR" sz="1200" dirty="0" smtClean="0"/>
              <a:t>tensions religieuses  : Anticléricalisme contre ultramontains,</a:t>
            </a:r>
          </a:p>
          <a:p>
            <a:pPr lvl="1">
              <a:buFont typeface="Arial" pitchFamily="34" charset="0"/>
              <a:buChar char="•"/>
            </a:pPr>
            <a:r>
              <a:rPr lang="fr-FR" sz="1200" dirty="0" smtClean="0"/>
              <a:t> Crises sociales (tensions xénophobes, tensions économiques dans le monde rural : gueux du midi en 1907)</a:t>
            </a:r>
          </a:p>
        </p:txBody>
      </p:sp>
      <p:sp>
        <p:nvSpPr>
          <p:cNvPr id="34" name="ZoneTexte 33"/>
          <p:cNvSpPr txBox="1"/>
          <p:nvPr/>
        </p:nvSpPr>
        <p:spPr>
          <a:xfrm>
            <a:off x="285720" y="4143380"/>
            <a:ext cx="2286016" cy="523220"/>
          </a:xfrm>
          <a:prstGeom prst="rect">
            <a:avLst/>
          </a:prstGeom>
          <a:noFill/>
        </p:spPr>
        <p:txBody>
          <a:bodyPr wrap="square" rtlCol="0">
            <a:spAutoFit/>
          </a:bodyPr>
          <a:lstStyle/>
          <a:p>
            <a:pPr>
              <a:buFont typeface="Arial" pitchFamily="34" charset="0"/>
              <a:buChar char="•"/>
            </a:pPr>
            <a:r>
              <a:rPr lang="fr-FR" sz="1400" b="1" dirty="0" smtClean="0"/>
              <a:t>Des réformes qui renforcent la République </a:t>
            </a:r>
            <a:endParaRPr lang="fr-FR" sz="1400" b="1" dirty="0"/>
          </a:p>
        </p:txBody>
      </p:sp>
      <p:cxnSp>
        <p:nvCxnSpPr>
          <p:cNvPr id="35" name="Connecteur droit avec flèche 34"/>
          <p:cNvCxnSpPr/>
          <p:nvPr/>
        </p:nvCxnSpPr>
        <p:spPr>
          <a:xfrm>
            <a:off x="1357290" y="4857760"/>
            <a:ext cx="128588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9" name="ZoneTexte 38"/>
          <p:cNvSpPr txBox="1"/>
          <p:nvPr/>
        </p:nvSpPr>
        <p:spPr>
          <a:xfrm>
            <a:off x="2143108" y="3143248"/>
            <a:ext cx="7000892" cy="4154984"/>
          </a:xfrm>
          <a:prstGeom prst="rect">
            <a:avLst/>
          </a:prstGeom>
          <a:noFill/>
        </p:spPr>
        <p:txBody>
          <a:bodyPr wrap="square" rtlCol="0">
            <a:spAutoFit/>
          </a:bodyPr>
          <a:lstStyle/>
          <a:p>
            <a:r>
              <a:rPr lang="fr-FR" sz="1200" b="1" dirty="0" smtClean="0"/>
              <a:t>Un certains nombres de lois </a:t>
            </a:r>
            <a:r>
              <a:rPr lang="fr-FR" sz="1200" dirty="0" smtClean="0"/>
              <a:t>transforment </a:t>
            </a:r>
            <a:r>
              <a:rPr lang="fr-FR" sz="1200" b="1" dirty="0" smtClean="0"/>
              <a:t>la société et </a:t>
            </a:r>
            <a:r>
              <a:rPr lang="fr-FR" sz="1200" dirty="0" smtClean="0"/>
              <a:t>permettent </a:t>
            </a:r>
            <a:r>
              <a:rPr lang="fr-FR" sz="1200" b="1" dirty="0" smtClean="0"/>
              <a:t>l’affirmation des valeurs républicaines </a:t>
            </a:r>
            <a:r>
              <a:rPr lang="fr-FR" sz="1200" dirty="0" smtClean="0"/>
              <a:t>:</a:t>
            </a:r>
          </a:p>
          <a:p>
            <a:pPr lvl="1">
              <a:buFont typeface="Arial" pitchFamily="34" charset="0"/>
              <a:buChar char="•"/>
            </a:pPr>
            <a:r>
              <a:rPr lang="fr-FR" sz="1200" b="1" dirty="0" smtClean="0"/>
              <a:t>La démocratie : </a:t>
            </a:r>
            <a:r>
              <a:rPr lang="fr-FR" sz="1200" dirty="0" smtClean="0"/>
              <a:t>C’est un point central, depuis les lois Constitutionnelle de 1875, les Français sont électeurs. En 1902, 80% d’entre eux ont participés aux élections. </a:t>
            </a:r>
          </a:p>
          <a:p>
            <a:pPr lvl="1">
              <a:buFont typeface="Arial" pitchFamily="34" charset="0"/>
              <a:buChar char="•"/>
            </a:pPr>
            <a:r>
              <a:rPr lang="fr-FR" sz="1200" b="1" dirty="0" smtClean="0"/>
              <a:t>La loi de 1901 </a:t>
            </a:r>
            <a:r>
              <a:rPr lang="fr-FR" sz="1200" dirty="0" smtClean="0"/>
              <a:t>: loi sur le droit d’association et de réunion : permet </a:t>
            </a:r>
            <a:r>
              <a:rPr lang="fr-FR" sz="1200" b="1" dirty="0" smtClean="0"/>
              <a:t>la création des partis politiques</a:t>
            </a:r>
            <a:r>
              <a:rPr lang="fr-FR" sz="1200" dirty="0" smtClean="0"/>
              <a:t>, limite les congrégations religieuses désormais soumises à autorisation. Rappeler le poids </a:t>
            </a:r>
            <a:r>
              <a:rPr lang="fr-FR" sz="1200" b="1" dirty="0" smtClean="0"/>
              <a:t>des Radicaux</a:t>
            </a:r>
            <a:r>
              <a:rPr lang="fr-FR" sz="1200" dirty="0" smtClean="0"/>
              <a:t>, citer les autres  </a:t>
            </a:r>
            <a:r>
              <a:rPr lang="fr-FR" sz="1200" b="1" dirty="0" smtClean="0"/>
              <a:t>grands partis</a:t>
            </a:r>
            <a:r>
              <a:rPr lang="fr-FR" sz="1200" dirty="0" smtClean="0"/>
              <a:t>.</a:t>
            </a:r>
          </a:p>
          <a:p>
            <a:pPr lvl="1">
              <a:buFont typeface="Arial" pitchFamily="34" charset="0"/>
              <a:buChar char="•"/>
            </a:pPr>
            <a:r>
              <a:rPr lang="fr-FR" sz="1200" dirty="0" smtClean="0"/>
              <a:t> </a:t>
            </a:r>
            <a:r>
              <a:rPr lang="fr-FR" sz="1200" b="1" dirty="0" smtClean="0"/>
              <a:t>L’école et le services militaires </a:t>
            </a:r>
            <a:r>
              <a:rPr lang="fr-FR" sz="1200" dirty="0" smtClean="0"/>
              <a:t>(lois des années 1875 à 1883 mais c’est le début du XXème siècle qui marquent leur succès. Renforcent l’unité nationale et le sentiment républicain (« </a:t>
            </a:r>
            <a:r>
              <a:rPr lang="fr-FR" sz="1200" b="1" dirty="0" smtClean="0"/>
              <a:t>hussard noir » </a:t>
            </a:r>
            <a:r>
              <a:rPr lang="fr-FR" sz="1200" dirty="0" smtClean="0"/>
              <a:t>de la république, instruction civique, rôle unificateur du français, patriotisme.)</a:t>
            </a:r>
          </a:p>
          <a:p>
            <a:pPr lvl="1">
              <a:buFont typeface="Arial" pitchFamily="34" charset="0"/>
              <a:buChar char="•"/>
            </a:pPr>
            <a:r>
              <a:rPr lang="fr-FR" sz="1200" dirty="0" smtClean="0"/>
              <a:t> </a:t>
            </a:r>
            <a:r>
              <a:rPr lang="fr-FR" sz="1200" b="1" dirty="0" smtClean="0"/>
              <a:t>La laïcité : </a:t>
            </a:r>
            <a:r>
              <a:rPr lang="fr-FR" sz="1200" dirty="0" smtClean="0"/>
              <a:t>la plupart des républicains de droite comme de gauche sont virulemment anticléricaux et  souhaitent une stricte séparation entre politique et religieux. La République a hérité du Concordat napoléonien qui lie l’Etat et l’Eglise catholique. Plusieurs mesures vont chercher à affaiblir  et briser ce lien : Limitation des écoles religieuses et des congrégations soumises à autorisation de l’état (1901-1905,</a:t>
            </a:r>
            <a:r>
              <a:rPr lang="fr-FR" sz="1200" b="1" dirty="0" smtClean="0"/>
              <a:t> Loi de séparation de l’église et de l’Etat en 1905</a:t>
            </a:r>
            <a:r>
              <a:rPr lang="fr-FR" sz="1200" dirty="0" smtClean="0"/>
              <a:t>. Elle met fin au concordat mais  maintient la liberté religieuse qui devient strictement privée.</a:t>
            </a:r>
          </a:p>
          <a:p>
            <a:pPr lvl="1">
              <a:buFont typeface="Arial" pitchFamily="34" charset="0"/>
              <a:buChar char="•"/>
            </a:pPr>
            <a:r>
              <a:rPr lang="fr-FR" sz="1200" b="1" dirty="0" smtClean="0"/>
              <a:t> Des mesures sociales : </a:t>
            </a:r>
            <a:r>
              <a:rPr lang="fr-FR" sz="1200" dirty="0" smtClean="0"/>
              <a:t>Même si elles restent  limitées, les gouvernements républicains prennent quelques mesures sociales (droit syndical, retraites ouvrières et paysannes, protection des marchés agricoles…). Les Français sont des électeurs, les hommes politiques se doivent de tenir compte de leurs aspirations. </a:t>
            </a:r>
            <a:endParaRPr lang="fr-FR" sz="1200" b="1" dirty="0" smtClean="0"/>
          </a:p>
          <a:p>
            <a:pPr marL="449263" lvl="1" indent="-449263"/>
            <a:endParaRPr lang="fr-FR" sz="1200" dirty="0" smtClean="0"/>
          </a:p>
          <a:p>
            <a:pPr lvl="1"/>
            <a:endParaRPr lang="fr-FR" sz="1200" dirty="0" smtClean="0"/>
          </a:p>
          <a:p>
            <a:pPr lvl="1"/>
            <a:endParaRPr lang="fr-FR" sz="1200" dirty="0" smtClean="0"/>
          </a:p>
        </p:txBody>
      </p:sp>
      <p:sp>
        <p:nvSpPr>
          <p:cNvPr id="40" name="ZoneTexte 39"/>
          <p:cNvSpPr txBox="1"/>
          <p:nvPr/>
        </p:nvSpPr>
        <p:spPr>
          <a:xfrm>
            <a:off x="0" y="1571612"/>
            <a:ext cx="1928826" cy="738664"/>
          </a:xfrm>
          <a:prstGeom prst="rect">
            <a:avLst/>
          </a:prstGeom>
          <a:noFill/>
        </p:spPr>
        <p:txBody>
          <a:bodyPr wrap="square" rtlCol="0">
            <a:spAutoFit/>
          </a:bodyPr>
          <a:lstStyle/>
          <a:p>
            <a:r>
              <a:rPr lang="fr-FR" sz="1400" b="1" dirty="0" smtClean="0">
                <a:latin typeface="Calibri" pitchFamily="34" charset="0"/>
              </a:rPr>
              <a:t>Les crises et leurs conséquences dans la vie politique.</a:t>
            </a:r>
            <a:endParaRPr lang="fr-FR" sz="1400" dirty="0"/>
          </a:p>
        </p:txBody>
      </p:sp>
      <p:cxnSp>
        <p:nvCxnSpPr>
          <p:cNvPr id="41" name="Connecteur droit avec flèche 40"/>
          <p:cNvCxnSpPr/>
          <p:nvPr/>
        </p:nvCxnSpPr>
        <p:spPr>
          <a:xfrm>
            <a:off x="5572132" y="928670"/>
            <a:ext cx="85725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1">
                                            <p:txEl>
                                              <p:pRg st="0" end="0"/>
                                            </p:txEl>
                                          </p:spTgt>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21">
                                            <p:txEl>
                                              <p:pRg st="1" end="1"/>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21">
                                            <p:txEl>
                                              <p:pRg st="2" end="2"/>
                                            </p:txEl>
                                          </p:spTgt>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21">
                                            <p:txEl>
                                              <p:pRg st="3" end="3"/>
                                            </p:txEl>
                                          </p:spTgt>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21">
                                            <p:txEl>
                                              <p:pRg st="4" end="4"/>
                                            </p:txEl>
                                          </p:spTgt>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21">
                                            <p:txEl>
                                              <p:pRg st="5" end="5"/>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30"/>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4"/>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35"/>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29" grpId="0"/>
      <p:bldP spid="30" grpId="0"/>
      <p:bldP spid="21" grpId="0" build="allAtOnce"/>
      <p:bldP spid="34" grpId="0"/>
      <p:bldP spid="39" grpId="0"/>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928926" y="357166"/>
            <a:ext cx="3143272" cy="461665"/>
          </a:xfrm>
          <a:prstGeom prst="rect">
            <a:avLst/>
          </a:prstGeom>
          <a:noFill/>
        </p:spPr>
        <p:txBody>
          <a:bodyPr wrap="square" rtlCol="0">
            <a:spAutoFit/>
          </a:bodyPr>
          <a:lstStyle/>
          <a:p>
            <a:pPr algn="ctr"/>
            <a:r>
              <a:rPr lang="fr-FR" sz="2400" b="1" dirty="0" smtClean="0"/>
              <a:t>L’INTRODUCTION :</a:t>
            </a:r>
            <a:endParaRPr lang="fr-FR" sz="2400" b="1" dirty="0"/>
          </a:p>
        </p:txBody>
      </p:sp>
      <p:sp>
        <p:nvSpPr>
          <p:cNvPr id="3" name="ZoneTexte 2"/>
          <p:cNvSpPr txBox="1"/>
          <p:nvPr/>
        </p:nvSpPr>
        <p:spPr>
          <a:xfrm>
            <a:off x="642910" y="928670"/>
            <a:ext cx="8215370" cy="369332"/>
          </a:xfrm>
          <a:prstGeom prst="rect">
            <a:avLst/>
          </a:prstGeom>
          <a:noFill/>
        </p:spPr>
        <p:txBody>
          <a:bodyPr wrap="square" rtlCol="0">
            <a:spAutoFit/>
          </a:bodyPr>
          <a:lstStyle/>
          <a:p>
            <a:r>
              <a:rPr lang="fr-FR" b="1" dirty="0" smtClean="0"/>
              <a:t>C’est un élément essentiel du devoir car c’est la première chose que lit le correcteur.</a:t>
            </a:r>
            <a:endParaRPr lang="fr-FR" b="1" dirty="0"/>
          </a:p>
        </p:txBody>
      </p:sp>
      <p:sp>
        <p:nvSpPr>
          <p:cNvPr id="4" name="ZoneTexte 3"/>
          <p:cNvSpPr txBox="1"/>
          <p:nvPr/>
        </p:nvSpPr>
        <p:spPr>
          <a:xfrm>
            <a:off x="285720" y="1643050"/>
            <a:ext cx="8429684" cy="3908762"/>
          </a:xfrm>
          <a:prstGeom prst="rect">
            <a:avLst/>
          </a:prstGeom>
          <a:noFill/>
        </p:spPr>
        <p:txBody>
          <a:bodyPr wrap="square" rtlCol="0">
            <a:spAutoFit/>
          </a:bodyPr>
          <a:lstStyle/>
          <a:p>
            <a:r>
              <a:rPr lang="fr-FR" b="1" dirty="0" smtClean="0"/>
              <a:t>Sa forme :</a:t>
            </a:r>
          </a:p>
          <a:p>
            <a:pPr>
              <a:buFont typeface="Arial" pitchFamily="34" charset="0"/>
              <a:buChar char="•"/>
            </a:pPr>
            <a:r>
              <a:rPr lang="fr-FR" b="1" dirty="0" smtClean="0"/>
              <a:t> l’entrée en matière </a:t>
            </a:r>
            <a:r>
              <a:rPr lang="fr-FR" dirty="0" smtClean="0"/>
              <a:t>:  Elle doit contenir une analyse du sujet, une définition du contexte politique et du cadre spatial et chronologique.</a:t>
            </a:r>
          </a:p>
          <a:p>
            <a:pPr lvl="1">
              <a:buFont typeface="Arial" pitchFamily="34" charset="0"/>
              <a:buChar char="•"/>
            </a:pPr>
            <a:r>
              <a:rPr lang="fr-FR" dirty="0" smtClean="0"/>
              <a:t> 	Bien montrer ici que le sujet à un </a:t>
            </a:r>
            <a:r>
              <a:rPr lang="fr-FR" b="1" dirty="0" smtClean="0"/>
              <a:t>caractère politique </a:t>
            </a:r>
            <a:r>
              <a:rPr lang="fr-FR" dirty="0" smtClean="0"/>
              <a:t>:la République et non la  France!</a:t>
            </a:r>
          </a:p>
          <a:p>
            <a:pPr>
              <a:buFont typeface="Arial" pitchFamily="34" charset="0"/>
              <a:buChar char="•"/>
            </a:pPr>
            <a:r>
              <a:rPr lang="fr-FR" b="1" dirty="0"/>
              <a:t> </a:t>
            </a:r>
            <a:r>
              <a:rPr lang="fr-FR" b="1" dirty="0" smtClean="0"/>
              <a:t>l’énoncé de la problématique :</a:t>
            </a:r>
          </a:p>
          <a:p>
            <a:pPr marL="0" lvl="1"/>
            <a:r>
              <a:rPr lang="fr-FR" sz="1600" dirty="0" smtClean="0">
                <a:latin typeface="Times New Roman" pitchFamily="18" charset="0"/>
              </a:rPr>
              <a:t>En quoi la résolution pacifique des crises et la mise en place des réformes institutionnelles ont-elles permis le renforcement de la démocratie ?</a:t>
            </a:r>
          </a:p>
          <a:p>
            <a:pPr marL="0" lvl="1"/>
            <a:endParaRPr lang="fr-FR" b="1" dirty="0" smtClean="0"/>
          </a:p>
          <a:p>
            <a:r>
              <a:rPr lang="fr-FR" b="1" dirty="0" smtClean="0"/>
              <a:t>L’annonce </a:t>
            </a:r>
            <a:r>
              <a:rPr lang="fr-FR" b="1" u="sng" dirty="0" smtClean="0"/>
              <a:t>explicite </a:t>
            </a:r>
            <a:r>
              <a:rPr lang="fr-FR" b="1" dirty="0" smtClean="0"/>
              <a:t>du plan : </a:t>
            </a:r>
          </a:p>
          <a:p>
            <a:r>
              <a:rPr lang="fr-FR" dirty="0" smtClean="0"/>
              <a:t>Construire une phrase annonçant chaque partie en utilisant les mots clés.</a:t>
            </a:r>
          </a:p>
          <a:p>
            <a:r>
              <a:rPr lang="fr-FR" dirty="0" smtClean="0"/>
              <a:t>Ex : A la fin du XIX</a:t>
            </a:r>
            <a:r>
              <a:rPr lang="fr-FR" baseline="30000" dirty="0" smtClean="0"/>
              <a:t>e</a:t>
            </a:r>
            <a:r>
              <a:rPr lang="fr-FR" dirty="0" smtClean="0"/>
              <a:t> et au début du XX </a:t>
            </a:r>
            <a:r>
              <a:rPr lang="fr-FR" baseline="30000" dirty="0" smtClean="0"/>
              <a:t>e</a:t>
            </a:r>
            <a:r>
              <a:rPr lang="fr-FR" dirty="0" smtClean="0"/>
              <a:t>, </a:t>
            </a:r>
            <a:r>
              <a:rPr lang="fr-FR" b="1" dirty="0" smtClean="0"/>
              <a:t>La III</a:t>
            </a:r>
            <a:r>
              <a:rPr lang="fr-FR" b="1" baseline="30000" dirty="0" smtClean="0"/>
              <a:t>e</a:t>
            </a:r>
            <a:r>
              <a:rPr lang="fr-FR" b="1" dirty="0" smtClean="0"/>
              <a:t> République </a:t>
            </a:r>
            <a:r>
              <a:rPr lang="fr-FR" dirty="0" smtClean="0"/>
              <a:t>connaît des crises qui remettent en question l’unité des Français. Pourtant la République parvient  à affirmer ces valeurs et sort renforcée…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357422" y="214291"/>
            <a:ext cx="3929090" cy="830997"/>
          </a:xfrm>
          <a:prstGeom prst="rect">
            <a:avLst/>
          </a:prstGeom>
          <a:noFill/>
        </p:spPr>
        <p:txBody>
          <a:bodyPr wrap="square" rtlCol="0">
            <a:spAutoFit/>
          </a:bodyPr>
          <a:lstStyle/>
          <a:p>
            <a:pPr algn="ctr"/>
            <a:r>
              <a:rPr lang="fr-FR" sz="2400" b="1" dirty="0" smtClean="0"/>
              <a:t>La rédaction du développement : </a:t>
            </a:r>
            <a:endParaRPr lang="fr-FR" sz="2400" b="1" dirty="0"/>
          </a:p>
        </p:txBody>
      </p:sp>
      <p:sp>
        <p:nvSpPr>
          <p:cNvPr id="4" name="ZoneTexte 3"/>
          <p:cNvSpPr txBox="1"/>
          <p:nvPr/>
        </p:nvSpPr>
        <p:spPr>
          <a:xfrm>
            <a:off x="285720" y="1071546"/>
            <a:ext cx="8001056" cy="369332"/>
          </a:xfrm>
          <a:prstGeom prst="rect">
            <a:avLst/>
          </a:prstGeom>
          <a:noFill/>
        </p:spPr>
        <p:txBody>
          <a:bodyPr wrap="square" rtlCol="0">
            <a:spAutoFit/>
          </a:bodyPr>
          <a:lstStyle/>
          <a:p>
            <a:r>
              <a:rPr lang="fr-FR" b="1" dirty="0" smtClean="0"/>
              <a:t>Suivre le plan annoncé et organisé sa rédaction grâce à des sous-parties </a:t>
            </a:r>
            <a:r>
              <a:rPr lang="fr-FR" dirty="0" smtClean="0"/>
              <a:t>.</a:t>
            </a:r>
            <a:endParaRPr lang="fr-FR" dirty="0"/>
          </a:p>
        </p:txBody>
      </p:sp>
      <p:sp>
        <p:nvSpPr>
          <p:cNvPr id="5" name="ZoneTexte 4"/>
          <p:cNvSpPr txBox="1"/>
          <p:nvPr/>
        </p:nvSpPr>
        <p:spPr>
          <a:xfrm>
            <a:off x="642910" y="1428736"/>
            <a:ext cx="7429520" cy="369332"/>
          </a:xfrm>
          <a:prstGeom prst="rect">
            <a:avLst/>
          </a:prstGeom>
          <a:noFill/>
        </p:spPr>
        <p:txBody>
          <a:bodyPr wrap="square" rtlCol="0">
            <a:spAutoFit/>
          </a:bodyPr>
          <a:lstStyle/>
          <a:p>
            <a:r>
              <a:rPr lang="fr-FR" b="1" dirty="0" smtClean="0"/>
              <a:t>Débuter par une phrase de rappel du thème de la partie.</a:t>
            </a:r>
            <a:endParaRPr lang="fr-FR" b="1" dirty="0"/>
          </a:p>
        </p:txBody>
      </p:sp>
      <p:sp>
        <p:nvSpPr>
          <p:cNvPr id="6" name="ZoneTexte 5"/>
          <p:cNvSpPr txBox="1"/>
          <p:nvPr/>
        </p:nvSpPr>
        <p:spPr>
          <a:xfrm>
            <a:off x="1071538" y="1714488"/>
            <a:ext cx="6858048" cy="369332"/>
          </a:xfrm>
          <a:prstGeom prst="rect">
            <a:avLst/>
          </a:prstGeom>
          <a:noFill/>
        </p:spPr>
        <p:txBody>
          <a:bodyPr wrap="square" rtlCol="0">
            <a:spAutoFit/>
          </a:bodyPr>
          <a:lstStyle/>
          <a:p>
            <a:r>
              <a:rPr lang="fr-FR" b="1" dirty="0" smtClean="0"/>
              <a:t>Respecter la chronologie et la logique.</a:t>
            </a:r>
            <a:endParaRPr lang="fr-FR" b="1" dirty="0"/>
          </a:p>
        </p:txBody>
      </p:sp>
      <p:sp>
        <p:nvSpPr>
          <p:cNvPr id="7" name="ZoneTexte 6"/>
          <p:cNvSpPr txBox="1"/>
          <p:nvPr/>
        </p:nvSpPr>
        <p:spPr>
          <a:xfrm>
            <a:off x="1357290" y="2071678"/>
            <a:ext cx="6643734" cy="646331"/>
          </a:xfrm>
          <a:prstGeom prst="rect">
            <a:avLst/>
          </a:prstGeom>
          <a:noFill/>
        </p:spPr>
        <p:txBody>
          <a:bodyPr wrap="square" rtlCol="0">
            <a:spAutoFit/>
          </a:bodyPr>
          <a:lstStyle/>
          <a:p>
            <a:r>
              <a:rPr lang="fr-FR" b="1" dirty="0" smtClean="0"/>
              <a:t>Faites des phrases de transition en fin de partie  et un saut de ligne au  début de la suivante.</a:t>
            </a:r>
            <a:endParaRPr lang="fr-FR" b="1" dirty="0"/>
          </a:p>
        </p:txBody>
      </p:sp>
      <p:sp>
        <p:nvSpPr>
          <p:cNvPr id="8" name="ZoneTexte 7"/>
          <p:cNvSpPr txBox="1"/>
          <p:nvPr/>
        </p:nvSpPr>
        <p:spPr>
          <a:xfrm>
            <a:off x="285720" y="2786059"/>
            <a:ext cx="8286808" cy="4062651"/>
          </a:xfrm>
          <a:prstGeom prst="rect">
            <a:avLst/>
          </a:prstGeom>
          <a:noFill/>
        </p:spPr>
        <p:txBody>
          <a:bodyPr wrap="square" rtlCol="0">
            <a:spAutoFit/>
          </a:bodyPr>
          <a:lstStyle/>
          <a:p>
            <a:r>
              <a:rPr lang="fr-FR" sz="1600" dirty="0" smtClean="0"/>
              <a:t>Dans notre exemple : </a:t>
            </a:r>
          </a:p>
          <a:p>
            <a:pPr marL="400050" indent="-400050">
              <a:buAutoNum type="romanUcPeriod"/>
            </a:pPr>
            <a:r>
              <a:rPr lang="fr-FR" sz="1600" b="1" dirty="0" smtClean="0"/>
              <a:t>Crises de la République à la Belle Epoque :</a:t>
            </a:r>
          </a:p>
          <a:p>
            <a:pPr marL="400050" indent="-400050"/>
            <a:r>
              <a:rPr lang="fr-FR" sz="1600" dirty="0" smtClean="0"/>
              <a:t>		1.L’affaire Dreyfus.</a:t>
            </a:r>
          </a:p>
          <a:p>
            <a:pPr marL="400050" indent="-400050"/>
            <a:r>
              <a:rPr lang="fr-FR" sz="1600" dirty="0"/>
              <a:t>	</a:t>
            </a:r>
            <a:r>
              <a:rPr lang="fr-FR" sz="1600" dirty="0" smtClean="0"/>
              <a:t>	2. Ses conséquences politiques (divisions des français, antisémitisme, union des Républicains, gouvernements républicains de 1898 et 1902, domination des radicaux</a:t>
            </a:r>
          </a:p>
          <a:p>
            <a:pPr marL="400050" indent="-400050">
              <a:tabLst>
                <a:tab pos="4035425" algn="l"/>
              </a:tabLst>
            </a:pPr>
            <a:r>
              <a:rPr lang="fr-FR" sz="1600" dirty="0"/>
              <a:t>	</a:t>
            </a:r>
            <a:r>
              <a:rPr lang="fr-FR" sz="1600" dirty="0" smtClean="0"/>
              <a:t>3. Des crises secondaires qui montrent la fragilité de l’équilibre social et politique :</a:t>
            </a:r>
          </a:p>
          <a:p>
            <a:pPr marL="400050" indent="-400050">
              <a:tabLst>
                <a:tab pos="4035425" algn="l"/>
              </a:tabLst>
            </a:pPr>
            <a:r>
              <a:rPr lang="fr-FR" sz="1600" dirty="0" smtClean="0"/>
              <a:t>Le monde rural et ses tensions, la xénophobie, les limites sociales (grèves dans l’industrie, inégalités dans les villes). </a:t>
            </a:r>
          </a:p>
          <a:p>
            <a:pPr marL="400050" indent="-400050"/>
            <a:r>
              <a:rPr lang="fr-FR" sz="1600" b="1" dirty="0" smtClean="0"/>
              <a:t>II. Des réformes qui transforment et renforcent la République:</a:t>
            </a:r>
          </a:p>
          <a:p>
            <a:pPr marL="400050" indent="-400050"/>
            <a:r>
              <a:rPr lang="fr-FR" sz="1600" dirty="0"/>
              <a:t>	</a:t>
            </a:r>
            <a:r>
              <a:rPr lang="fr-FR" sz="1600" dirty="0" smtClean="0"/>
              <a:t>	1. l’affirmation de la démocratie et des valeurs républicaines:</a:t>
            </a:r>
          </a:p>
          <a:p>
            <a:pPr marL="400050" indent="-400050">
              <a:buAutoNum type="alphaLcPeriod"/>
            </a:pPr>
            <a:r>
              <a:rPr lang="fr-FR" sz="1600" dirty="0" smtClean="0"/>
              <a:t>Une nation d’électeurs</a:t>
            </a:r>
          </a:p>
          <a:p>
            <a:pPr marL="400050" indent="-400050">
              <a:buAutoNum type="alphaLcPeriod"/>
            </a:pPr>
            <a:r>
              <a:rPr lang="fr-FR" sz="1600" dirty="0" smtClean="0"/>
              <a:t>Une nation instruite et unit par le patriotisme.</a:t>
            </a:r>
          </a:p>
          <a:p>
            <a:pPr marL="400050" indent="-400050"/>
            <a:r>
              <a:rPr lang="fr-FR" sz="1600" dirty="0"/>
              <a:t>	</a:t>
            </a:r>
            <a:r>
              <a:rPr lang="fr-FR" sz="1600" dirty="0" smtClean="0"/>
              <a:t>	2. La vie politique s’organise autour des partis.</a:t>
            </a:r>
          </a:p>
          <a:p>
            <a:pPr marL="400050" indent="-400050"/>
            <a:r>
              <a:rPr lang="fr-FR" sz="1600" dirty="0" smtClean="0"/>
              <a:t>		3. La laïcité : luttes anticléricales et résistances religieuses, l’affirmation de la laïcité et de la liberté religieuse.</a:t>
            </a:r>
            <a:endParaRPr lang="fr-FR" dirty="0" smtClean="0"/>
          </a:p>
          <a:p>
            <a:pPr marL="400050" indent="-400050"/>
            <a:r>
              <a:rPr lang="fr-FR" dirty="0"/>
              <a:t>	</a:t>
            </a:r>
            <a:r>
              <a:rPr lang="fr-FR" dirty="0"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
                                            <p:txEl>
                                              <p:pRg st="7" end="7"/>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
                                            <p:txEl>
                                              <p:pRg st="8" end="8"/>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
                                            <p:txEl>
                                              <p:pRg st="9" end="9"/>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
                                            <p:txEl>
                                              <p:pRg st="10" end="10"/>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
                                            <p:txEl>
                                              <p:pRg st="11" end="11"/>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
                                            <p:txEl>
                                              <p:pRg st="12" end="12"/>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71670" y="428604"/>
            <a:ext cx="5357850" cy="584775"/>
          </a:xfrm>
          <a:prstGeom prst="rect">
            <a:avLst/>
          </a:prstGeom>
          <a:noFill/>
        </p:spPr>
        <p:txBody>
          <a:bodyPr wrap="square" rtlCol="0">
            <a:spAutoFit/>
          </a:bodyPr>
          <a:lstStyle/>
          <a:p>
            <a:pPr algn="ctr"/>
            <a:r>
              <a:rPr lang="fr-FR" sz="3200" b="1" dirty="0" smtClean="0"/>
              <a:t>La conclusion :</a:t>
            </a:r>
            <a:endParaRPr lang="fr-FR" sz="3200" b="1" dirty="0"/>
          </a:p>
        </p:txBody>
      </p:sp>
      <p:sp>
        <p:nvSpPr>
          <p:cNvPr id="3" name="ZoneTexte 2"/>
          <p:cNvSpPr txBox="1"/>
          <p:nvPr/>
        </p:nvSpPr>
        <p:spPr>
          <a:xfrm>
            <a:off x="1214414" y="1500174"/>
            <a:ext cx="7215238" cy="2677656"/>
          </a:xfrm>
          <a:prstGeom prst="rect">
            <a:avLst/>
          </a:prstGeom>
          <a:noFill/>
        </p:spPr>
        <p:txBody>
          <a:bodyPr wrap="square" rtlCol="0">
            <a:spAutoFit/>
          </a:bodyPr>
          <a:lstStyle/>
          <a:p>
            <a:r>
              <a:rPr lang="fr-FR" sz="2400" b="1" dirty="0" smtClean="0"/>
              <a:t>La conclusion est l’aboutissement d’une démarche logique :</a:t>
            </a:r>
          </a:p>
          <a:p>
            <a:pPr lvl="1">
              <a:buFont typeface="Arial" pitchFamily="34" charset="0"/>
              <a:buChar char="•"/>
            </a:pPr>
            <a:r>
              <a:rPr lang="fr-FR" sz="2400" dirty="0" smtClean="0"/>
              <a:t> Il faut donc  dresser le bilan de votre développement en répondant à la problématique.</a:t>
            </a:r>
          </a:p>
          <a:p>
            <a:pPr lvl="1">
              <a:buFont typeface="Arial" pitchFamily="34" charset="0"/>
              <a:buChar char="•"/>
            </a:pPr>
            <a:r>
              <a:rPr lang="fr-FR" sz="2400" dirty="0"/>
              <a:t> </a:t>
            </a:r>
            <a:r>
              <a:rPr lang="fr-FR" sz="2400" dirty="0" smtClean="0"/>
              <a:t>Eventuellement, élargir le sujet ou faire apparaître les limites (chronologiquement, spatialement, autre problématique)</a:t>
            </a:r>
            <a:endParaRPr lang="fr-FR" sz="2400" dirty="0"/>
          </a:p>
        </p:txBody>
      </p:sp>
      <p:sp>
        <p:nvSpPr>
          <p:cNvPr id="4" name="ZoneTexte 3"/>
          <p:cNvSpPr txBox="1"/>
          <p:nvPr/>
        </p:nvSpPr>
        <p:spPr>
          <a:xfrm>
            <a:off x="714348" y="4429132"/>
            <a:ext cx="8001056" cy="646331"/>
          </a:xfrm>
          <a:prstGeom prst="rect">
            <a:avLst/>
          </a:prstGeom>
          <a:noFill/>
        </p:spPr>
        <p:txBody>
          <a:bodyPr wrap="square" rtlCol="0">
            <a:spAutoFit/>
          </a:bodyPr>
          <a:lstStyle/>
          <a:p>
            <a:r>
              <a:rPr lang="fr-FR" dirty="0" smtClean="0"/>
              <a:t>Les lois de la Belle-Epoque (et plus largement de la III</a:t>
            </a:r>
            <a:r>
              <a:rPr lang="fr-FR" baseline="30000" dirty="0" smtClean="0"/>
              <a:t>e</a:t>
            </a:r>
            <a:r>
              <a:rPr lang="fr-FR" dirty="0" smtClean="0"/>
              <a:t> Réplique) restent encore aujourd’hui des piliers de notre système politique…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562</Words>
  <Application>Microsoft Office PowerPoint</Application>
  <PresentationFormat>Affichage à l'écran (4:3)</PresentationFormat>
  <Paragraphs>80</Paragraphs>
  <Slides>6</Slides>
  <Notes>2</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Diapositive 1</vt:lpstr>
      <vt:lpstr>Diapositive 2</vt:lpstr>
      <vt:lpstr>Diapositive 3</vt:lpstr>
      <vt:lpstr>Diapositive 4</vt:lpstr>
      <vt:lpstr>Diapositive 5</vt:lpstr>
      <vt:lpstr>Diapositive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TESSON</dc:creator>
  <cp:lastModifiedBy>TESSON</cp:lastModifiedBy>
  <cp:revision>34</cp:revision>
  <dcterms:created xsi:type="dcterms:W3CDTF">2009-12-04T08:12:13Z</dcterms:created>
  <dcterms:modified xsi:type="dcterms:W3CDTF">2010-01-29T06:12:06Z</dcterms:modified>
</cp:coreProperties>
</file>