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6" y="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379B7-E42E-475E-85D3-473910637750}" type="datetimeFigureOut">
              <a:rPr lang="fr-FR" smtClean="0"/>
              <a:t>01/06/2010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F5D36-D9CA-4446-ACE2-BA9C626A6C4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F5D36-D9CA-4446-ACE2-BA9C626A6C41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E098-D766-4C5F-8086-0F51C1DBB198}" type="datetimeFigureOut">
              <a:rPr lang="fr-FR" smtClean="0"/>
              <a:t>01/06/2010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6547-63F4-4E5D-A3B7-9D3CE4680E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E098-D766-4C5F-8086-0F51C1DBB198}" type="datetimeFigureOut">
              <a:rPr lang="fr-FR" smtClean="0"/>
              <a:t>01/06/2010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6547-63F4-4E5D-A3B7-9D3CE4680E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E098-D766-4C5F-8086-0F51C1DBB198}" type="datetimeFigureOut">
              <a:rPr lang="fr-FR" smtClean="0"/>
              <a:t>01/06/2010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6547-63F4-4E5D-A3B7-9D3CE4680E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E098-D766-4C5F-8086-0F51C1DBB198}" type="datetimeFigureOut">
              <a:rPr lang="fr-FR" smtClean="0"/>
              <a:t>01/06/2010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6547-63F4-4E5D-A3B7-9D3CE4680E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E098-D766-4C5F-8086-0F51C1DBB198}" type="datetimeFigureOut">
              <a:rPr lang="fr-FR" smtClean="0"/>
              <a:t>01/06/2010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6547-63F4-4E5D-A3B7-9D3CE4680E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E098-D766-4C5F-8086-0F51C1DBB198}" type="datetimeFigureOut">
              <a:rPr lang="fr-FR" smtClean="0"/>
              <a:t>01/06/2010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6547-63F4-4E5D-A3B7-9D3CE4680E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E098-D766-4C5F-8086-0F51C1DBB198}" type="datetimeFigureOut">
              <a:rPr lang="fr-FR" smtClean="0"/>
              <a:t>01/06/2010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6547-63F4-4E5D-A3B7-9D3CE4680E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E098-D766-4C5F-8086-0F51C1DBB198}" type="datetimeFigureOut">
              <a:rPr lang="fr-FR" smtClean="0"/>
              <a:t>01/06/2010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6547-63F4-4E5D-A3B7-9D3CE4680E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E098-D766-4C5F-8086-0F51C1DBB198}" type="datetimeFigureOut">
              <a:rPr lang="fr-FR" smtClean="0"/>
              <a:t>01/06/2010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6547-63F4-4E5D-A3B7-9D3CE4680E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E098-D766-4C5F-8086-0F51C1DBB198}" type="datetimeFigureOut">
              <a:rPr lang="fr-FR" smtClean="0"/>
              <a:t>01/06/2010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6547-63F4-4E5D-A3B7-9D3CE4680E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E098-D766-4C5F-8086-0F51C1DBB198}" type="datetimeFigureOut">
              <a:rPr lang="fr-FR" smtClean="0"/>
              <a:t>01/06/2010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6547-63F4-4E5D-A3B7-9D3CE4680E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8E098-D766-4C5F-8086-0F51C1DBB198}" type="datetimeFigureOut">
              <a:rPr lang="fr-FR" smtClean="0"/>
              <a:t>01/06/2010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36547-63F4-4E5D-A3B7-9D3CE4680EF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772400" cy="714380"/>
          </a:xfrm>
        </p:spPr>
        <p:txBody>
          <a:bodyPr>
            <a:normAutofit fontScale="90000"/>
          </a:bodyPr>
          <a:lstStyle/>
          <a:p>
            <a:r>
              <a:rPr lang="fr-FR" sz="3200" dirty="0" smtClean="0"/>
              <a:t>La naissance d’une nation de citoyens   1789- 1799</a:t>
            </a:r>
            <a:endParaRPr lang="fr-FR" sz="3200" dirty="0"/>
          </a:p>
        </p:txBody>
      </p:sp>
      <p:sp>
        <p:nvSpPr>
          <p:cNvPr id="4" name="Ellipse 3"/>
          <p:cNvSpPr/>
          <p:nvPr/>
        </p:nvSpPr>
        <p:spPr>
          <a:xfrm>
            <a:off x="4929190" y="357166"/>
            <a:ext cx="1500198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928662" y="428604"/>
            <a:ext cx="1571636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428992" y="285728"/>
            <a:ext cx="1071570" cy="7143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/>
          <p:cNvCxnSpPr>
            <a:stCxn id="5" idx="4"/>
          </p:cNvCxnSpPr>
          <p:nvPr/>
        </p:nvCxnSpPr>
        <p:spPr>
          <a:xfrm rot="5400000">
            <a:off x="821508" y="1035830"/>
            <a:ext cx="857257" cy="9286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785786" y="1857364"/>
            <a:ext cx="22145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Identifiez la situation initiale de </a:t>
            </a:r>
            <a:r>
              <a:rPr lang="fr-FR" b="1" dirty="0" smtClean="0"/>
              <a:t>l’Ancien Régime</a:t>
            </a:r>
            <a:r>
              <a:rPr lang="fr-FR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fr-FR" b="1" dirty="0"/>
              <a:t> </a:t>
            </a:r>
            <a:r>
              <a:rPr lang="fr-FR" dirty="0" smtClean="0"/>
              <a:t>Identifiez les événements qui contribuent aux changements.</a:t>
            </a:r>
          </a:p>
        </p:txBody>
      </p:sp>
      <p:cxnSp>
        <p:nvCxnSpPr>
          <p:cNvPr id="13" name="Connecteur droit avec flèche 12"/>
          <p:cNvCxnSpPr/>
          <p:nvPr/>
        </p:nvCxnSpPr>
        <p:spPr>
          <a:xfrm rot="16200000" flipH="1">
            <a:off x="3214678" y="1571612"/>
            <a:ext cx="142876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643306" y="2428868"/>
            <a:ext cx="2357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Définition du mot.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A quel mot se substitue la notion de nations ?</a:t>
            </a:r>
            <a:endParaRPr lang="fr-FR" dirty="0"/>
          </a:p>
        </p:txBody>
      </p:sp>
      <p:cxnSp>
        <p:nvCxnSpPr>
          <p:cNvPr id="19" name="Connecteur droit avec flèche 18"/>
          <p:cNvCxnSpPr>
            <a:stCxn id="4" idx="4"/>
          </p:cNvCxnSpPr>
          <p:nvPr/>
        </p:nvCxnSpPr>
        <p:spPr>
          <a:xfrm rot="16200000" flipH="1">
            <a:off x="4732734" y="1946662"/>
            <a:ext cx="2643208" cy="750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5643570" y="3571876"/>
            <a:ext cx="28575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C’est le mot clef du sujet :</a:t>
            </a:r>
          </a:p>
          <a:p>
            <a:pPr>
              <a:buFont typeface="Arial" pitchFamily="34" charset="0"/>
              <a:buChar char="•"/>
            </a:pPr>
            <a:r>
              <a:rPr lang="fr-FR" dirty="0"/>
              <a:t> Q</a:t>
            </a:r>
            <a:r>
              <a:rPr lang="fr-FR" dirty="0" smtClean="0"/>
              <a:t>u’est-ce qu’un citoyen ?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le citoyen n’est plus un  sujet mais le membre d’une communauté.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Le citoyen a des droits.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Le citoyen a des devoirs.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Quelles sont les limites de la citoyenneté durant la révolution ?</a:t>
            </a:r>
            <a:endParaRPr lang="fr-FR" dirty="0"/>
          </a:p>
        </p:txBody>
      </p:sp>
      <p:sp>
        <p:nvSpPr>
          <p:cNvPr id="23" name="Ellipse 22"/>
          <p:cNvSpPr/>
          <p:nvPr/>
        </p:nvSpPr>
        <p:spPr>
          <a:xfrm>
            <a:off x="6429388" y="357166"/>
            <a:ext cx="1785950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 droit avec flèche 25"/>
          <p:cNvCxnSpPr>
            <a:stCxn id="23" idx="4"/>
          </p:cNvCxnSpPr>
          <p:nvPr/>
        </p:nvCxnSpPr>
        <p:spPr>
          <a:xfrm rot="16200000" flipH="1">
            <a:off x="7197346" y="1125124"/>
            <a:ext cx="28575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6715140" y="1357298"/>
            <a:ext cx="20002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1789 : début de la révolution</a:t>
            </a:r>
          </a:p>
          <a:p>
            <a:r>
              <a:rPr lang="fr-FR" dirty="0" smtClean="0"/>
              <a:t>1799 : fin  de la 1</a:t>
            </a:r>
            <a:r>
              <a:rPr lang="fr-FR" baseline="30000" dirty="0" smtClean="0"/>
              <a:t>ère</a:t>
            </a:r>
            <a:r>
              <a:rPr lang="fr-FR" dirty="0" smtClean="0"/>
              <a:t> République.</a:t>
            </a:r>
          </a:p>
          <a:p>
            <a:r>
              <a:rPr lang="fr-FR" dirty="0" smtClean="0"/>
              <a:t>Importance de montrer qu’il y a des évolutions.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Etablir une problématique et un plan.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857224" y="1142984"/>
            <a:ext cx="7358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plan ne peut être que </a:t>
            </a:r>
            <a:r>
              <a:rPr lang="fr-FR" b="1" dirty="0" smtClean="0"/>
              <a:t>thématique</a:t>
            </a:r>
            <a:r>
              <a:rPr lang="fr-FR" dirty="0" smtClean="0"/>
              <a:t> et non chronologique car le but du sujet est de comprendre :  </a:t>
            </a:r>
            <a:r>
              <a:rPr lang="fr-FR" b="1" u="sng" dirty="0" smtClean="0"/>
              <a:t>en quoi la révolution transforme-t-</a:t>
            </a:r>
            <a:r>
              <a:rPr lang="fr-FR" b="1" u="sng" dirty="0" err="1" smtClean="0"/>
              <a:t>ellela</a:t>
            </a:r>
            <a:r>
              <a:rPr lang="fr-FR" b="1" u="sng" dirty="0" smtClean="0"/>
              <a:t> société d’ordres d’Ancien </a:t>
            </a:r>
            <a:r>
              <a:rPr lang="fr-FR" b="1" u="sng" dirty="0"/>
              <a:t>R</a:t>
            </a:r>
            <a:r>
              <a:rPr lang="fr-FR" b="1" u="sng" dirty="0" smtClean="0"/>
              <a:t>égime  en une nation de citoyens égaux ?</a:t>
            </a:r>
            <a:endParaRPr lang="fr-FR" b="1" u="sng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85720" y="2194560"/>
          <a:ext cx="8715436" cy="4316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1363987">
                <a:tc>
                  <a:txBody>
                    <a:bodyPr/>
                    <a:lstStyle/>
                    <a:p>
                      <a:pPr marL="400050" indent="-400050">
                        <a:buAutoNum type="romanUcPeriod"/>
                      </a:pPr>
                      <a:r>
                        <a:rPr lang="fr-FR" sz="1400" b="1" dirty="0" smtClean="0"/>
                        <a:t>La</a:t>
                      </a:r>
                      <a:r>
                        <a:rPr lang="fr-FR" sz="1400" b="1" baseline="0" dirty="0" smtClean="0"/>
                        <a:t> remise en cause de société française en 1789</a:t>
                      </a:r>
                    </a:p>
                    <a:p>
                      <a:pPr marL="400050" indent="-400050">
                        <a:buAutoNum type="arabicPeriod"/>
                      </a:pPr>
                      <a:r>
                        <a:rPr lang="fr-FR" sz="1400" b="0" baseline="0" dirty="0" smtClean="0"/>
                        <a:t>La société d’Ancien Régime.</a:t>
                      </a:r>
                    </a:p>
                    <a:p>
                      <a:pPr marL="400050" indent="-400050">
                        <a:buAutoNum type="arabicPeriod"/>
                      </a:pPr>
                      <a:r>
                        <a:rPr lang="fr-FR" sz="1400" b="0" baseline="0" dirty="0" smtClean="0"/>
                        <a:t>Les idées des lumières et les exemples étrangers</a:t>
                      </a:r>
                    </a:p>
                    <a:p>
                      <a:pPr marL="400050" indent="-400050">
                        <a:buAutoNum type="arabicPeriod"/>
                      </a:pPr>
                      <a:r>
                        <a:rPr lang="fr-FR" sz="1400" b="0" baseline="0" dirty="0" smtClean="0"/>
                        <a:t>Les cahiers de doléances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Notions clés et  événements :</a:t>
                      </a:r>
                    </a:p>
                    <a:p>
                      <a:r>
                        <a:rPr lang="fr-FR" sz="1400" dirty="0" smtClean="0"/>
                        <a:t>Ordres,  privilèges, sujets, monarchie absolue, seigneurs</a:t>
                      </a:r>
                    </a:p>
                    <a:p>
                      <a:r>
                        <a:rPr lang="fr-FR" sz="1400" baseline="0" dirty="0" smtClean="0"/>
                        <a:t>Philosophie des Lumières ; les révolutions anglaises et américaines ;</a:t>
                      </a:r>
                    </a:p>
                    <a:p>
                      <a:r>
                        <a:rPr lang="fr-FR" sz="1400" baseline="0" dirty="0" smtClean="0"/>
                        <a:t>Cahiers de doléances, Etats Généraux.</a:t>
                      </a:r>
                      <a:endParaRPr lang="fr-FR" sz="1400" dirty="0"/>
                    </a:p>
                  </a:txBody>
                  <a:tcPr/>
                </a:tc>
              </a:tr>
              <a:tr h="933254"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II. Une</a:t>
                      </a:r>
                      <a:r>
                        <a:rPr lang="fr-FR" sz="1400" b="1" baseline="0" dirty="0" smtClean="0"/>
                        <a:t> société d’égaux.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400" baseline="0" dirty="0" smtClean="0"/>
                        <a:t>1789 met  fin à l’Ancien Régime.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400" baseline="0" dirty="0" smtClean="0"/>
                        <a:t>La fin des privilèges</a:t>
                      </a:r>
                    </a:p>
                    <a:p>
                      <a:r>
                        <a:rPr lang="fr-FR" sz="1400" baseline="0" dirty="0" smtClean="0"/>
                        <a:t>3.      L’affirmation de la citoyenneté (DDHC)</a:t>
                      </a:r>
                    </a:p>
                    <a:p>
                      <a:endParaRPr lang="fr-FR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Assemblée Nationale constituante (juin-juillet</a:t>
                      </a:r>
                      <a:r>
                        <a:rPr lang="fr-FR" sz="1400" baseline="0" dirty="0" smtClean="0"/>
                        <a:t> 1789)</a:t>
                      </a:r>
                      <a:r>
                        <a:rPr lang="fr-FR" sz="1400" dirty="0" smtClean="0"/>
                        <a:t> ; </a:t>
                      </a:r>
                    </a:p>
                    <a:p>
                      <a:r>
                        <a:rPr lang="fr-FR" sz="1400" dirty="0" smtClean="0"/>
                        <a:t>Nuit du 4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smtClean="0"/>
                        <a:t>août 1789, et abolition des titres de noblesses.</a:t>
                      </a:r>
                    </a:p>
                    <a:p>
                      <a:r>
                        <a:rPr lang="fr-FR" sz="1400" dirty="0" smtClean="0"/>
                        <a:t>DDHC</a:t>
                      </a:r>
                      <a:r>
                        <a:rPr lang="fr-FR" sz="1400" baseline="0" dirty="0" smtClean="0"/>
                        <a:t> : il est indispensable de rappeler les grands principes du texte et les droits et devoirs qu’elle implique.</a:t>
                      </a:r>
                      <a:endParaRPr lang="fr-FR" sz="1400" dirty="0"/>
                    </a:p>
                  </a:txBody>
                  <a:tcPr/>
                </a:tc>
              </a:tr>
              <a:tr h="1794719"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III. L’exercice de</a:t>
                      </a:r>
                      <a:r>
                        <a:rPr lang="fr-FR" sz="1400" b="1" baseline="0" dirty="0" smtClean="0"/>
                        <a:t> la citoyenneté et les limites de l’égalité.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400" baseline="0" dirty="0" smtClean="0"/>
                        <a:t>Des  droits politiques et leurs évolutions.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400" baseline="0" dirty="0" smtClean="0"/>
                        <a:t>Les citoyens  et leurs devoirs</a:t>
                      </a:r>
                    </a:p>
                    <a:p>
                      <a:r>
                        <a:rPr lang="fr-FR" sz="1400" baseline="0" dirty="0" smtClean="0"/>
                        <a:t>3.   Quelles limites à l’égalité ?</a:t>
                      </a:r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Droit de vote (suffrage censitaire, suffrage universel)</a:t>
                      </a:r>
                      <a:r>
                        <a:rPr lang="fr-FR" sz="1400" baseline="0" dirty="0" smtClean="0"/>
                        <a:t> ; citoyen  actif, citoyen passif. Les différentes élections (1791-1792-1795)</a:t>
                      </a:r>
                    </a:p>
                    <a:p>
                      <a:r>
                        <a:rPr lang="fr-FR" sz="1400" baseline="0" dirty="0" smtClean="0"/>
                        <a:t>Une intense vie politique (club : droit  de réunion, presse : droit d’expression)</a:t>
                      </a:r>
                    </a:p>
                    <a:p>
                      <a:r>
                        <a:rPr lang="fr-FR" sz="1400" baseline="0" dirty="0" smtClean="0"/>
                        <a:t>Les devoirs : impôts, armée de citoyens, patrie en danger</a:t>
                      </a:r>
                    </a:p>
                    <a:p>
                      <a:r>
                        <a:rPr lang="fr-FR" sz="1400" baseline="0" dirty="0" smtClean="0"/>
                        <a:t>Les limites : Inégalités sociales, République des meilleurs.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376</Words>
  <Application>Microsoft Office PowerPoint</Application>
  <PresentationFormat>Affichage à l'écran (4:3)</PresentationFormat>
  <Paragraphs>41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La naissance d’une nation de citoyens   1789- 1799</vt:lpstr>
      <vt:lpstr>Etablir une problématique et un plan.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naissance d’une nation de citoyens   1789- 1799</dc:title>
  <dc:creator>TESSON</dc:creator>
  <cp:lastModifiedBy>TESSON</cp:lastModifiedBy>
  <cp:revision>8</cp:revision>
  <dcterms:created xsi:type="dcterms:W3CDTF">2010-06-01T08:03:49Z</dcterms:created>
  <dcterms:modified xsi:type="dcterms:W3CDTF">2010-06-01T08:53:31Z</dcterms:modified>
</cp:coreProperties>
</file>