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18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0492-B867-4DB8-BCBD-4F5647DFE4CA}" type="datetimeFigureOut">
              <a:rPr lang="fr-FR" smtClean="0"/>
              <a:pPr/>
              <a:t>07/11/2010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82D5-EF8E-4681-AFE6-F0C056A70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080120"/>
          </a:xfrm>
        </p:spPr>
        <p:txBody>
          <a:bodyPr/>
          <a:lstStyle/>
          <a:p>
            <a:r>
              <a:rPr lang="fr-FR" dirty="0" smtClean="0"/>
              <a:t>L e théâtre grec.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1196752"/>
            <a:ext cx="6400800" cy="1752600"/>
          </a:xfrm>
        </p:spPr>
        <p:txBody>
          <a:bodyPr/>
          <a:lstStyle/>
          <a:p>
            <a:r>
              <a:rPr lang="fr-FR" dirty="0" smtClean="0"/>
              <a:t>Les grecs et particulièrement les Athéniens sont les inventeurs du théâtre.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31409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 n’est pas un simple divertissement car le théâtre revêt plusieurs dimensions :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378904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 une dimension civique puisqu’il s’agit d’une manifestation collective à laquelle participe une grande partie de la cité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/>
              <a:t> </a:t>
            </a:r>
            <a:r>
              <a:rPr lang="fr-FR" b="1" dirty="0" smtClean="0"/>
              <a:t>une dimension politique car le théâtre est souvent un instrument de critique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Une dimension religieuse puisque les grandes fêtes donnent lieu à des concours théâtraux  et que  les grands sanctuaires disposent tous de théâtre.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formes du théâtre (1)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83671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Il existe quatre grands types d’œuvres théâtrales : 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259632" y="1340768"/>
            <a:ext cx="69127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sz="2000" b="1" dirty="0" smtClean="0"/>
              <a:t>Le dithyrambe : </a:t>
            </a:r>
            <a:r>
              <a:rPr lang="fr-FR" b="1" dirty="0" smtClean="0"/>
              <a:t>hymne religieux exécuté par un groupe d’hommes et de </a:t>
            </a:r>
            <a:r>
              <a:rPr lang="fr-FR" b="1" dirty="0" smtClean="0"/>
              <a:t>jeunes garçons</a:t>
            </a:r>
            <a:r>
              <a:rPr lang="fr-FR" b="1" dirty="0" smtClean="0"/>
              <a:t>, accompagnés par un joueur d’Aulos (flûte double). Il  s’accompagne d’une danse rituelle et est dédié à Dionysos.</a:t>
            </a:r>
          </a:p>
          <a:p>
            <a:r>
              <a:rPr lang="fr-FR" b="1" dirty="0" smtClean="0"/>
              <a:t>Il perd  peu à peu  sa place et  disparaît au cours du IVe siècle.</a:t>
            </a:r>
          </a:p>
          <a:p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587727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Bas –relief romain exécuté à partir d’une œuvre grecque de la fin du II</a:t>
            </a:r>
            <a:r>
              <a:rPr lang="fr-FR" baseline="30000" dirty="0" smtClean="0"/>
              <a:t>e</a:t>
            </a:r>
            <a:r>
              <a:rPr lang="fr-FR" dirty="0" smtClean="0"/>
              <a:t> siècle avant JC.</a:t>
            </a:r>
            <a:endParaRPr lang="fr-FR" dirty="0"/>
          </a:p>
        </p:txBody>
      </p:sp>
      <p:pic>
        <p:nvPicPr>
          <p:cNvPr id="1028" name="Picture 4" descr="http://upload.wikimedia.org/wikipedia/commons/a/a5/Poet_Dionysos_Louvre_Ma1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750324" cy="3177811"/>
          </a:xfrm>
          <a:prstGeom prst="rect">
            <a:avLst/>
          </a:prstGeom>
          <a:noFill/>
        </p:spPr>
      </p:pic>
      <p:cxnSp>
        <p:nvCxnSpPr>
          <p:cNvPr id="11" name="Connecteur droit avec flèche 10"/>
          <p:cNvCxnSpPr/>
          <p:nvPr/>
        </p:nvCxnSpPr>
        <p:spPr>
          <a:xfrm rot="10800000" flipV="1">
            <a:off x="4788024" y="3356992"/>
            <a:ext cx="259228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851920" y="3717032"/>
            <a:ext cx="1512168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452320" y="2708920"/>
            <a:ext cx="122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Dionysos </a:t>
            </a:r>
            <a:r>
              <a:rPr lang="fr-FR" dirty="0" smtClean="0"/>
              <a:t>ivre, dieu de la vigne et de la poésie rend visite  à un </a:t>
            </a:r>
            <a:r>
              <a:rPr lang="fr-FR" b="1" dirty="0" smtClean="0"/>
              <a:t>poète.</a:t>
            </a:r>
            <a:endParaRPr lang="fr-FR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 rot="10800000">
            <a:off x="3419872" y="4797152"/>
            <a:ext cx="41044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VT\Mes documents\lycée\cours 2de\histoire\2010-2011\antiquité athènes et rome\théâtre grec\330px-Theatre_slave_Louvre_CA7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64009"/>
            <a:ext cx="2858499" cy="519399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formes du théâtre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3096344" cy="7486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La comédie :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27784" y="9087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Elle a toujours pour cadre la cité. C’est un genre plus récent que les autres  qui serait apparu au début du V</a:t>
            </a:r>
            <a:r>
              <a:rPr lang="fr-FR" b="1" baseline="30000" dirty="0" smtClean="0"/>
              <a:t>e</a:t>
            </a:r>
            <a:r>
              <a:rPr lang="fr-FR" b="1" dirty="0" smtClean="0"/>
              <a:t> siècle.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556792"/>
            <a:ext cx="1656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 de 600 œuvres  comiques auraient été rédigées au cours du V</a:t>
            </a:r>
            <a:r>
              <a:rPr lang="fr-FR" baseline="30000" dirty="0" smtClean="0"/>
              <a:t>e </a:t>
            </a:r>
            <a:r>
              <a:rPr lang="fr-FR" dirty="0" smtClean="0"/>
              <a:t>siècle, mais peu nous sont parvenues.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55976" y="162880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C’est principalement l’œuvre d’Aristophane qui nous est parvenue.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11 de ses pièces ont été recopiées et conservées.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63688" y="1628800"/>
            <a:ext cx="2736304" cy="3168352"/>
            <a:chOff x="2195736" y="2636912"/>
            <a:chExt cx="3312368" cy="3897724"/>
          </a:xfrm>
        </p:grpSpPr>
        <p:pic>
          <p:nvPicPr>
            <p:cNvPr id="15362" name="Picture 2" descr="http://www.litterales.com/images/auteurs/_Aristopha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3" y="2636912"/>
              <a:ext cx="2880320" cy="3545009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>
              <a:off x="2195736" y="6165304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Buste  d’Aristophane.</a:t>
              </a:r>
              <a:endParaRPr lang="fr-FR" b="1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79512" y="4869161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L’auteur comique recherche le rire et utilise toutes sortes de plaisanteries grivoises (scatophiles, sexuelles, </a:t>
            </a:r>
            <a:r>
              <a:rPr lang="fr-FR" b="1" dirty="0" smtClean="0">
                <a:solidFill>
                  <a:srgbClr val="FF0000"/>
                </a:solidFill>
              </a:rPr>
              <a:t>attaques </a:t>
            </a:r>
            <a:r>
              <a:rPr lang="fr-FR" b="1" dirty="0" smtClean="0">
                <a:solidFill>
                  <a:srgbClr val="FF0000"/>
                </a:solidFill>
              </a:rPr>
              <a:t>personnelles d’hommes politiques de la cité…)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92080" y="5013176"/>
            <a:ext cx="3059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 nombreux objets  sont également utilisées :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Masques grossiers, costumes, objets ridicules….</a:t>
            </a:r>
          </a:p>
          <a:p>
            <a:endParaRPr lang="fr-FR" dirty="0"/>
          </a:p>
        </p:txBody>
      </p:sp>
      <p:pic>
        <p:nvPicPr>
          <p:cNvPr id="13" name="Image 12" descr="533px-NAMA_Masque_esc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807015"/>
            <a:ext cx="1821959" cy="205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formes du théâtre grec (3)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64807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le drame satyrique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26876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b="1" dirty="0" smtClean="0"/>
              <a:t>Il  </a:t>
            </a:r>
            <a:r>
              <a:rPr lang="fr-FR" b="1" dirty="0" smtClean="0"/>
              <a:t>s’agit d’une forme ancienne de théâtre dédiée à </a:t>
            </a:r>
            <a:r>
              <a:rPr lang="fr-FR" b="1" dirty="0"/>
              <a:t>D</a:t>
            </a:r>
            <a:r>
              <a:rPr lang="fr-FR" b="1" dirty="0" smtClean="0"/>
              <a:t>ionysos et qui peu à peu sera abandonnée à la fin du V</a:t>
            </a:r>
            <a:r>
              <a:rPr lang="fr-FR" b="1" baseline="30000" dirty="0" smtClean="0"/>
              <a:t>e</a:t>
            </a:r>
            <a:r>
              <a:rPr lang="fr-FR" b="1" dirty="0" smtClean="0"/>
              <a:t> siècle avant JC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Il </a:t>
            </a:r>
            <a:r>
              <a:rPr lang="fr-FR" b="1" dirty="0" smtClean="0"/>
              <a:t>est mal connu car seules de très rares pièces nous sont parvenues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Il met en scène des satyres qui sont considérés comme des disciples de Dionysos et dont les excès sont typiques du culte du dieu grec.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1115616" y="3284984"/>
            <a:ext cx="1944216" cy="3337570"/>
            <a:chOff x="323528" y="3140969"/>
            <a:chExt cx="2088232" cy="3482758"/>
          </a:xfrm>
        </p:grpSpPr>
        <p:pic>
          <p:nvPicPr>
            <p:cNvPr id="16386" name="Picture 2" descr="Fichier:Papposilenus crotals Louvre CA94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3140969"/>
              <a:ext cx="1944216" cy="2786090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323528" y="5949280"/>
              <a:ext cx="2088232" cy="67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Danseur de drame satyrique.</a:t>
              </a:r>
              <a:endParaRPr lang="fr-FR" b="1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860032" y="3284984"/>
            <a:ext cx="3456384" cy="3337571"/>
            <a:chOff x="4860032" y="3140968"/>
            <a:chExt cx="3816424" cy="3482759"/>
          </a:xfrm>
        </p:grpSpPr>
        <p:pic>
          <p:nvPicPr>
            <p:cNvPr id="16388" name="Picture 4" descr="Fichier:Komos Douris BM E768 n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3140968"/>
              <a:ext cx="3672408" cy="2761209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4860032" y="5949280"/>
              <a:ext cx="3816424" cy="67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Trois satyres s’enivrant. Vase athénien du début du Ve siècle.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formes du théâtre grec (4)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766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La Tragédie :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124744"/>
            <a:ext cx="8316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Il s’agit du genre majeur du théâtre grec. Il constitue la forme la plus appréciée par les citoyens.</a:t>
            </a:r>
          </a:p>
          <a:p>
            <a:pPr>
              <a:buFontTx/>
              <a:buChar char="-"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b="1" dirty="0" smtClean="0"/>
              <a:t>Il existe deux grands thèmes :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/>
              <a:t>  </a:t>
            </a:r>
            <a:r>
              <a:rPr lang="fr-FR" b="1" dirty="0" smtClean="0"/>
              <a:t>la tragédie mettant en scène des héros de la cité.</a:t>
            </a:r>
          </a:p>
          <a:p>
            <a:pPr lvl="2">
              <a:buFont typeface="Arial" pitchFamily="34" charset="0"/>
              <a:buChar char="•"/>
            </a:pPr>
            <a:r>
              <a:rPr lang="fr-FR" b="1" dirty="0"/>
              <a:t> </a:t>
            </a:r>
            <a:r>
              <a:rPr lang="fr-FR" b="1" dirty="0" smtClean="0"/>
              <a:t> la tragédie inspirée de la mythologie et des grandes légendes.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278092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grands auteurs sont tous athéniens ou travaillèrent à Athènes.</a:t>
            </a:r>
            <a:endParaRPr lang="fr-FR" sz="24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3491880" y="3212976"/>
            <a:ext cx="1800200" cy="3240127"/>
            <a:chOff x="3131840" y="3438525"/>
            <a:chExt cx="1800200" cy="3240127"/>
          </a:xfrm>
        </p:grpSpPr>
        <p:pic>
          <p:nvPicPr>
            <p:cNvPr id="17410" name="Picture 2" descr="Statuette d'Euripide assis avec la liste de ses œuvres, IIe siècle ap. J.-C., musée du Louv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3438525"/>
              <a:ext cx="1800200" cy="2937599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3347864" y="630932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Euripide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67544" y="3429000"/>
            <a:ext cx="1776739" cy="3212976"/>
            <a:chOff x="467544" y="3429000"/>
            <a:chExt cx="1776739" cy="3212976"/>
          </a:xfrm>
        </p:grpSpPr>
        <p:sp>
          <p:nvSpPr>
            <p:cNvPr id="6" name="ZoneTexte 5"/>
            <p:cNvSpPr txBox="1"/>
            <p:nvPr/>
          </p:nvSpPr>
          <p:spPr>
            <a:xfrm>
              <a:off x="683568" y="342900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Eschyle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pic>
          <p:nvPicPr>
            <p:cNvPr id="17412" name="Picture 4" descr="Fichier:Aischylos Büst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789040"/>
              <a:ext cx="1776739" cy="2852936"/>
            </a:xfrm>
            <a:prstGeom prst="rect">
              <a:avLst/>
            </a:prstGeom>
            <a:noFill/>
          </p:spPr>
        </p:pic>
      </p:grpSp>
      <p:grpSp>
        <p:nvGrpSpPr>
          <p:cNvPr id="14" name="Groupe 13"/>
          <p:cNvGrpSpPr/>
          <p:nvPr/>
        </p:nvGrpSpPr>
        <p:grpSpPr>
          <a:xfrm>
            <a:off x="6516216" y="3429000"/>
            <a:ext cx="1760236" cy="3212976"/>
            <a:chOff x="6516216" y="3429000"/>
            <a:chExt cx="1760236" cy="3212976"/>
          </a:xfrm>
        </p:grpSpPr>
        <p:sp>
          <p:nvSpPr>
            <p:cNvPr id="8" name="ZoneTexte 7"/>
            <p:cNvSpPr txBox="1"/>
            <p:nvPr/>
          </p:nvSpPr>
          <p:spPr>
            <a:xfrm>
              <a:off x="6804248" y="342900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Sophocle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pic>
          <p:nvPicPr>
            <p:cNvPr id="17414" name="Picture 6" descr="Fichier:Sophocl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6216" y="3861048"/>
              <a:ext cx="1760236" cy="27809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 déroulement d’une tragédie.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7606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La tragédie met en scène un chœur et des acteurs.</a:t>
            </a:r>
            <a:endParaRPr lang="fr-FR" sz="28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411760" y="1484784"/>
            <a:ext cx="3960440" cy="4905836"/>
            <a:chOff x="2195737" y="1484784"/>
            <a:chExt cx="3960440" cy="4905836"/>
          </a:xfrm>
        </p:grpSpPr>
        <p:sp>
          <p:nvSpPr>
            <p:cNvPr id="7" name="ZoneTexte 6"/>
            <p:cNvSpPr txBox="1"/>
            <p:nvPr/>
          </p:nvSpPr>
          <p:spPr>
            <a:xfrm>
              <a:off x="3203848" y="602128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L’espace scénique.</a:t>
              </a:r>
              <a:endParaRPr lang="fr-FR" b="1" dirty="0"/>
            </a:p>
          </p:txBody>
        </p:sp>
        <p:pic>
          <p:nvPicPr>
            <p:cNvPr id="8" name="Image 7" descr="Theatre_dionysos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5737" y="1484784"/>
              <a:ext cx="3960440" cy="4348869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6660232" y="1340768"/>
            <a:ext cx="2162175" cy="4867250"/>
            <a:chOff x="6660232" y="1340768"/>
            <a:chExt cx="2162175" cy="4867250"/>
          </a:xfrm>
        </p:grpSpPr>
        <p:sp>
          <p:nvSpPr>
            <p:cNvPr id="6" name="ZoneTexte 5"/>
            <p:cNvSpPr txBox="1"/>
            <p:nvPr/>
          </p:nvSpPr>
          <p:spPr>
            <a:xfrm>
              <a:off x="6660232" y="1340768"/>
              <a:ext cx="21602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Le chœur :</a:t>
              </a:r>
              <a:endParaRPr lang="fr-FR" b="1" dirty="0"/>
            </a:p>
            <a:p>
              <a:r>
                <a:rPr lang="fr-FR" b="1" dirty="0" smtClean="0"/>
                <a:t>Il est constitué de citoyens choisis par le chorège et est accompagné d’un joueur d’Aulos.</a:t>
              </a:r>
              <a:endParaRPr lang="fr-FR" b="1" dirty="0"/>
            </a:p>
          </p:txBody>
        </p:sp>
        <p:pic>
          <p:nvPicPr>
            <p:cNvPr id="18435" name="Picture 3" descr="C:\Documents and Settings\VT\Mes documents\lycée\cours 2de\histoire\2010-2011\antiquité athènes et rome\Athènes\images\aulos_0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3140968"/>
              <a:ext cx="2162175" cy="3067050"/>
            </a:xfrm>
            <a:prstGeom prst="rect">
              <a:avLst/>
            </a:prstGeom>
            <a:noFill/>
          </p:spPr>
        </p:pic>
      </p:grpSp>
      <p:grpSp>
        <p:nvGrpSpPr>
          <p:cNvPr id="16" name="Groupe 15"/>
          <p:cNvGrpSpPr/>
          <p:nvPr/>
        </p:nvGrpSpPr>
        <p:grpSpPr>
          <a:xfrm>
            <a:off x="179512" y="1340768"/>
            <a:ext cx="2376264" cy="5271011"/>
            <a:chOff x="179512" y="1340768"/>
            <a:chExt cx="2376264" cy="5271011"/>
          </a:xfrm>
        </p:grpSpPr>
        <p:grpSp>
          <p:nvGrpSpPr>
            <p:cNvPr id="14" name="Groupe 13"/>
            <p:cNvGrpSpPr/>
            <p:nvPr/>
          </p:nvGrpSpPr>
          <p:grpSpPr>
            <a:xfrm>
              <a:off x="251520" y="1340768"/>
              <a:ext cx="2232248" cy="2764161"/>
              <a:chOff x="251520" y="1340768"/>
              <a:chExt cx="2232248" cy="2764161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395536" y="1340768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Les acteurs : </a:t>
                </a:r>
                <a:endParaRPr lang="fr-FR" b="1" dirty="0"/>
              </a:p>
            </p:txBody>
          </p:sp>
          <p:pic>
            <p:nvPicPr>
              <p:cNvPr id="18434" name="Picture 2" descr="http://www.mediterranees.net/civilisation/spectacles/images/acteur_masqu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1844824"/>
                <a:ext cx="2067168" cy="2260105"/>
              </a:xfrm>
              <a:prstGeom prst="rect">
                <a:avLst/>
              </a:prstGeom>
              <a:noFill/>
            </p:spPr>
          </p:pic>
        </p:grpSp>
        <p:sp>
          <p:nvSpPr>
            <p:cNvPr id="15" name="ZoneTexte 14"/>
            <p:cNvSpPr txBox="1"/>
            <p:nvPr/>
          </p:nvSpPr>
          <p:spPr>
            <a:xfrm>
              <a:off x="179512" y="3995678"/>
              <a:ext cx="2376264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b="1" dirty="0" smtClean="0"/>
            </a:p>
            <a:p>
              <a:r>
                <a:rPr lang="fr-FR" b="1" dirty="0" smtClean="0"/>
                <a:t>Ils </a:t>
              </a:r>
              <a:r>
                <a:rPr lang="fr-FR" b="1" dirty="0" smtClean="0"/>
                <a:t> </a:t>
              </a:r>
              <a:r>
                <a:rPr lang="fr-FR" b="1" dirty="0" smtClean="0"/>
                <a:t>sont 3 sur scènes mais seul le Premier appelé :</a:t>
              </a:r>
            </a:p>
            <a:p>
              <a:r>
                <a:rPr lang="fr-FR" sz="2000" b="1" dirty="0" smtClean="0"/>
                <a:t>Protagoniste</a:t>
              </a:r>
              <a:r>
                <a:rPr lang="fr-FR" b="1" dirty="0" smtClean="0"/>
                <a:t> à un rôle majeur.</a:t>
              </a:r>
              <a:endParaRPr lang="fr-FR" b="1" dirty="0"/>
            </a:p>
            <a:p>
              <a:r>
                <a:rPr lang="fr-FR" b="1" dirty="0" smtClean="0"/>
                <a:t>Grâce aux masques les acteurs changent de rôle.</a:t>
              </a:r>
              <a:endParaRPr lang="fr-FR" b="1" dirty="0"/>
            </a:p>
          </p:txBody>
        </p:sp>
      </p:grpSp>
      <p:cxnSp>
        <p:nvCxnSpPr>
          <p:cNvPr id="11" name="Connecteur droit avec flèche 10"/>
          <p:cNvCxnSpPr/>
          <p:nvPr/>
        </p:nvCxnSpPr>
        <p:spPr>
          <a:xfrm>
            <a:off x="1475656" y="3356992"/>
            <a:ext cx="2664296" cy="18722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 flipV="1">
            <a:off x="4355976" y="4149080"/>
            <a:ext cx="2880320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Un spectacle civique : Les Grandes </a:t>
            </a:r>
            <a:r>
              <a:rPr lang="fr-FR" sz="3600" dirty="0" smtClean="0"/>
              <a:t>Dionysies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72008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Le théâtre n’est pas un simple divertissement, il est aussi un spectacle civique qui unit et instruit les citoyens.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14847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 Athènes, les grandes Dionysies, la grande fête en l’honneur de Dionysos, donnent l’occasion d’organiser durant 5 à 7 jours, au début du printemps , de  grands concours de théâtre  auxquels assistent les citoyens, les femmes ,les enfants ainsi que de nombreux métèques ou étrangers   de passage.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270892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2  premières journées sont  consacrées au </a:t>
            </a:r>
            <a:r>
              <a:rPr lang="fr-FR" b="1" u="sng" dirty="0" smtClean="0"/>
              <a:t>dithyrambe</a:t>
            </a:r>
            <a:r>
              <a:rPr lang="fr-FR" b="1" dirty="0" smtClean="0"/>
              <a:t> et à la </a:t>
            </a:r>
            <a:r>
              <a:rPr lang="fr-FR" b="1" u="sng" dirty="0" smtClean="0"/>
              <a:t>comédie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391472" y="270892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3  jours suivants voient s’opposer 3 auteurs de tragédie présentant chacun, </a:t>
            </a:r>
            <a:r>
              <a:rPr lang="fr-FR" b="1" u="sng" dirty="0" smtClean="0"/>
              <a:t>trois  tragédies </a:t>
            </a:r>
            <a:r>
              <a:rPr lang="fr-FR" b="1" dirty="0" smtClean="0"/>
              <a:t>et un </a:t>
            </a:r>
            <a:r>
              <a:rPr lang="fr-FR" b="1" u="sng" dirty="0" smtClean="0"/>
              <a:t>drame satyrique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47664" y="4077072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 riches Athéniens sont choisis comme chorèges. Chacun  finance</a:t>
            </a:r>
          </a:p>
          <a:p>
            <a:pPr algn="ctr"/>
            <a:r>
              <a:rPr lang="fr-FR" b="1" dirty="0" smtClean="0"/>
              <a:t>Un des auteurs et payent les lourdes dépenses liées </a:t>
            </a:r>
            <a:r>
              <a:rPr lang="fr-FR" b="1" dirty="0" smtClean="0"/>
              <a:t>aux spectacles </a:t>
            </a:r>
            <a:r>
              <a:rPr lang="fr-FR" b="1" dirty="0" smtClean="0"/>
              <a:t>(acteurs, chœurs, décor, costume voire  la nourriture distribuée au public).</a:t>
            </a:r>
          </a:p>
          <a:p>
            <a:pPr algn="ctr"/>
            <a:r>
              <a:rPr lang="fr-FR" b="1" dirty="0" smtClean="0"/>
              <a:t>Cette liturgie fort coûteuse permet aux citoyens de se mettre en valeur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diterranees.net/civilisation/spectacles/images/theatrum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44824"/>
            <a:ext cx="1905000" cy="448627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/>
          <a:lstStyle/>
          <a:p>
            <a:r>
              <a:rPr lang="fr-FR" dirty="0" smtClean="0"/>
              <a:t>La récompense des vainqueurs.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Ø"/>
            </a:pPr>
            <a:r>
              <a:rPr lang="fr-FR" dirty="0" smtClean="0"/>
              <a:t> Les concours ou </a:t>
            </a:r>
            <a:r>
              <a:rPr lang="fr-FR" u="sng" dirty="0" smtClean="0"/>
              <a:t>agôns</a:t>
            </a:r>
            <a:r>
              <a:rPr lang="fr-FR" dirty="0" smtClean="0"/>
              <a:t> donnent l’occasion de récompenser les vainqueurs.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62880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Dix juges tirés au sort parmi les citoyens </a:t>
            </a:r>
            <a:r>
              <a:rPr lang="fr-FR" dirty="0" smtClean="0"/>
              <a:t>. Ils </a:t>
            </a:r>
            <a:r>
              <a:rPr lang="fr-FR" dirty="0" smtClean="0"/>
              <a:t>désignent  </a:t>
            </a:r>
            <a:r>
              <a:rPr lang="fr-FR" dirty="0" smtClean="0"/>
              <a:t>les vainqueurs. Le public essaie d'ailleurs souvent de les influencer. </a:t>
            </a:r>
          </a:p>
          <a:p>
            <a:r>
              <a:rPr lang="fr-FR" dirty="0" smtClean="0"/>
              <a:t>Ces juges attribuent </a:t>
            </a:r>
            <a:r>
              <a:rPr lang="fr-FR" b="1" dirty="0" smtClean="0"/>
              <a:t>six récompenses symboliques </a:t>
            </a:r>
            <a:r>
              <a:rPr lang="fr-FR" b="1" dirty="0" smtClean="0"/>
              <a:t>et prestigieuses</a:t>
            </a:r>
            <a:r>
              <a:rPr lang="fr-FR" dirty="0" smtClean="0"/>
              <a:t> : </a:t>
            </a:r>
            <a:endParaRPr lang="fr-FR" dirty="0" smtClean="0"/>
          </a:p>
          <a:p>
            <a:r>
              <a:rPr lang="fr-FR" b="1" smtClean="0"/>
              <a:t>deux </a:t>
            </a:r>
            <a:r>
              <a:rPr lang="fr-FR" b="1" dirty="0" smtClean="0"/>
              <a:t>aux meilleurs protagonistes comique et tragique</a:t>
            </a:r>
            <a:r>
              <a:rPr lang="fr-FR" dirty="0" smtClean="0"/>
              <a:t>, </a:t>
            </a:r>
            <a:r>
              <a:rPr lang="fr-FR" b="1" dirty="0" smtClean="0"/>
              <a:t>deux aux meilleurs chorèges comique et tragique </a:t>
            </a:r>
            <a:r>
              <a:rPr lang="fr-FR" dirty="0" smtClean="0"/>
              <a:t>et deux aux meilleurs </a:t>
            </a:r>
            <a:r>
              <a:rPr lang="fr-FR" b="1" dirty="0" smtClean="0"/>
              <a:t>auteurs</a:t>
            </a:r>
            <a:r>
              <a:rPr lang="fr-FR" dirty="0" smtClean="0"/>
              <a:t> comique et tragique.</a:t>
            </a:r>
            <a:endParaRPr lang="fr-FR" dirty="0"/>
          </a:p>
        </p:txBody>
      </p:sp>
      <p:pic>
        <p:nvPicPr>
          <p:cNvPr id="6" name="Image 5" descr="298px-Pericles_Pio-Clementino_Inv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1296144" cy="26009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91680" y="3429000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Périclès</a:t>
            </a:r>
            <a:r>
              <a:rPr lang="fr-FR" dirty="0" smtClean="0"/>
              <a:t> fut le chorège d</a:t>
            </a:r>
            <a:r>
              <a:rPr lang="fr-FR" b="1" dirty="0" smtClean="0"/>
              <a:t>’Eschyle</a:t>
            </a:r>
            <a:r>
              <a:rPr lang="fr-FR" dirty="0" smtClean="0"/>
              <a:t> qui remporta le concours grâce à sa grande tragédie </a:t>
            </a:r>
            <a:r>
              <a:rPr lang="fr-FR" b="1" i="1" dirty="0" smtClean="0"/>
              <a:t>les Perses </a:t>
            </a:r>
            <a:r>
              <a:rPr lang="fr-FR" dirty="0" smtClean="0"/>
              <a:t>lors des grandes Dionysies de -472. Ce fut pour lui un moyen d’entrée en politique et de se faire connaître  de ses concitoyens.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979712" y="515719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vainqueurs recevaient une couronne de lierre ou un trépied qu’il s exposaient sur des piédestaux  placé sur l’agora ou près du théâtre de Dionysos.</a:t>
            </a:r>
            <a:endParaRPr lang="fr-FR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228184" y="4365104"/>
            <a:ext cx="1872208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5733420" y="2843644"/>
            <a:ext cx="2573704" cy="21602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832</Words>
  <Application>Microsoft Office PowerPoint</Application>
  <PresentationFormat>Affichage à l'écran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 e théâtre grec.</vt:lpstr>
      <vt:lpstr>Les formes du théâtre (1) :</vt:lpstr>
      <vt:lpstr>Les formes du théâtre (2)</vt:lpstr>
      <vt:lpstr>Les formes du théâtre grec (3) :</vt:lpstr>
      <vt:lpstr>Les formes du théâtre grec (4) :</vt:lpstr>
      <vt:lpstr>Le déroulement d’une tragédie.</vt:lpstr>
      <vt:lpstr>Un spectacle civique : Les Grandes Dionysies.</vt:lpstr>
      <vt:lpstr>La récompense des vainqueurs.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e théâtre grec.</dc:title>
  <dc:creator>TESSON</dc:creator>
  <cp:lastModifiedBy>TESSON</cp:lastModifiedBy>
  <cp:revision>41</cp:revision>
  <dcterms:created xsi:type="dcterms:W3CDTF">2010-10-17T07:24:28Z</dcterms:created>
  <dcterms:modified xsi:type="dcterms:W3CDTF">2010-11-07T18:02:27Z</dcterms:modified>
</cp:coreProperties>
</file>