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0" r:id="rId6"/>
    <p:sldId id="262" r:id="rId7"/>
    <p:sldId id="261" r:id="rId8"/>
    <p:sldId id="267" r:id="rId9"/>
    <p:sldId id="263" r:id="rId10"/>
    <p:sldId id="264" r:id="rId11"/>
    <p:sldId id="269" r:id="rId12"/>
    <p:sldId id="266" r:id="rId13"/>
    <p:sldId id="265" r:id="rId14"/>
    <p:sldId id="268" r:id="rId15"/>
    <p:sldId id="270"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1" d="100"/>
          <a:sy n="41" d="100"/>
        </p:scale>
        <p:origin x="-1008"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785DB37-436F-4BB0-9CE4-8D06C3B28E3C}" type="datetimeFigureOut">
              <a:rPr lang="fr-FR" smtClean="0"/>
              <a:t>06/02/2011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A5E95F6-B6C0-46B6-B103-D8C0FAACDCFE}" type="slidenum">
              <a:rPr lang="fr-FR" smtClean="0"/>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85DB37-436F-4BB0-9CE4-8D06C3B28E3C}" type="datetimeFigureOut">
              <a:rPr lang="fr-FR" smtClean="0"/>
              <a:t>06/02/2011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A5E95F6-B6C0-46B6-B103-D8C0FAACDCFE}"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85DB37-436F-4BB0-9CE4-8D06C3B28E3C}" type="datetimeFigureOut">
              <a:rPr lang="fr-FR" smtClean="0"/>
              <a:t>06/02/2011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A5E95F6-B6C0-46B6-B103-D8C0FAACDCFE}"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85DB37-436F-4BB0-9CE4-8D06C3B28E3C}" type="datetimeFigureOut">
              <a:rPr lang="fr-FR" smtClean="0"/>
              <a:t>06/02/2011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A5E95F6-B6C0-46B6-B103-D8C0FAACDCFE}"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785DB37-436F-4BB0-9CE4-8D06C3B28E3C}" type="datetimeFigureOut">
              <a:rPr lang="fr-FR" smtClean="0"/>
              <a:t>06/02/2011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A5E95F6-B6C0-46B6-B103-D8C0FAACDCFE}" type="slidenum">
              <a:rPr lang="fr-FR" smtClean="0"/>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785DB37-436F-4BB0-9CE4-8D06C3B28E3C}" type="datetimeFigureOut">
              <a:rPr lang="fr-FR" smtClean="0"/>
              <a:t>06/02/2011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A5E95F6-B6C0-46B6-B103-D8C0FAACDCFE}" type="slidenum">
              <a:rPr lang="fr-FR" smtClean="0"/>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785DB37-436F-4BB0-9CE4-8D06C3B28E3C}" type="datetimeFigureOut">
              <a:rPr lang="fr-FR" smtClean="0"/>
              <a:t>06/02/2011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A5E95F6-B6C0-46B6-B103-D8C0FAACDCFE}" type="slidenum">
              <a:rPr lang="fr-FR" smtClean="0"/>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785DB37-436F-4BB0-9CE4-8D06C3B28E3C}" type="datetimeFigureOut">
              <a:rPr lang="fr-FR" smtClean="0"/>
              <a:t>06/02/2011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A5E95F6-B6C0-46B6-B103-D8C0FAACDCFE}"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85DB37-436F-4BB0-9CE4-8D06C3B28E3C}" type="datetimeFigureOut">
              <a:rPr lang="fr-FR" smtClean="0"/>
              <a:t>06/02/2011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A5E95F6-B6C0-46B6-B103-D8C0FAACDCFE}"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785DB37-436F-4BB0-9CE4-8D06C3B28E3C}" type="datetimeFigureOut">
              <a:rPr lang="fr-FR" smtClean="0"/>
              <a:t>06/02/2011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A5E95F6-B6C0-46B6-B103-D8C0FAACDCFE}" type="slidenum">
              <a:rPr lang="fr-FR" smtClean="0"/>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785DB37-436F-4BB0-9CE4-8D06C3B28E3C}" type="datetimeFigureOut">
              <a:rPr lang="fr-FR" smtClean="0"/>
              <a:t>06/02/2011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A5E95F6-B6C0-46B6-B103-D8C0FAACDCFE}" type="slidenum">
              <a:rPr lang="fr-FR" smtClean="0"/>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5DB37-436F-4BB0-9CE4-8D06C3B28E3C}" type="datetimeFigureOut">
              <a:rPr lang="fr-FR" smtClean="0"/>
              <a:t>06/02/2011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E95F6-B6C0-46B6-B103-D8C0FAACDCFE}"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porte du fort étape.png"/>
          <p:cNvPicPr>
            <a:picLocks noChangeAspect="1"/>
          </p:cNvPicPr>
          <p:nvPr/>
        </p:nvPicPr>
        <p:blipFill>
          <a:blip r:embed="rId2" cstate="print"/>
          <a:srcRect b="30050"/>
          <a:stretch>
            <a:fillRect/>
          </a:stretch>
        </p:blipFill>
        <p:spPr>
          <a:xfrm>
            <a:off x="377846" y="0"/>
            <a:ext cx="7866562" cy="6718822"/>
          </a:xfrm>
          <a:prstGeom prst="rect">
            <a:avLst/>
          </a:prstGeom>
        </p:spPr>
      </p:pic>
      <p:sp>
        <p:nvSpPr>
          <p:cNvPr id="2" name="Titre 1"/>
          <p:cNvSpPr txBox="1">
            <a:spLocks/>
          </p:cNvSpPr>
          <p:nvPr/>
        </p:nvSpPr>
        <p:spPr>
          <a:xfrm>
            <a:off x="827584" y="548680"/>
            <a:ext cx="7772400" cy="866527"/>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5400" b="0" i="0" u="none" strike="noStrike" kern="1200" cap="none" spc="0" normalizeH="0" baseline="0" noProof="0" dirty="0" smtClean="0">
                <a:ln>
                  <a:noFill/>
                </a:ln>
                <a:solidFill>
                  <a:srgbClr val="FF0000"/>
                </a:solidFill>
                <a:effectLst/>
                <a:uLnTx/>
                <a:uFillTx/>
                <a:latin typeface="+mj-lt"/>
                <a:ea typeface="+mj-ea"/>
                <a:cs typeface="+mj-cs"/>
              </a:rPr>
              <a:t>La collégiale de Mantes</a:t>
            </a:r>
            <a:r>
              <a:rPr kumimoji="0" lang="fr-FR" sz="5400" b="0" i="0" u="none" strike="noStrike" kern="1200" cap="none" spc="0" normalizeH="0" baseline="0" noProof="0" dirty="0" smtClean="0">
                <a:ln>
                  <a:noFill/>
                </a:ln>
                <a:solidFill>
                  <a:schemeClr val="tx1"/>
                </a:solidFill>
                <a:effectLst/>
                <a:uLnTx/>
                <a:uFillTx/>
                <a:latin typeface="+mj-lt"/>
                <a:ea typeface="+mj-ea"/>
                <a:cs typeface="+mj-cs"/>
              </a:rPr>
              <a:t/>
            </a:r>
            <a:br>
              <a:rPr kumimoji="0" lang="fr-FR" sz="5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5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SCF3735.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title"/>
          </p:nvPr>
        </p:nvSpPr>
        <p:spPr>
          <a:xfrm>
            <a:off x="914400" y="6079902"/>
            <a:ext cx="8229600" cy="778098"/>
          </a:xfrm>
        </p:spPr>
        <p:txBody>
          <a:bodyPr/>
          <a:lstStyle/>
          <a:p>
            <a:r>
              <a:rPr lang="fr-FR" dirty="0" smtClean="0">
                <a:solidFill>
                  <a:srgbClr val="C00000"/>
                </a:solidFill>
              </a:rPr>
              <a:t>La rosace.</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SCF3735.JPG"/>
          <p:cNvPicPr>
            <a:picLocks noChangeAspect="1"/>
          </p:cNvPicPr>
          <p:nvPr/>
        </p:nvPicPr>
        <p:blipFill>
          <a:blip r:embed="rId2" cstate="print"/>
          <a:srcRect l="39762" t="36015" r="35038" b="40394"/>
          <a:stretch>
            <a:fillRect/>
          </a:stretch>
        </p:blipFill>
        <p:spPr>
          <a:xfrm>
            <a:off x="-1" y="0"/>
            <a:ext cx="4063273" cy="2852936"/>
          </a:xfrm>
          <a:prstGeom prst="rect">
            <a:avLst/>
          </a:prstGeom>
        </p:spPr>
      </p:pic>
      <p:sp>
        <p:nvSpPr>
          <p:cNvPr id="2" name="Titre 1"/>
          <p:cNvSpPr>
            <a:spLocks noGrp="1"/>
          </p:cNvSpPr>
          <p:nvPr>
            <p:ph type="title"/>
          </p:nvPr>
        </p:nvSpPr>
        <p:spPr>
          <a:xfrm>
            <a:off x="539552" y="0"/>
            <a:ext cx="8229600" cy="706090"/>
          </a:xfrm>
        </p:spPr>
        <p:txBody>
          <a:bodyPr>
            <a:normAutofit fontScale="90000"/>
          </a:bodyPr>
          <a:lstStyle/>
          <a:p>
            <a:r>
              <a:rPr lang="fr-FR" dirty="0" smtClean="0">
                <a:solidFill>
                  <a:srgbClr val="C00000"/>
                </a:solidFill>
              </a:rPr>
              <a:t>Détail de la rosace.</a:t>
            </a:r>
            <a:endParaRPr lang="fr-FR" dirty="0">
              <a:solidFill>
                <a:srgbClr val="C00000"/>
              </a:solidFill>
            </a:endParaRPr>
          </a:p>
        </p:txBody>
      </p:sp>
      <p:pic>
        <p:nvPicPr>
          <p:cNvPr id="5" name="Image 4" descr="DSCF3735.JPG"/>
          <p:cNvPicPr>
            <a:picLocks noChangeAspect="1"/>
          </p:cNvPicPr>
          <p:nvPr/>
        </p:nvPicPr>
        <p:blipFill>
          <a:blip r:embed="rId2" cstate="print"/>
          <a:srcRect l="81500" t="36350" b="40550"/>
          <a:stretch>
            <a:fillRect/>
          </a:stretch>
        </p:blipFill>
        <p:spPr>
          <a:xfrm>
            <a:off x="5508104" y="476672"/>
            <a:ext cx="3635896" cy="3404840"/>
          </a:xfrm>
          <a:prstGeom prst="rect">
            <a:avLst/>
          </a:prstGeom>
        </p:spPr>
      </p:pic>
      <p:pic>
        <p:nvPicPr>
          <p:cNvPr id="6" name="Image 5" descr="DSCF3735.JPG"/>
          <p:cNvPicPr>
            <a:picLocks noChangeAspect="1"/>
          </p:cNvPicPr>
          <p:nvPr/>
        </p:nvPicPr>
        <p:blipFill>
          <a:blip r:embed="rId2" cstate="print"/>
          <a:srcRect l="46063" t="78744" r="36612" b="3152"/>
          <a:stretch>
            <a:fillRect/>
          </a:stretch>
        </p:blipFill>
        <p:spPr>
          <a:xfrm>
            <a:off x="3347864" y="3573016"/>
            <a:ext cx="4191400" cy="3284984"/>
          </a:xfrm>
          <a:prstGeom prst="rect">
            <a:avLst/>
          </a:prstGeom>
        </p:spPr>
      </p:pic>
      <p:pic>
        <p:nvPicPr>
          <p:cNvPr id="7" name="Image 6" descr="DSCF3735.JPG"/>
          <p:cNvPicPr>
            <a:picLocks noChangeAspect="1"/>
          </p:cNvPicPr>
          <p:nvPr/>
        </p:nvPicPr>
        <p:blipFill>
          <a:blip r:embed="rId2" cstate="print"/>
          <a:srcRect l="8263" t="39500" r="78349" b="44750"/>
          <a:stretch>
            <a:fillRect/>
          </a:stretch>
        </p:blipFill>
        <p:spPr>
          <a:xfrm>
            <a:off x="0" y="3356992"/>
            <a:ext cx="3345973" cy="2952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50106"/>
          </a:xfrm>
        </p:spPr>
        <p:txBody>
          <a:bodyPr/>
          <a:lstStyle/>
          <a:p>
            <a:r>
              <a:rPr lang="fr-FR" dirty="0" smtClean="0"/>
              <a:t>La chapelle de Navarre.</a:t>
            </a:r>
            <a:endParaRPr lang="fr-FR" dirty="0"/>
          </a:p>
        </p:txBody>
      </p:sp>
      <p:pic>
        <p:nvPicPr>
          <p:cNvPr id="4" name="Image 3" descr="DSCF3733.JPG"/>
          <p:cNvPicPr>
            <a:picLocks noChangeAspect="1"/>
          </p:cNvPicPr>
          <p:nvPr/>
        </p:nvPicPr>
        <p:blipFill>
          <a:blip r:embed="rId2" cstate="print"/>
          <a:stretch>
            <a:fillRect/>
          </a:stretch>
        </p:blipFill>
        <p:spPr>
          <a:xfrm>
            <a:off x="0" y="836712"/>
            <a:ext cx="4029912" cy="5373216"/>
          </a:xfrm>
          <a:prstGeom prst="rect">
            <a:avLst/>
          </a:prstGeom>
        </p:spPr>
      </p:pic>
      <p:pic>
        <p:nvPicPr>
          <p:cNvPr id="5" name="Image 4" descr="DSCF3740.JPG"/>
          <p:cNvPicPr>
            <a:picLocks noChangeAspect="1"/>
          </p:cNvPicPr>
          <p:nvPr/>
        </p:nvPicPr>
        <p:blipFill>
          <a:blip r:embed="rId3" cstate="print"/>
          <a:stretch>
            <a:fillRect/>
          </a:stretch>
        </p:blipFill>
        <p:spPr>
          <a:xfrm>
            <a:off x="6605718" y="692696"/>
            <a:ext cx="2538282" cy="3384376"/>
          </a:xfrm>
          <a:prstGeom prst="rect">
            <a:avLst/>
          </a:prstGeom>
        </p:spPr>
      </p:pic>
      <p:pic>
        <p:nvPicPr>
          <p:cNvPr id="6" name="Image 5" descr="DSCF3739.JPG"/>
          <p:cNvPicPr>
            <a:picLocks noChangeAspect="1"/>
          </p:cNvPicPr>
          <p:nvPr/>
        </p:nvPicPr>
        <p:blipFill>
          <a:blip r:embed="rId4" cstate="print"/>
          <a:stretch>
            <a:fillRect/>
          </a:stretch>
        </p:blipFill>
        <p:spPr>
          <a:xfrm>
            <a:off x="3995936" y="3329608"/>
            <a:ext cx="2646294" cy="3528392"/>
          </a:xfrm>
          <a:prstGeom prst="rect">
            <a:avLst/>
          </a:prstGeom>
        </p:spPr>
      </p:pic>
      <p:sp>
        <p:nvSpPr>
          <p:cNvPr id="7" name="ZoneTexte 6"/>
          <p:cNvSpPr txBox="1"/>
          <p:nvPr/>
        </p:nvSpPr>
        <p:spPr>
          <a:xfrm>
            <a:off x="0" y="6309320"/>
            <a:ext cx="3707904" cy="461665"/>
          </a:xfrm>
          <a:prstGeom prst="rect">
            <a:avLst/>
          </a:prstGeom>
          <a:noFill/>
        </p:spPr>
        <p:txBody>
          <a:bodyPr wrap="square" rtlCol="0">
            <a:spAutoFit/>
          </a:bodyPr>
          <a:lstStyle/>
          <a:p>
            <a:r>
              <a:rPr lang="fr-FR" sz="2400" dirty="0" smtClean="0"/>
              <a:t>Pilier central de la chapelle.</a:t>
            </a:r>
            <a:endParaRPr lang="fr-FR" sz="2400" dirty="0"/>
          </a:p>
        </p:txBody>
      </p:sp>
      <p:sp>
        <p:nvSpPr>
          <p:cNvPr id="8" name="ZoneTexte 7"/>
          <p:cNvSpPr txBox="1"/>
          <p:nvPr/>
        </p:nvSpPr>
        <p:spPr>
          <a:xfrm>
            <a:off x="4139952" y="764704"/>
            <a:ext cx="2520280" cy="2246769"/>
          </a:xfrm>
          <a:prstGeom prst="rect">
            <a:avLst/>
          </a:prstGeom>
          <a:noFill/>
        </p:spPr>
        <p:txBody>
          <a:bodyPr wrap="square" rtlCol="0">
            <a:spAutoFit/>
          </a:bodyPr>
          <a:lstStyle/>
          <a:p>
            <a:r>
              <a:rPr lang="fr-FR" sz="2800" dirty="0" smtClean="0"/>
              <a:t>Statues de deux reines donatrices. </a:t>
            </a:r>
          </a:p>
          <a:p>
            <a:r>
              <a:rPr lang="fr-FR" sz="2800" dirty="0" smtClean="0"/>
              <a:t>Jeanne de Navarre.</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SCF3734.JPG"/>
          <p:cNvPicPr>
            <a:picLocks noChangeAspect="1"/>
          </p:cNvPicPr>
          <p:nvPr/>
        </p:nvPicPr>
        <p:blipFill>
          <a:blip r:embed="rId2" cstate="print"/>
          <a:stretch>
            <a:fillRect/>
          </a:stretch>
        </p:blipFill>
        <p:spPr>
          <a:xfrm>
            <a:off x="755576" y="692696"/>
            <a:ext cx="7596336" cy="5697251"/>
          </a:xfrm>
          <a:prstGeom prst="rect">
            <a:avLst/>
          </a:prstGeom>
        </p:spPr>
      </p:pic>
      <p:sp>
        <p:nvSpPr>
          <p:cNvPr id="6" name="ZoneTexte 5"/>
          <p:cNvSpPr txBox="1"/>
          <p:nvPr/>
        </p:nvSpPr>
        <p:spPr>
          <a:xfrm>
            <a:off x="899592" y="0"/>
            <a:ext cx="7632848" cy="584775"/>
          </a:xfrm>
          <a:prstGeom prst="rect">
            <a:avLst/>
          </a:prstGeom>
          <a:noFill/>
        </p:spPr>
        <p:txBody>
          <a:bodyPr wrap="square" rtlCol="0">
            <a:spAutoFit/>
          </a:bodyPr>
          <a:lstStyle/>
          <a:p>
            <a:pPr algn="ctr"/>
            <a:r>
              <a:rPr lang="fr-FR" sz="3200" b="1" dirty="0"/>
              <a:t>V</a:t>
            </a:r>
            <a:r>
              <a:rPr lang="fr-FR" sz="3200" b="1" dirty="0" smtClean="0"/>
              <a:t>itraux de la chapelle de Navarre.</a:t>
            </a:r>
            <a:endParaRPr lang="fr-FR" sz="3200" b="1" dirty="0"/>
          </a:p>
        </p:txBody>
      </p:sp>
      <p:sp>
        <p:nvSpPr>
          <p:cNvPr id="7" name="Titre 6"/>
          <p:cNvSpPr>
            <a:spLocks noGrp="1"/>
          </p:cNvSpPr>
          <p:nvPr>
            <p:ph type="title"/>
          </p:nvPr>
        </p:nvSpPr>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11560" y="0"/>
            <a:ext cx="8229600" cy="980728"/>
          </a:xfrm>
        </p:spPr>
        <p:txBody>
          <a:bodyPr>
            <a:normAutofit fontScale="90000"/>
          </a:bodyPr>
          <a:lstStyle/>
          <a:p>
            <a:r>
              <a:rPr lang="fr-FR" dirty="0" smtClean="0"/>
              <a:t>Quelques éléments remarquables. (2)</a:t>
            </a:r>
            <a:endParaRPr lang="fr-FR" dirty="0"/>
          </a:p>
        </p:txBody>
      </p:sp>
      <p:pic>
        <p:nvPicPr>
          <p:cNvPr id="7" name="Image 6" descr="DSCF3727.JPG"/>
          <p:cNvPicPr>
            <a:picLocks noChangeAspect="1"/>
          </p:cNvPicPr>
          <p:nvPr/>
        </p:nvPicPr>
        <p:blipFill>
          <a:blip r:embed="rId2" cstate="print"/>
          <a:srcRect l="13602" t="20120"/>
          <a:stretch>
            <a:fillRect/>
          </a:stretch>
        </p:blipFill>
        <p:spPr>
          <a:xfrm>
            <a:off x="0" y="3562499"/>
            <a:ext cx="4752528" cy="3295501"/>
          </a:xfrm>
          <a:prstGeom prst="rect">
            <a:avLst/>
          </a:prstGeom>
        </p:spPr>
      </p:pic>
      <p:pic>
        <p:nvPicPr>
          <p:cNvPr id="6" name="Image 5" descr="DSCF3732.JPG"/>
          <p:cNvPicPr>
            <a:picLocks noChangeAspect="1"/>
          </p:cNvPicPr>
          <p:nvPr/>
        </p:nvPicPr>
        <p:blipFill>
          <a:blip r:embed="rId3" cstate="print"/>
          <a:stretch>
            <a:fillRect/>
          </a:stretch>
        </p:blipFill>
        <p:spPr>
          <a:xfrm>
            <a:off x="2843808" y="980728"/>
            <a:ext cx="4427984" cy="3320988"/>
          </a:xfrm>
          <a:prstGeom prst="rect">
            <a:avLst/>
          </a:prstGeom>
        </p:spPr>
      </p:pic>
      <p:pic>
        <p:nvPicPr>
          <p:cNvPr id="5" name="Image 4" descr="DSCF3756.JPG"/>
          <p:cNvPicPr>
            <a:picLocks noChangeAspect="1"/>
          </p:cNvPicPr>
          <p:nvPr/>
        </p:nvPicPr>
        <p:blipFill>
          <a:blip r:embed="rId4" cstate="print"/>
          <a:stretch>
            <a:fillRect/>
          </a:stretch>
        </p:blipFill>
        <p:spPr>
          <a:xfrm>
            <a:off x="6732240" y="3642320"/>
            <a:ext cx="2411760" cy="3215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8229600" cy="980728"/>
          </a:xfrm>
        </p:spPr>
        <p:txBody>
          <a:bodyPr/>
          <a:lstStyle/>
          <a:p>
            <a:r>
              <a:rPr lang="fr-FR" dirty="0" smtClean="0"/>
              <a:t>La collégiale vue du pont de Limay.</a:t>
            </a:r>
            <a:endParaRPr lang="fr-FR" dirty="0"/>
          </a:p>
        </p:txBody>
      </p:sp>
      <p:pic>
        <p:nvPicPr>
          <p:cNvPr id="4" name="Espace réservé du contenu 3" descr="DSCF3784.JPG"/>
          <p:cNvPicPr>
            <a:picLocks noGrp="1" noChangeAspect="1"/>
          </p:cNvPicPr>
          <p:nvPr>
            <p:ph idx="1"/>
          </p:nvPr>
        </p:nvPicPr>
        <p:blipFill>
          <a:blip r:embed="rId2" cstate="print"/>
          <a:stretch>
            <a:fillRect/>
          </a:stretch>
        </p:blipFill>
        <p:spPr>
          <a:xfrm>
            <a:off x="1118463" y="946858"/>
            <a:ext cx="7341970" cy="550647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smtClean="0"/>
              <a:t>Une église financée par la famille royale.</a:t>
            </a:r>
            <a:endParaRPr lang="fr-FR" dirty="0"/>
          </a:p>
        </p:txBody>
      </p:sp>
      <p:sp>
        <p:nvSpPr>
          <p:cNvPr id="3" name="Espace réservé du contenu 2"/>
          <p:cNvSpPr>
            <a:spLocks noGrp="1"/>
          </p:cNvSpPr>
          <p:nvPr>
            <p:ph idx="1"/>
          </p:nvPr>
        </p:nvSpPr>
        <p:spPr>
          <a:xfrm>
            <a:off x="539552" y="1556793"/>
            <a:ext cx="8229600" cy="4896544"/>
          </a:xfrm>
        </p:spPr>
        <p:txBody>
          <a:bodyPr/>
          <a:lstStyle/>
          <a:p>
            <a:r>
              <a:rPr lang="fr-FR" dirty="0" smtClean="0"/>
              <a:t>Les débuts de la construction : </a:t>
            </a:r>
          </a:p>
          <a:p>
            <a:pPr lvl="1"/>
            <a:r>
              <a:rPr lang="fr-FR" dirty="0" smtClean="0"/>
              <a:t>Jusqu’au XIIe siècle, les rois de France portent officiellement le titre d’abbé de Mantes et sont à ce titre les « patrons » de l’église. Ils en sont aussi les financiers principaux. </a:t>
            </a:r>
          </a:p>
          <a:p>
            <a:pPr lvl="1"/>
            <a:r>
              <a:rPr lang="fr-FR" dirty="0" smtClean="0"/>
              <a:t>Cet attachement de la famille royale à l’église Notre –Dame de Mantes  se poursuivra jusqu’au XIVe siècle et explique que  celle-ci soit si imposante et richement dotée. </a:t>
            </a:r>
          </a:p>
          <a:p>
            <a:pPr lvl="1"/>
            <a:endParaRPr lang="fr-FR" dirty="0"/>
          </a:p>
          <a:p>
            <a:pPr lvl="1">
              <a:buNone/>
            </a:pP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DSCF3731.JPG"/>
          <p:cNvPicPr>
            <a:picLocks noChangeAspect="1"/>
          </p:cNvPicPr>
          <p:nvPr/>
        </p:nvPicPr>
        <p:blipFill>
          <a:blip r:embed="rId2" cstate="print"/>
          <a:stretch>
            <a:fillRect/>
          </a:stretch>
        </p:blipFill>
        <p:spPr>
          <a:xfrm>
            <a:off x="4000500" y="0"/>
            <a:ext cx="5143500" cy="6858000"/>
          </a:xfrm>
          <a:prstGeom prst="rect">
            <a:avLst/>
          </a:prstGeom>
        </p:spPr>
      </p:pic>
      <p:sp>
        <p:nvSpPr>
          <p:cNvPr id="2" name="Titre 1"/>
          <p:cNvSpPr>
            <a:spLocks noGrp="1"/>
          </p:cNvSpPr>
          <p:nvPr>
            <p:ph type="title"/>
          </p:nvPr>
        </p:nvSpPr>
        <p:spPr>
          <a:xfrm>
            <a:off x="395536" y="0"/>
            <a:ext cx="8229600" cy="850106"/>
          </a:xfrm>
        </p:spPr>
        <p:txBody>
          <a:bodyPr/>
          <a:lstStyle/>
          <a:p>
            <a:r>
              <a:rPr lang="fr-FR" dirty="0" smtClean="0">
                <a:solidFill>
                  <a:srgbClr val="C00000"/>
                </a:solidFill>
              </a:rPr>
              <a:t>Chronologie de la collégiale : </a:t>
            </a:r>
            <a:endParaRPr lang="fr-FR" dirty="0">
              <a:solidFill>
                <a:srgbClr val="C00000"/>
              </a:solidFill>
            </a:endParaRPr>
          </a:p>
        </p:txBody>
      </p:sp>
      <p:sp>
        <p:nvSpPr>
          <p:cNvPr id="3" name="Espace réservé du contenu 2"/>
          <p:cNvSpPr>
            <a:spLocks noGrp="1"/>
          </p:cNvSpPr>
          <p:nvPr>
            <p:ph idx="1"/>
          </p:nvPr>
        </p:nvSpPr>
        <p:spPr>
          <a:xfrm>
            <a:off x="-396552" y="692696"/>
            <a:ext cx="5184576" cy="6165304"/>
          </a:xfrm>
        </p:spPr>
        <p:txBody>
          <a:bodyPr>
            <a:normAutofit fontScale="85000" lnSpcReduction="20000"/>
          </a:bodyPr>
          <a:lstStyle/>
          <a:p>
            <a:r>
              <a:rPr lang="fr-FR" sz="2400" b="1" dirty="0" smtClean="0"/>
              <a:t>Au XIe siècle. L’église existe déjà mais fut détruite en 1087. sa reconstruction date principalement des XI</a:t>
            </a:r>
            <a:r>
              <a:rPr lang="fr-FR" sz="2400" b="1" baseline="30000" dirty="0" smtClean="0"/>
              <a:t>e</a:t>
            </a:r>
            <a:r>
              <a:rPr lang="fr-FR" sz="2400" b="1" dirty="0" smtClean="0"/>
              <a:t> et </a:t>
            </a:r>
            <a:r>
              <a:rPr lang="fr-FR" sz="2400" b="1" dirty="0" smtClean="0"/>
              <a:t>XII</a:t>
            </a:r>
            <a:r>
              <a:rPr lang="fr-FR" sz="2400" b="1" baseline="30000" dirty="0" smtClean="0"/>
              <a:t>e  </a:t>
            </a:r>
            <a:r>
              <a:rPr lang="fr-FR" sz="2400" b="1" dirty="0" smtClean="0"/>
              <a:t>siècles.</a:t>
            </a:r>
            <a:r>
              <a:rPr lang="fr-FR" sz="2400" b="1" dirty="0"/>
              <a:t> </a:t>
            </a:r>
            <a:r>
              <a:rPr lang="fr-FR" sz="2400" b="1" dirty="0" smtClean="0"/>
              <a:t>Elle s’inscrit donc dans le mouvement qualifié « d’art nouveau » que nous appelons Art Gothique. </a:t>
            </a:r>
            <a:endParaRPr lang="fr-FR" sz="2400" b="1" dirty="0" smtClean="0"/>
          </a:p>
          <a:p>
            <a:pPr lvl="1">
              <a:buFontTx/>
              <a:buChar char="-"/>
            </a:pPr>
            <a:r>
              <a:rPr lang="fr-FR" sz="1800" b="1" dirty="0" smtClean="0"/>
              <a:t>Entre 1140 et 1170 : Construction du mur  Nord (côté Seine) puis du Portail et du premier niveau. Elle suit le modèle de la Cathédrale de </a:t>
            </a:r>
            <a:r>
              <a:rPr lang="fr-FR" sz="1800" b="1" dirty="0"/>
              <a:t>S</a:t>
            </a:r>
            <a:r>
              <a:rPr lang="fr-FR" sz="1800" b="1" dirty="0" smtClean="0"/>
              <a:t>enlis.</a:t>
            </a:r>
          </a:p>
          <a:p>
            <a:pPr lvl="1">
              <a:buFontTx/>
              <a:buChar char="-"/>
            </a:pPr>
            <a:r>
              <a:rPr lang="fr-FR" sz="1800" b="1" dirty="0" smtClean="0"/>
              <a:t>A partir de 1170 est édifié le second niveau désormais l’église est construite selon le style de Notre-Dame de Paris alors en construction.</a:t>
            </a:r>
          </a:p>
          <a:p>
            <a:pPr lvl="1">
              <a:buFontTx/>
              <a:buChar char="-"/>
            </a:pPr>
            <a:r>
              <a:rPr lang="fr-FR" sz="1800" b="1" dirty="0" smtClean="0"/>
              <a:t>En 1230, La collégiale reçoit ses vitraux, offerts par Blanche de Castille, mère du roi Saint Louis (IX) et sa toiture.</a:t>
            </a:r>
          </a:p>
          <a:p>
            <a:pPr lvl="1">
              <a:buFontTx/>
              <a:buChar char="-"/>
            </a:pPr>
            <a:r>
              <a:rPr lang="fr-FR" sz="1800" b="1" dirty="0" smtClean="0"/>
              <a:t>Vers1260, les tours sont terminées et ont reçu plusieurs cloches offertes par de riches donateurs (Le maire de Mantes Michel de porcheville en offrit 2 en 1267)</a:t>
            </a:r>
          </a:p>
          <a:p>
            <a:pPr lvl="1">
              <a:buFontTx/>
              <a:buChar char="-"/>
            </a:pPr>
            <a:r>
              <a:rPr lang="fr-FR" sz="1800" b="1" dirty="0" smtClean="0"/>
              <a:t>Durant la Fin du XII et le XIVe la collégiale est plusieurs fois transformée par la création de chapelles, la réalisation du portail Sud offert en 1300 par les échevins. Mais la plus prestigieuse des réalisations est la chapelle royale dite chapelle de </a:t>
            </a:r>
            <a:r>
              <a:rPr lang="fr-FR" sz="1800" b="1" dirty="0"/>
              <a:t>N</a:t>
            </a:r>
            <a:r>
              <a:rPr lang="fr-FR" sz="1800" b="1" dirty="0" smtClean="0"/>
              <a:t>avarre. </a:t>
            </a:r>
          </a:p>
          <a:p>
            <a:pPr lvl="1">
              <a:buFontTx/>
              <a:buChar char="-"/>
            </a:pPr>
            <a:r>
              <a:rPr lang="fr-FR" sz="1800" b="1" dirty="0" smtClean="0"/>
              <a:t>Après la fin du  XIVe siècle, la collégiale ne subit plus que des aménagements secondaires (nouvelles chapelles).</a:t>
            </a:r>
          </a:p>
          <a:p>
            <a:pPr lvl="1">
              <a:buFontTx/>
              <a:buChar char="-"/>
            </a:pPr>
            <a:endParaRPr lang="fr-FR" sz="1800" b="1" dirty="0" smtClean="0">
              <a:solidFill>
                <a:schemeClr val="accent2">
                  <a:lumMod val="75000"/>
                </a:schemeClr>
              </a:solidFill>
            </a:endParaRPr>
          </a:p>
          <a:p>
            <a:pPr lvl="1">
              <a:buNone/>
            </a:pPr>
            <a:endParaRPr lang="fr-FR" sz="1800" b="1" dirty="0" smtClean="0">
              <a:solidFill>
                <a:schemeClr val="accent2">
                  <a:lumMod val="75000"/>
                </a:schemeClr>
              </a:solidFill>
            </a:endParaRPr>
          </a:p>
          <a:p>
            <a:pPr lvl="1">
              <a:buFontTx/>
              <a:buChar char="-"/>
            </a:pPr>
            <a:endParaRPr lang="fr-FR" sz="1800" dirty="0"/>
          </a:p>
          <a:p>
            <a:pPr lvl="1">
              <a:buFontTx/>
              <a:buChar char="-"/>
            </a:pPr>
            <a:endParaRPr lang="fr-FR" sz="1800" b="1" dirty="0" smtClean="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91680" y="332656"/>
            <a:ext cx="6688832" cy="792088"/>
          </a:xfrm>
        </p:spPr>
        <p:txBody>
          <a:bodyPr>
            <a:normAutofit fontScale="92500"/>
          </a:bodyPr>
          <a:lstStyle/>
          <a:p>
            <a:r>
              <a:rPr lang="fr-FR" b="1" dirty="0" smtClean="0">
                <a:solidFill>
                  <a:srgbClr val="FF0000"/>
                </a:solidFill>
              </a:rPr>
              <a:t>Plans et chronologie de la construction</a:t>
            </a:r>
          </a:p>
          <a:p>
            <a:endParaRPr lang="fr-FR" dirty="0"/>
          </a:p>
        </p:txBody>
      </p:sp>
      <p:pic>
        <p:nvPicPr>
          <p:cNvPr id="4" name="Image 3" descr="collégiale plan primitif.png"/>
          <p:cNvPicPr>
            <a:picLocks noChangeAspect="1"/>
          </p:cNvPicPr>
          <p:nvPr/>
        </p:nvPicPr>
        <p:blipFill>
          <a:blip r:embed="rId2" cstate="print"/>
          <a:stretch>
            <a:fillRect/>
          </a:stretch>
        </p:blipFill>
        <p:spPr>
          <a:xfrm>
            <a:off x="395536" y="1069118"/>
            <a:ext cx="3960440" cy="5364426"/>
          </a:xfrm>
          <a:prstGeom prst="rect">
            <a:avLst/>
          </a:prstGeom>
        </p:spPr>
      </p:pic>
      <p:pic>
        <p:nvPicPr>
          <p:cNvPr id="5" name="Image 4" descr="plan collégiale.png"/>
          <p:cNvPicPr>
            <a:picLocks noChangeAspect="1"/>
          </p:cNvPicPr>
          <p:nvPr/>
        </p:nvPicPr>
        <p:blipFill>
          <a:blip r:embed="rId3" cstate="print"/>
          <a:stretch>
            <a:fillRect/>
          </a:stretch>
        </p:blipFill>
        <p:spPr>
          <a:xfrm>
            <a:off x="4644008" y="980728"/>
            <a:ext cx="4396317" cy="5517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SCF3731.JPG"/>
          <p:cNvPicPr>
            <a:picLocks noChangeAspect="1"/>
          </p:cNvPicPr>
          <p:nvPr/>
        </p:nvPicPr>
        <p:blipFill>
          <a:blip r:embed="rId2" cstate="print"/>
          <a:stretch>
            <a:fillRect/>
          </a:stretch>
        </p:blipFill>
        <p:spPr>
          <a:xfrm>
            <a:off x="2339752" y="0"/>
            <a:ext cx="5143500" cy="6858000"/>
          </a:xfrm>
          <a:prstGeom prst="rect">
            <a:avLst/>
          </a:prstGeom>
        </p:spPr>
      </p:pic>
      <p:sp>
        <p:nvSpPr>
          <p:cNvPr id="2" name="Titre 1"/>
          <p:cNvSpPr>
            <a:spLocks noGrp="1"/>
          </p:cNvSpPr>
          <p:nvPr>
            <p:ph type="title"/>
          </p:nvPr>
        </p:nvSpPr>
        <p:spPr>
          <a:xfrm>
            <a:off x="539552" y="260648"/>
            <a:ext cx="8229600" cy="778098"/>
          </a:xfrm>
        </p:spPr>
        <p:txBody>
          <a:bodyPr>
            <a:normAutofit fontScale="90000"/>
          </a:bodyPr>
          <a:lstStyle/>
          <a:p>
            <a:r>
              <a:rPr lang="fr-FR" dirty="0" smtClean="0"/>
              <a:t>La façade :</a:t>
            </a:r>
            <a:br>
              <a:rPr lang="fr-FR" dirty="0" smtClean="0"/>
            </a:br>
            <a:endParaRPr lang="fr-FR" dirty="0"/>
          </a:p>
        </p:txBody>
      </p:sp>
      <p:cxnSp>
        <p:nvCxnSpPr>
          <p:cNvPr id="6" name="Connecteur droit avec flèche 5"/>
          <p:cNvCxnSpPr/>
          <p:nvPr/>
        </p:nvCxnSpPr>
        <p:spPr>
          <a:xfrm>
            <a:off x="827584" y="5301208"/>
            <a:ext cx="3528392" cy="7200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611560" y="4941168"/>
            <a:ext cx="2880320"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flipV="1">
            <a:off x="5868144" y="4941168"/>
            <a:ext cx="1944216" cy="2880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259632" y="2348880"/>
            <a:ext cx="3240360"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0800000" flipV="1">
            <a:off x="5796136" y="620688"/>
            <a:ext cx="208823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10800000" flipV="1">
            <a:off x="3923928" y="620688"/>
            <a:ext cx="3960440"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1331640" y="1412776"/>
            <a:ext cx="1944216"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7919864" y="404664"/>
            <a:ext cx="1224136" cy="646331"/>
          </a:xfrm>
          <a:prstGeom prst="rect">
            <a:avLst/>
          </a:prstGeom>
          <a:noFill/>
        </p:spPr>
        <p:txBody>
          <a:bodyPr wrap="square" rtlCol="0">
            <a:spAutoFit/>
          </a:bodyPr>
          <a:lstStyle/>
          <a:p>
            <a:r>
              <a:rPr lang="fr-FR" dirty="0" smtClean="0"/>
              <a:t>Tours-clochers</a:t>
            </a:r>
            <a:endParaRPr lang="fr-FR" dirty="0"/>
          </a:p>
        </p:txBody>
      </p:sp>
      <p:sp>
        <p:nvSpPr>
          <p:cNvPr id="23" name="ZoneTexte 22"/>
          <p:cNvSpPr txBox="1"/>
          <p:nvPr/>
        </p:nvSpPr>
        <p:spPr>
          <a:xfrm>
            <a:off x="611560" y="980728"/>
            <a:ext cx="1619672" cy="369332"/>
          </a:xfrm>
          <a:prstGeom prst="rect">
            <a:avLst/>
          </a:prstGeom>
          <a:noFill/>
        </p:spPr>
        <p:txBody>
          <a:bodyPr wrap="square" rtlCol="0">
            <a:spAutoFit/>
          </a:bodyPr>
          <a:lstStyle/>
          <a:p>
            <a:r>
              <a:rPr lang="fr-FR" dirty="0"/>
              <a:t>G</a:t>
            </a:r>
            <a:r>
              <a:rPr lang="fr-FR" dirty="0" smtClean="0"/>
              <a:t>alerie</a:t>
            </a:r>
            <a:endParaRPr lang="fr-FR" dirty="0"/>
          </a:p>
        </p:txBody>
      </p:sp>
      <p:sp>
        <p:nvSpPr>
          <p:cNvPr id="24" name="ZoneTexte 23"/>
          <p:cNvSpPr txBox="1"/>
          <p:nvPr/>
        </p:nvSpPr>
        <p:spPr>
          <a:xfrm>
            <a:off x="0" y="4509120"/>
            <a:ext cx="1619672" cy="1200329"/>
          </a:xfrm>
          <a:prstGeom prst="rect">
            <a:avLst/>
          </a:prstGeom>
          <a:noFill/>
        </p:spPr>
        <p:txBody>
          <a:bodyPr wrap="square" rtlCol="0">
            <a:spAutoFit/>
          </a:bodyPr>
          <a:lstStyle/>
          <a:p>
            <a:r>
              <a:rPr lang="fr-FR" dirty="0" smtClean="0"/>
              <a:t>Portails : </a:t>
            </a:r>
          </a:p>
          <a:p>
            <a:r>
              <a:rPr lang="fr-FR" dirty="0" smtClean="0"/>
              <a:t>Nord</a:t>
            </a:r>
          </a:p>
          <a:p>
            <a:r>
              <a:rPr lang="fr-FR" dirty="0" smtClean="0"/>
              <a:t>Central</a:t>
            </a:r>
          </a:p>
          <a:p>
            <a:endParaRPr lang="fr-FR" dirty="0"/>
          </a:p>
        </p:txBody>
      </p:sp>
      <p:sp>
        <p:nvSpPr>
          <p:cNvPr id="31" name="ZoneTexte 30"/>
          <p:cNvSpPr txBox="1"/>
          <p:nvPr/>
        </p:nvSpPr>
        <p:spPr>
          <a:xfrm>
            <a:off x="7812360" y="4725144"/>
            <a:ext cx="1080120" cy="1200329"/>
          </a:xfrm>
          <a:prstGeom prst="rect">
            <a:avLst/>
          </a:prstGeom>
          <a:noFill/>
        </p:spPr>
        <p:txBody>
          <a:bodyPr wrap="square" rtlCol="0">
            <a:spAutoFit/>
          </a:bodyPr>
          <a:lstStyle/>
          <a:p>
            <a:r>
              <a:rPr lang="fr-FR" dirty="0" smtClean="0"/>
              <a:t>Portail Sud dit des Echevins.</a:t>
            </a:r>
            <a:endParaRPr lang="fr-FR" dirty="0"/>
          </a:p>
        </p:txBody>
      </p:sp>
      <p:sp>
        <p:nvSpPr>
          <p:cNvPr id="32" name="ZoneTexte 31"/>
          <p:cNvSpPr txBox="1"/>
          <p:nvPr/>
        </p:nvSpPr>
        <p:spPr>
          <a:xfrm>
            <a:off x="251520" y="1988840"/>
            <a:ext cx="1187624" cy="369332"/>
          </a:xfrm>
          <a:prstGeom prst="rect">
            <a:avLst/>
          </a:prstGeom>
          <a:noFill/>
        </p:spPr>
        <p:txBody>
          <a:bodyPr wrap="square" rtlCol="0">
            <a:spAutoFit/>
          </a:bodyPr>
          <a:lstStyle/>
          <a:p>
            <a:r>
              <a:rPr lang="fr-FR" dirty="0" smtClean="0"/>
              <a:t>Rosace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64096"/>
          </a:xfrm>
        </p:spPr>
        <p:txBody>
          <a:bodyPr/>
          <a:lstStyle/>
          <a:p>
            <a:r>
              <a:rPr lang="fr-FR" dirty="0" smtClean="0"/>
              <a:t>LE PORTAIL NORD</a:t>
            </a:r>
            <a:endParaRPr lang="fr-FR" dirty="0"/>
          </a:p>
        </p:txBody>
      </p:sp>
      <p:pic>
        <p:nvPicPr>
          <p:cNvPr id="4" name="Image 3" descr="DSCF3729.JPG"/>
          <p:cNvPicPr>
            <a:picLocks noChangeAspect="1"/>
          </p:cNvPicPr>
          <p:nvPr/>
        </p:nvPicPr>
        <p:blipFill>
          <a:blip r:embed="rId2" cstate="print"/>
          <a:stretch>
            <a:fillRect/>
          </a:stretch>
        </p:blipFill>
        <p:spPr>
          <a:xfrm>
            <a:off x="0" y="762000"/>
            <a:ext cx="3404406" cy="4539208"/>
          </a:xfrm>
          <a:prstGeom prst="rect">
            <a:avLst/>
          </a:prstGeom>
        </p:spPr>
      </p:pic>
      <p:pic>
        <p:nvPicPr>
          <p:cNvPr id="6" name="Image 5" descr="DSCF3768.JPG"/>
          <p:cNvPicPr>
            <a:picLocks noChangeAspect="1"/>
          </p:cNvPicPr>
          <p:nvPr/>
        </p:nvPicPr>
        <p:blipFill>
          <a:blip r:embed="rId3" cstate="print"/>
          <a:stretch>
            <a:fillRect/>
          </a:stretch>
        </p:blipFill>
        <p:spPr>
          <a:xfrm>
            <a:off x="5364088" y="764704"/>
            <a:ext cx="3323861" cy="2492896"/>
          </a:xfrm>
          <a:prstGeom prst="rect">
            <a:avLst/>
          </a:prstGeom>
        </p:spPr>
      </p:pic>
      <p:pic>
        <p:nvPicPr>
          <p:cNvPr id="1026" name="Picture 2" descr="C:\Documents and Settings\VT\Mes documents\lycée\cours 2de\histoire\2010-2011\société médiévale\photo collégiale\DSCF3767.JPG"/>
          <p:cNvPicPr>
            <a:picLocks noChangeAspect="1" noChangeArrowheads="1"/>
          </p:cNvPicPr>
          <p:nvPr/>
        </p:nvPicPr>
        <p:blipFill>
          <a:blip r:embed="rId4" cstate="print"/>
          <a:srcRect t="64672"/>
          <a:stretch>
            <a:fillRect/>
          </a:stretch>
        </p:blipFill>
        <p:spPr bwMode="auto">
          <a:xfrm>
            <a:off x="2411760" y="5229200"/>
            <a:ext cx="6147293" cy="1628800"/>
          </a:xfrm>
          <a:prstGeom prst="rect">
            <a:avLst/>
          </a:prstGeom>
          <a:noFill/>
        </p:spPr>
      </p:pic>
      <p:sp>
        <p:nvSpPr>
          <p:cNvPr id="8" name="ZoneTexte 7"/>
          <p:cNvSpPr txBox="1"/>
          <p:nvPr/>
        </p:nvSpPr>
        <p:spPr>
          <a:xfrm>
            <a:off x="3095328" y="3284984"/>
            <a:ext cx="6048672" cy="830997"/>
          </a:xfrm>
          <a:prstGeom prst="rect">
            <a:avLst/>
          </a:prstGeom>
          <a:noFill/>
        </p:spPr>
        <p:txBody>
          <a:bodyPr wrap="square" rtlCol="0">
            <a:spAutoFit/>
          </a:bodyPr>
          <a:lstStyle/>
          <a:p>
            <a:r>
              <a:rPr lang="fr-FR" sz="2400" dirty="0" smtClean="0"/>
              <a:t>Le portail est décoré par un ensemble sculpté qui représente</a:t>
            </a:r>
            <a:r>
              <a:rPr lang="fr-FR" sz="2400" b="1" dirty="0" smtClean="0"/>
              <a:t> la résurrection du Christ.</a:t>
            </a:r>
            <a:endParaRPr lang="fr-FR" sz="2400" b="1" dirty="0"/>
          </a:p>
        </p:txBody>
      </p:sp>
      <p:sp>
        <p:nvSpPr>
          <p:cNvPr id="9" name="ZoneTexte 8"/>
          <p:cNvSpPr txBox="1"/>
          <p:nvPr/>
        </p:nvSpPr>
        <p:spPr>
          <a:xfrm>
            <a:off x="3563888" y="980728"/>
            <a:ext cx="1656184" cy="1200329"/>
          </a:xfrm>
          <a:prstGeom prst="rect">
            <a:avLst/>
          </a:prstGeom>
          <a:noFill/>
        </p:spPr>
        <p:txBody>
          <a:bodyPr wrap="square" rtlCol="0">
            <a:spAutoFit/>
          </a:bodyPr>
          <a:lstStyle/>
          <a:p>
            <a:r>
              <a:rPr lang="fr-FR" b="1" dirty="0" smtClean="0"/>
              <a:t>Tympan </a:t>
            </a:r>
            <a:r>
              <a:rPr lang="fr-FR" dirty="0" smtClean="0"/>
              <a:t>représentant le </a:t>
            </a:r>
            <a:r>
              <a:rPr lang="fr-FR" b="1" dirty="0" smtClean="0"/>
              <a:t>Christ en  majesté.</a:t>
            </a:r>
            <a:endParaRPr lang="fr-FR" b="1" dirty="0"/>
          </a:p>
        </p:txBody>
      </p:sp>
      <p:sp>
        <p:nvSpPr>
          <p:cNvPr id="10" name="ZoneTexte 9"/>
          <p:cNvSpPr txBox="1"/>
          <p:nvPr/>
        </p:nvSpPr>
        <p:spPr>
          <a:xfrm>
            <a:off x="3563888" y="4293096"/>
            <a:ext cx="4752528" cy="1138773"/>
          </a:xfrm>
          <a:prstGeom prst="rect">
            <a:avLst/>
          </a:prstGeom>
          <a:noFill/>
        </p:spPr>
        <p:txBody>
          <a:bodyPr wrap="square" rtlCol="0">
            <a:spAutoFit/>
          </a:bodyPr>
          <a:lstStyle/>
          <a:p>
            <a:r>
              <a:rPr lang="fr-FR" b="1" dirty="0" smtClean="0"/>
              <a:t>Le linteau </a:t>
            </a:r>
            <a:r>
              <a:rPr lang="fr-FR" dirty="0" smtClean="0"/>
              <a:t>représente le tombeau vide du christ devant lequel se présentent Les trois Marie.</a:t>
            </a:r>
          </a:p>
          <a:p>
            <a:r>
              <a:rPr lang="fr-FR" sz="1400" dirty="0" smtClean="0"/>
              <a:t>Evangile de Marc chapitre XVI.</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2000" fill="hold"/>
                                        <p:tgtEl>
                                          <p:spTgt spid="1026"/>
                                        </p:tgtEl>
                                        <p:attrNameLst>
                                          <p:attrName>ppt_x</p:attrName>
                                        </p:attrNameLst>
                                      </p:cBhvr>
                                      <p:tavLst>
                                        <p:tav tm="0">
                                          <p:val>
                                            <p:strVal val="0-#ppt_w/2"/>
                                          </p:val>
                                        </p:tav>
                                        <p:tav tm="100000">
                                          <p:val>
                                            <p:strVal val="#ppt_x"/>
                                          </p:val>
                                        </p:tav>
                                      </p:tavLst>
                                    </p:anim>
                                    <p:anim calcmode="lin" valueType="num">
                                      <p:cBhvr additive="base">
                                        <p:cTn id="24"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SCF3728.JPG"/>
          <p:cNvPicPr>
            <a:picLocks noChangeAspect="1"/>
          </p:cNvPicPr>
          <p:nvPr/>
        </p:nvPicPr>
        <p:blipFill>
          <a:blip r:embed="rId2" cstate="print"/>
          <a:stretch>
            <a:fillRect/>
          </a:stretch>
        </p:blipFill>
        <p:spPr>
          <a:xfrm>
            <a:off x="0" y="0"/>
            <a:ext cx="4515967" cy="6021289"/>
          </a:xfrm>
          <a:prstGeom prst="rect">
            <a:avLst/>
          </a:prstGeom>
        </p:spPr>
      </p:pic>
      <p:sp>
        <p:nvSpPr>
          <p:cNvPr id="2" name="Titre 1"/>
          <p:cNvSpPr>
            <a:spLocks noGrp="1"/>
          </p:cNvSpPr>
          <p:nvPr>
            <p:ph type="title"/>
          </p:nvPr>
        </p:nvSpPr>
        <p:spPr>
          <a:xfrm>
            <a:off x="0" y="6007894"/>
            <a:ext cx="4572000" cy="850106"/>
          </a:xfrm>
        </p:spPr>
        <p:txBody>
          <a:bodyPr>
            <a:normAutofit fontScale="90000"/>
          </a:bodyPr>
          <a:lstStyle/>
          <a:p>
            <a:r>
              <a:rPr lang="fr-FR" dirty="0" smtClean="0"/>
              <a:t>LE PORTAIL CENTRAL</a:t>
            </a:r>
            <a:endParaRPr lang="fr-FR" dirty="0"/>
          </a:p>
        </p:txBody>
      </p:sp>
      <p:pic>
        <p:nvPicPr>
          <p:cNvPr id="5" name="Image 4" descr="DSCF3760.JPG"/>
          <p:cNvPicPr>
            <a:picLocks noChangeAspect="1"/>
          </p:cNvPicPr>
          <p:nvPr/>
        </p:nvPicPr>
        <p:blipFill>
          <a:blip r:embed="rId3" cstate="print"/>
          <a:srcRect b="35057"/>
          <a:stretch>
            <a:fillRect/>
          </a:stretch>
        </p:blipFill>
        <p:spPr>
          <a:xfrm>
            <a:off x="4469420" y="0"/>
            <a:ext cx="4674580" cy="2276872"/>
          </a:xfrm>
          <a:prstGeom prst="rect">
            <a:avLst/>
          </a:prstGeom>
        </p:spPr>
      </p:pic>
      <p:pic>
        <p:nvPicPr>
          <p:cNvPr id="7" name="Image 6" descr="DSCF3761.JPG"/>
          <p:cNvPicPr>
            <a:picLocks noChangeAspect="1"/>
          </p:cNvPicPr>
          <p:nvPr/>
        </p:nvPicPr>
        <p:blipFill>
          <a:blip r:embed="rId4" cstate="print"/>
          <a:stretch>
            <a:fillRect/>
          </a:stretch>
        </p:blipFill>
        <p:spPr>
          <a:xfrm>
            <a:off x="6647723" y="4149080"/>
            <a:ext cx="2496277" cy="1872208"/>
          </a:xfrm>
          <a:prstGeom prst="rect">
            <a:avLst/>
          </a:prstGeom>
        </p:spPr>
      </p:pic>
      <p:pic>
        <p:nvPicPr>
          <p:cNvPr id="8" name="Image 7" descr="DSCF3764.JPG"/>
          <p:cNvPicPr>
            <a:picLocks noChangeAspect="1"/>
          </p:cNvPicPr>
          <p:nvPr/>
        </p:nvPicPr>
        <p:blipFill>
          <a:blip r:embed="rId5" cstate="print"/>
          <a:srcRect t="41268"/>
          <a:stretch>
            <a:fillRect/>
          </a:stretch>
        </p:blipFill>
        <p:spPr>
          <a:xfrm>
            <a:off x="4860032" y="2348880"/>
            <a:ext cx="3672408" cy="1617669"/>
          </a:xfrm>
          <a:prstGeom prst="rect">
            <a:avLst/>
          </a:prstGeom>
        </p:spPr>
      </p:pic>
      <p:sp>
        <p:nvSpPr>
          <p:cNvPr id="9" name="ZoneTexte 8"/>
          <p:cNvSpPr txBox="1"/>
          <p:nvPr/>
        </p:nvSpPr>
        <p:spPr>
          <a:xfrm>
            <a:off x="4427984" y="3933056"/>
            <a:ext cx="2304256" cy="1569660"/>
          </a:xfrm>
          <a:prstGeom prst="rect">
            <a:avLst/>
          </a:prstGeom>
          <a:noFill/>
        </p:spPr>
        <p:txBody>
          <a:bodyPr wrap="square" rtlCol="0">
            <a:spAutoFit/>
          </a:bodyPr>
          <a:lstStyle/>
          <a:p>
            <a:r>
              <a:rPr lang="fr-FR" sz="3200" dirty="0" smtClean="0"/>
              <a:t>Portail dit de l’Assomption de la Vierge.</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2000" fill="hold"/>
                                        <p:tgtEl>
                                          <p:spTgt spid="8"/>
                                        </p:tgtEl>
                                        <p:attrNameLst>
                                          <p:attrName>ppt_x</p:attrName>
                                        </p:attrNameLst>
                                      </p:cBhvr>
                                      <p:tavLst>
                                        <p:tav tm="0">
                                          <p:val>
                                            <p:strVal val="#ppt_x"/>
                                          </p:val>
                                        </p:tav>
                                        <p:tav tm="100000">
                                          <p:val>
                                            <p:strVal val="#ppt_x"/>
                                          </p:val>
                                        </p:tav>
                                      </p:tavLst>
                                    </p:anim>
                                    <p:anim calcmode="lin" valueType="num">
                                      <p:cBhvr additive="base">
                                        <p:cTn id="2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8229600" cy="706090"/>
          </a:xfrm>
        </p:spPr>
        <p:txBody>
          <a:bodyPr>
            <a:normAutofit fontScale="90000"/>
          </a:bodyPr>
          <a:lstStyle/>
          <a:p>
            <a:r>
              <a:rPr lang="fr-FR" dirty="0" smtClean="0"/>
              <a:t>Le portail des Echevins.</a:t>
            </a:r>
            <a:br>
              <a:rPr lang="fr-FR" dirty="0" smtClean="0"/>
            </a:br>
            <a:endParaRPr lang="fr-FR" dirty="0"/>
          </a:p>
        </p:txBody>
      </p:sp>
      <p:pic>
        <p:nvPicPr>
          <p:cNvPr id="4" name="Image 3" descr="DSCF3730.JPG"/>
          <p:cNvPicPr>
            <a:picLocks noChangeAspect="1"/>
          </p:cNvPicPr>
          <p:nvPr/>
        </p:nvPicPr>
        <p:blipFill>
          <a:blip r:embed="rId2" cstate="print"/>
          <a:stretch>
            <a:fillRect/>
          </a:stretch>
        </p:blipFill>
        <p:spPr>
          <a:xfrm>
            <a:off x="395536" y="980728"/>
            <a:ext cx="2970330" cy="3960440"/>
          </a:xfrm>
          <a:prstGeom prst="rect">
            <a:avLst/>
          </a:prstGeom>
        </p:spPr>
      </p:pic>
      <p:pic>
        <p:nvPicPr>
          <p:cNvPr id="5" name="Image 4" descr="DSCF3757.JPG"/>
          <p:cNvPicPr>
            <a:picLocks noChangeAspect="1"/>
          </p:cNvPicPr>
          <p:nvPr/>
        </p:nvPicPr>
        <p:blipFill>
          <a:blip r:embed="rId3" cstate="print"/>
          <a:stretch>
            <a:fillRect/>
          </a:stretch>
        </p:blipFill>
        <p:spPr>
          <a:xfrm>
            <a:off x="6732240" y="620688"/>
            <a:ext cx="1998222" cy="2664296"/>
          </a:xfrm>
          <a:prstGeom prst="rect">
            <a:avLst/>
          </a:prstGeom>
        </p:spPr>
      </p:pic>
      <p:pic>
        <p:nvPicPr>
          <p:cNvPr id="6" name="Image 5" descr="DSCF3758.JPG"/>
          <p:cNvPicPr>
            <a:picLocks noChangeAspect="1"/>
          </p:cNvPicPr>
          <p:nvPr/>
        </p:nvPicPr>
        <p:blipFill>
          <a:blip r:embed="rId4" cstate="print"/>
          <a:srcRect l="28382" r="24346"/>
          <a:stretch>
            <a:fillRect/>
          </a:stretch>
        </p:blipFill>
        <p:spPr>
          <a:xfrm>
            <a:off x="4211960" y="1124744"/>
            <a:ext cx="1979712" cy="3140968"/>
          </a:xfrm>
          <a:prstGeom prst="rect">
            <a:avLst/>
          </a:prstGeom>
        </p:spPr>
      </p:pic>
      <p:pic>
        <p:nvPicPr>
          <p:cNvPr id="7" name="Image 6" descr="DSCF3779.JPG"/>
          <p:cNvPicPr>
            <a:picLocks noChangeAspect="1"/>
          </p:cNvPicPr>
          <p:nvPr/>
        </p:nvPicPr>
        <p:blipFill>
          <a:blip r:embed="rId5" cstate="print"/>
          <a:stretch>
            <a:fillRect/>
          </a:stretch>
        </p:blipFill>
        <p:spPr>
          <a:xfrm>
            <a:off x="7020272" y="3861048"/>
            <a:ext cx="1779662" cy="2372884"/>
          </a:xfrm>
          <a:prstGeom prst="rect">
            <a:avLst/>
          </a:prstGeom>
        </p:spPr>
      </p:pic>
      <p:pic>
        <p:nvPicPr>
          <p:cNvPr id="8" name="Image 7" descr="DSCF3774.JPG"/>
          <p:cNvPicPr>
            <a:picLocks noChangeAspect="1"/>
          </p:cNvPicPr>
          <p:nvPr/>
        </p:nvPicPr>
        <p:blipFill>
          <a:blip r:embed="rId6" cstate="print"/>
          <a:stretch>
            <a:fillRect/>
          </a:stretch>
        </p:blipFill>
        <p:spPr>
          <a:xfrm>
            <a:off x="3923928" y="4581128"/>
            <a:ext cx="2627784" cy="1970838"/>
          </a:xfrm>
          <a:prstGeom prst="rect">
            <a:avLst/>
          </a:prstGeom>
        </p:spPr>
      </p:pic>
      <p:pic>
        <p:nvPicPr>
          <p:cNvPr id="10" name="Image 9" descr="DSCF3754.JPG"/>
          <p:cNvPicPr>
            <a:picLocks noChangeAspect="1"/>
          </p:cNvPicPr>
          <p:nvPr/>
        </p:nvPicPr>
        <p:blipFill>
          <a:blip r:embed="rId7" cstate="print"/>
          <a:stretch>
            <a:fillRect/>
          </a:stretch>
        </p:blipFill>
        <p:spPr>
          <a:xfrm>
            <a:off x="467544" y="4671138"/>
            <a:ext cx="2915816" cy="2186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SCF3738.JPG"/>
          <p:cNvPicPr>
            <a:picLocks noChangeAspect="1"/>
          </p:cNvPicPr>
          <p:nvPr/>
        </p:nvPicPr>
        <p:blipFill>
          <a:blip r:embed="rId2" cstate="print"/>
          <a:stretch>
            <a:fillRect/>
          </a:stretch>
        </p:blipFill>
        <p:spPr>
          <a:xfrm>
            <a:off x="-69980" y="72007"/>
            <a:ext cx="4623979" cy="6165305"/>
          </a:xfrm>
          <a:prstGeom prst="rect">
            <a:avLst/>
          </a:prstGeom>
        </p:spPr>
      </p:pic>
      <p:sp>
        <p:nvSpPr>
          <p:cNvPr id="2" name="Titre 1"/>
          <p:cNvSpPr>
            <a:spLocks noGrp="1"/>
          </p:cNvSpPr>
          <p:nvPr>
            <p:ph type="title"/>
          </p:nvPr>
        </p:nvSpPr>
        <p:spPr>
          <a:xfrm>
            <a:off x="395536" y="0"/>
            <a:ext cx="8229600" cy="706090"/>
          </a:xfrm>
        </p:spPr>
        <p:txBody>
          <a:bodyPr>
            <a:normAutofit fontScale="90000"/>
          </a:bodyPr>
          <a:lstStyle/>
          <a:p>
            <a:r>
              <a:rPr lang="fr-FR" dirty="0" smtClean="0">
                <a:solidFill>
                  <a:srgbClr val="C00000"/>
                </a:solidFill>
              </a:rPr>
              <a:t>L’intérieur.</a:t>
            </a:r>
            <a:endParaRPr lang="fr-FR" dirty="0">
              <a:solidFill>
                <a:srgbClr val="C00000"/>
              </a:solidFill>
            </a:endParaRPr>
          </a:p>
        </p:txBody>
      </p:sp>
      <p:pic>
        <p:nvPicPr>
          <p:cNvPr id="5" name="Image 4" descr="DSCF3750.JPG"/>
          <p:cNvPicPr>
            <a:picLocks noChangeAspect="1"/>
          </p:cNvPicPr>
          <p:nvPr/>
        </p:nvPicPr>
        <p:blipFill>
          <a:blip r:embed="rId3" cstate="print"/>
          <a:stretch>
            <a:fillRect/>
          </a:stretch>
        </p:blipFill>
        <p:spPr>
          <a:xfrm>
            <a:off x="6804248" y="-1"/>
            <a:ext cx="2339752" cy="3119669"/>
          </a:xfrm>
          <a:prstGeom prst="rect">
            <a:avLst/>
          </a:prstGeom>
        </p:spPr>
      </p:pic>
      <p:pic>
        <p:nvPicPr>
          <p:cNvPr id="6" name="Image 5" descr="DSCF3751.JPG"/>
          <p:cNvPicPr>
            <a:picLocks noChangeAspect="1"/>
          </p:cNvPicPr>
          <p:nvPr/>
        </p:nvPicPr>
        <p:blipFill>
          <a:blip r:embed="rId4" cstate="print"/>
          <a:stretch>
            <a:fillRect/>
          </a:stretch>
        </p:blipFill>
        <p:spPr>
          <a:xfrm>
            <a:off x="4572000" y="3861048"/>
            <a:ext cx="2247714" cy="2996952"/>
          </a:xfrm>
          <a:prstGeom prst="rect">
            <a:avLst/>
          </a:prstGeom>
        </p:spPr>
      </p:pic>
      <p:pic>
        <p:nvPicPr>
          <p:cNvPr id="7" name="Image 6" descr="DSCF3735.JPG"/>
          <p:cNvPicPr>
            <a:picLocks noChangeAspect="1"/>
          </p:cNvPicPr>
          <p:nvPr/>
        </p:nvPicPr>
        <p:blipFill>
          <a:blip r:embed="rId5" cstate="print"/>
          <a:stretch>
            <a:fillRect/>
          </a:stretch>
        </p:blipFill>
        <p:spPr>
          <a:xfrm>
            <a:off x="7092280" y="3429000"/>
            <a:ext cx="2051720" cy="1538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214</Words>
  <Application>Microsoft Office PowerPoint</Application>
  <PresentationFormat>Affichage à l'écran (4:3)</PresentationFormat>
  <Paragraphs>42</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Diapositive 1</vt:lpstr>
      <vt:lpstr>Une église financée par la famille royale.</vt:lpstr>
      <vt:lpstr>Chronologie de la collégiale : </vt:lpstr>
      <vt:lpstr>Diapositive 4</vt:lpstr>
      <vt:lpstr>La façade : </vt:lpstr>
      <vt:lpstr>LE PORTAIL NORD</vt:lpstr>
      <vt:lpstr>LE PORTAIL CENTRAL</vt:lpstr>
      <vt:lpstr>Le portail des Echevins. </vt:lpstr>
      <vt:lpstr>L’intérieur.</vt:lpstr>
      <vt:lpstr>La rosace.</vt:lpstr>
      <vt:lpstr>Détail de la rosace.</vt:lpstr>
      <vt:lpstr>La chapelle de Navarre.</vt:lpstr>
      <vt:lpstr>Diapositive 13</vt:lpstr>
      <vt:lpstr>Quelques éléments remarquables. (2)</vt:lpstr>
      <vt:lpstr>La collégiale vue du pont de Limay.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TESSON</dc:creator>
  <cp:lastModifiedBy>TESSON</cp:lastModifiedBy>
  <cp:revision>18</cp:revision>
  <dcterms:created xsi:type="dcterms:W3CDTF">2011-02-06T13:30:43Z</dcterms:created>
  <dcterms:modified xsi:type="dcterms:W3CDTF">2011-02-06T16:00:49Z</dcterms:modified>
</cp:coreProperties>
</file>