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58" r:id="rId3"/>
    <p:sldId id="260" r:id="rId4"/>
    <p:sldId id="261" r:id="rId5"/>
    <p:sldId id="257" r:id="rId6"/>
    <p:sldId id="256"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5" autoAdjust="0"/>
    <p:restoredTop sz="98775" autoAdjust="0"/>
  </p:normalViewPr>
  <p:slideViewPr>
    <p:cSldViewPr>
      <p:cViewPr>
        <p:scale>
          <a:sx n="87" d="100"/>
          <a:sy n="87" d="100"/>
        </p:scale>
        <p:origin x="-402" y="1002"/>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A79A54-44F4-4764-B0A7-1FA4B1D7A346}" type="datetimeFigureOut">
              <a:rPr lang="fr-FR" smtClean="0"/>
              <a:pPr/>
              <a:t>09/02/2012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184E96-A4F7-4B7A-B3BF-7AAF741C316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9184E96-A4F7-4B7A-B3BF-7AAF741C316C}"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CFFC49-E375-414D-BA20-7CBDAC89C462}" type="datetimeFigureOut">
              <a:rPr lang="fr-FR" smtClean="0"/>
              <a:pPr/>
              <a:t>09/02/2012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04E6F3-9B94-431F-9624-DBD29A9E4A9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FFC49-E375-414D-BA20-7CBDAC89C462}" type="datetimeFigureOut">
              <a:rPr lang="fr-FR" smtClean="0"/>
              <a:pPr/>
              <a:t>09/02/2012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4E6F3-9B94-431F-9624-DBD29A9E4A9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acier.org/sites-de-productions/sites-francais.html"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572000" y="476672"/>
            <a:ext cx="4572000" cy="3672408"/>
          </a:xfrm>
          <a:prstGeom prst="rect">
            <a:avLst/>
          </a:prstGeom>
          <a:noFill/>
          <a:ln w="9525">
            <a:noFill/>
            <a:miter lim="800000"/>
            <a:headEnd/>
            <a:tailEnd/>
          </a:ln>
        </p:spPr>
      </p:pic>
      <p:sp>
        <p:nvSpPr>
          <p:cNvPr id="2" name="Titre 1"/>
          <p:cNvSpPr>
            <a:spLocks noGrp="1"/>
          </p:cNvSpPr>
          <p:nvPr>
            <p:ph type="title"/>
          </p:nvPr>
        </p:nvSpPr>
        <p:spPr>
          <a:xfrm>
            <a:off x="-684584" y="0"/>
            <a:ext cx="6789440" cy="1143000"/>
          </a:xfrm>
        </p:spPr>
        <p:txBody>
          <a:bodyPr>
            <a:normAutofit fontScale="90000"/>
          </a:bodyPr>
          <a:lstStyle/>
          <a:p>
            <a:r>
              <a:rPr lang="fr-FR" dirty="0" smtClean="0"/>
              <a:t>Une activité mondialisée.</a:t>
            </a:r>
            <a:br>
              <a:rPr lang="fr-FR" dirty="0" smtClean="0"/>
            </a:br>
            <a:endParaRPr lang="fr-FR" dirty="0"/>
          </a:p>
        </p:txBody>
      </p:sp>
      <p:pic>
        <p:nvPicPr>
          <p:cNvPr id="2050" name="Picture 2"/>
          <p:cNvPicPr>
            <a:picLocks noChangeAspect="1" noChangeArrowheads="1"/>
          </p:cNvPicPr>
          <p:nvPr/>
        </p:nvPicPr>
        <p:blipFill>
          <a:blip r:embed="rId3" cstate="print"/>
          <a:srcRect t="6349" r="30492"/>
          <a:stretch>
            <a:fillRect/>
          </a:stretch>
        </p:blipFill>
        <p:spPr bwMode="auto">
          <a:xfrm>
            <a:off x="179512" y="692696"/>
            <a:ext cx="4333905" cy="5544616"/>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499992" y="4302668"/>
            <a:ext cx="3672408" cy="23813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490066"/>
          </a:xfrm>
        </p:spPr>
        <p:txBody>
          <a:bodyPr>
            <a:normAutofit fontScale="90000"/>
          </a:bodyPr>
          <a:lstStyle/>
          <a:p>
            <a:r>
              <a:rPr lang="fr-FR" dirty="0" smtClean="0"/>
              <a:t>La  production sidérurgique en France.</a:t>
            </a:r>
            <a:endParaRPr lang="fr-FR" dirty="0"/>
          </a:p>
        </p:txBody>
      </p:sp>
      <p:pic>
        <p:nvPicPr>
          <p:cNvPr id="3075" name="Picture 3"/>
          <p:cNvPicPr>
            <a:picLocks noChangeAspect="1" noChangeArrowheads="1"/>
          </p:cNvPicPr>
          <p:nvPr/>
        </p:nvPicPr>
        <p:blipFill>
          <a:blip r:embed="rId2" cstate="print"/>
          <a:srcRect l="24727" t="14720" r="24332"/>
          <a:stretch>
            <a:fillRect/>
          </a:stretch>
        </p:blipFill>
        <p:spPr bwMode="auto">
          <a:xfrm>
            <a:off x="251519" y="836712"/>
            <a:ext cx="4896545" cy="4803092"/>
          </a:xfrm>
          <a:prstGeom prst="rect">
            <a:avLst/>
          </a:prstGeom>
          <a:noFill/>
          <a:ln w="9525">
            <a:noFill/>
            <a:miter lim="800000"/>
            <a:headEnd/>
            <a:tailEnd/>
          </a:ln>
        </p:spPr>
      </p:pic>
      <p:sp>
        <p:nvSpPr>
          <p:cNvPr id="6" name="ZoneTexte 5"/>
          <p:cNvSpPr txBox="1"/>
          <p:nvPr/>
        </p:nvSpPr>
        <p:spPr>
          <a:xfrm>
            <a:off x="5436096" y="764704"/>
            <a:ext cx="3384376" cy="646331"/>
          </a:xfrm>
          <a:prstGeom prst="rect">
            <a:avLst/>
          </a:prstGeom>
          <a:noFill/>
        </p:spPr>
        <p:txBody>
          <a:bodyPr wrap="square" rtlCol="0">
            <a:spAutoFit/>
          </a:bodyPr>
          <a:lstStyle/>
          <a:p>
            <a:r>
              <a:rPr lang="fr-FR" dirty="0" smtClean="0">
                <a:hlinkClick r:id="rId3"/>
              </a:rPr>
              <a:t>http://www.acier.org/sites-de-productions/sites-francais.html</a:t>
            </a:r>
            <a:endParaRPr lang="fr-FR" dirty="0"/>
          </a:p>
        </p:txBody>
      </p:sp>
      <p:sp>
        <p:nvSpPr>
          <p:cNvPr id="7" name="ZoneTexte 6"/>
          <p:cNvSpPr txBox="1"/>
          <p:nvPr/>
        </p:nvSpPr>
        <p:spPr>
          <a:xfrm>
            <a:off x="5220072" y="1484784"/>
            <a:ext cx="3600400" cy="646331"/>
          </a:xfrm>
          <a:prstGeom prst="rect">
            <a:avLst/>
          </a:prstGeom>
          <a:noFill/>
        </p:spPr>
        <p:txBody>
          <a:bodyPr wrap="square" rtlCol="0">
            <a:spAutoFit/>
          </a:bodyPr>
          <a:lstStyle/>
          <a:p>
            <a:r>
              <a:rPr lang="fr-FR" b="1" dirty="0" smtClean="0"/>
              <a:t>Les sites de production français en 2008.</a:t>
            </a:r>
            <a:endParaRPr lang="fr-FR" b="1" dirty="0"/>
          </a:p>
        </p:txBody>
      </p:sp>
      <p:pic>
        <p:nvPicPr>
          <p:cNvPr id="3076" name="Picture 4"/>
          <p:cNvPicPr>
            <a:picLocks noChangeAspect="1" noChangeArrowheads="1"/>
          </p:cNvPicPr>
          <p:nvPr/>
        </p:nvPicPr>
        <p:blipFill>
          <a:blip r:embed="rId4" cstate="print"/>
          <a:srcRect l="26203" t="36140" r="53125" b="22280"/>
          <a:stretch>
            <a:fillRect/>
          </a:stretch>
        </p:blipFill>
        <p:spPr bwMode="auto">
          <a:xfrm>
            <a:off x="5220072" y="2420888"/>
            <a:ext cx="3384376" cy="3988728"/>
          </a:xfrm>
          <a:prstGeom prst="rect">
            <a:avLst/>
          </a:prstGeom>
          <a:noFill/>
          <a:ln w="9525">
            <a:noFill/>
            <a:miter lim="800000"/>
            <a:headEnd/>
            <a:tailEnd/>
          </a:ln>
        </p:spPr>
      </p:pic>
      <p:sp>
        <p:nvSpPr>
          <p:cNvPr id="8" name="ZoneTexte 7"/>
          <p:cNvSpPr txBox="1"/>
          <p:nvPr/>
        </p:nvSpPr>
        <p:spPr>
          <a:xfrm>
            <a:off x="0" y="5589240"/>
            <a:ext cx="5112568" cy="1200329"/>
          </a:xfrm>
          <a:prstGeom prst="rect">
            <a:avLst/>
          </a:prstGeom>
          <a:noFill/>
        </p:spPr>
        <p:txBody>
          <a:bodyPr wrap="square" rtlCol="0">
            <a:spAutoFit/>
          </a:bodyPr>
          <a:lstStyle/>
          <a:p>
            <a:r>
              <a:rPr lang="fr-FR" dirty="0" smtClean="0"/>
              <a:t>La production sidérurgique française est dominée par un très petits nombres d’entreprises dont Arcelor - Mittal et ses filiales qui représentent plus de 80% production française.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6024"/>
            <a:ext cx="6624736" cy="836712"/>
          </a:xfrm>
        </p:spPr>
        <p:txBody>
          <a:bodyPr>
            <a:normAutofit/>
          </a:bodyPr>
          <a:lstStyle/>
          <a:p>
            <a:pPr algn="l"/>
            <a:r>
              <a:rPr lang="fr-FR" sz="2000" b="1" dirty="0" smtClean="0"/>
              <a:t>Crise et modernisation de la sidérurgie française</a:t>
            </a:r>
            <a:r>
              <a:rPr lang="fr-FR" sz="1800" dirty="0" smtClean="0"/>
              <a:t>.</a:t>
            </a:r>
            <a:endParaRPr lang="fr-FR" sz="1800" dirty="0"/>
          </a:p>
        </p:txBody>
      </p:sp>
      <p:sp>
        <p:nvSpPr>
          <p:cNvPr id="8" name="Rectangle 7"/>
          <p:cNvSpPr/>
          <p:nvPr/>
        </p:nvSpPr>
        <p:spPr>
          <a:xfrm>
            <a:off x="72008" y="548681"/>
            <a:ext cx="5796136" cy="5847755"/>
          </a:xfrm>
          <a:prstGeom prst="rect">
            <a:avLst/>
          </a:prstGeom>
          <a:ln w="3175">
            <a:solidFill>
              <a:schemeClr val="tx1"/>
            </a:solidFill>
          </a:ln>
        </p:spPr>
        <p:txBody>
          <a:bodyPr wrap="square">
            <a:spAutoFit/>
          </a:bodyPr>
          <a:lstStyle/>
          <a:p>
            <a:pPr lvl="0" fontAlgn="base">
              <a:spcBef>
                <a:spcPct val="0"/>
              </a:spcBef>
              <a:spcAft>
                <a:spcPct val="0"/>
              </a:spcAft>
            </a:pPr>
            <a:r>
              <a:rPr lang="fr-FR" sz="1400" b="1" dirty="0">
                <a:solidFill>
                  <a:prstClr val="black"/>
                </a:solidFill>
                <a:latin typeface="Times New Roman" pitchFamily="18" charset="0"/>
                <a:ea typeface="Calibri" pitchFamily="34" charset="0"/>
                <a:cs typeface="Times New Roman" pitchFamily="18" charset="0"/>
              </a:rPr>
              <a:t>Trente ans apr</a:t>
            </a:r>
            <a:r>
              <a:rPr lang="fr-FR" sz="1400" b="1" dirty="0">
                <a:solidFill>
                  <a:prstClr val="black"/>
                </a:solidFill>
                <a:ea typeface="Calibri" pitchFamily="34" charset="0"/>
                <a:cs typeface="Times New Roman" pitchFamily="18" charset="0"/>
              </a:rPr>
              <a:t>è</a:t>
            </a:r>
            <a:r>
              <a:rPr lang="fr-FR" sz="1400" b="1" dirty="0">
                <a:solidFill>
                  <a:prstClr val="black"/>
                </a:solidFill>
                <a:latin typeface="Times New Roman" pitchFamily="18" charset="0"/>
                <a:ea typeface="Calibri" pitchFamily="34" charset="0"/>
                <a:cs typeface="Times New Roman" pitchFamily="18" charset="0"/>
              </a:rPr>
              <a:t>s la crise de la sid</a:t>
            </a:r>
            <a:r>
              <a:rPr lang="fr-FR" sz="1400" b="1" dirty="0">
                <a:solidFill>
                  <a:prstClr val="black"/>
                </a:solidFill>
                <a:ea typeface="Calibri" pitchFamily="34" charset="0"/>
                <a:cs typeface="Times New Roman" pitchFamily="18" charset="0"/>
              </a:rPr>
              <a:t>é</a:t>
            </a:r>
            <a:r>
              <a:rPr lang="fr-FR" sz="1400" b="1" dirty="0">
                <a:solidFill>
                  <a:prstClr val="black"/>
                </a:solidFill>
                <a:latin typeface="Times New Roman" pitchFamily="18" charset="0"/>
                <a:ea typeface="Calibri" pitchFamily="34" charset="0"/>
                <a:cs typeface="Times New Roman" pitchFamily="18" charset="0"/>
              </a:rPr>
              <a:t>rurgie, la Lorraine a chang</a:t>
            </a:r>
            <a:r>
              <a:rPr lang="fr-FR" sz="1400" b="1" dirty="0">
                <a:solidFill>
                  <a:prstClr val="black"/>
                </a:solidFill>
                <a:ea typeface="Calibri" pitchFamily="34" charset="0"/>
                <a:cs typeface="Times New Roman" pitchFamily="18" charset="0"/>
              </a:rPr>
              <a:t>é</a:t>
            </a:r>
            <a:r>
              <a:rPr lang="fr-FR" sz="1400" b="1" dirty="0">
                <a:solidFill>
                  <a:prstClr val="black"/>
                </a:solidFill>
                <a:latin typeface="Times New Roman" pitchFamily="18" charset="0"/>
                <a:ea typeface="Calibri" pitchFamily="34" charset="0"/>
                <a:cs typeface="Times New Roman" pitchFamily="18" charset="0"/>
              </a:rPr>
              <a:t> de mod</a:t>
            </a:r>
            <a:r>
              <a:rPr lang="fr-FR" sz="1400" b="1" dirty="0">
                <a:solidFill>
                  <a:prstClr val="black"/>
                </a:solidFill>
                <a:ea typeface="Calibri" pitchFamily="34" charset="0"/>
                <a:cs typeface="Times New Roman" pitchFamily="18" charset="0"/>
              </a:rPr>
              <a:t>è</a:t>
            </a:r>
            <a:r>
              <a:rPr lang="fr-FR" sz="1400" b="1" dirty="0">
                <a:solidFill>
                  <a:prstClr val="black"/>
                </a:solidFill>
                <a:latin typeface="Times New Roman" pitchFamily="18" charset="0"/>
                <a:ea typeface="Calibri" pitchFamily="34" charset="0"/>
                <a:cs typeface="Times New Roman" pitchFamily="18" charset="0"/>
              </a:rPr>
              <a:t>le </a:t>
            </a:r>
            <a:r>
              <a:rPr lang="fr-FR" sz="1400" b="1" dirty="0" smtClean="0">
                <a:solidFill>
                  <a:prstClr val="black"/>
                </a:solidFill>
                <a:ea typeface="Calibri" pitchFamily="34" charset="0"/>
                <a:cs typeface="Times New Roman" pitchFamily="18" charset="0"/>
              </a:rPr>
              <a:t>é</a:t>
            </a:r>
            <a:r>
              <a:rPr lang="fr-FR" sz="1400" b="1" dirty="0" smtClean="0">
                <a:solidFill>
                  <a:prstClr val="black"/>
                </a:solidFill>
                <a:latin typeface="Times New Roman" pitchFamily="18" charset="0"/>
                <a:ea typeface="Calibri" pitchFamily="34" charset="0"/>
                <a:cs typeface="Times New Roman" pitchFamily="18" charset="0"/>
              </a:rPr>
              <a:t>conomique.</a:t>
            </a:r>
          </a:p>
          <a:p>
            <a:pPr lvl="0" fontAlgn="base">
              <a:spcBef>
                <a:spcPct val="0"/>
              </a:spcBef>
              <a:spcAft>
                <a:spcPct val="0"/>
              </a:spcAft>
            </a:pPr>
            <a:endParaRPr lang="fr-FR" sz="1100" dirty="0">
              <a:solidFill>
                <a:prstClr val="black"/>
              </a:solidFill>
              <a:latin typeface="Arial" pitchFamily="34" charset="0"/>
            </a:endParaRPr>
          </a:p>
          <a:p>
            <a:pPr lvl="0" eaLnBrk="0" fontAlgn="base" hangingPunct="0">
              <a:spcBef>
                <a:spcPct val="0"/>
              </a:spcBef>
              <a:spcAft>
                <a:spcPct val="0"/>
              </a:spcAft>
            </a:pPr>
            <a:r>
              <a:rPr lang="fr-FR" sz="1200" dirty="0" smtClean="0">
                <a:solidFill>
                  <a:prstClr val="black"/>
                </a:solidFill>
                <a:latin typeface="Times New Roman" pitchFamily="18" charset="0"/>
                <a:ea typeface="Calibri" pitchFamily="34" charset="0"/>
                <a:cs typeface="Times New Roman" pitchFamily="18" charset="0"/>
              </a:rPr>
              <a:t>L'aciérie </a:t>
            </a:r>
            <a:r>
              <a:rPr lang="fr-FR" sz="1200" dirty="0">
                <a:solidFill>
                  <a:prstClr val="black"/>
                </a:solidFill>
                <a:latin typeface="Times New Roman" pitchFamily="18" charset="0"/>
                <a:ea typeface="Calibri" pitchFamily="34" charset="0"/>
                <a:cs typeface="Times New Roman" pitchFamily="18" charset="0"/>
              </a:rPr>
              <a:t>de </a:t>
            </a:r>
            <a:r>
              <a:rPr lang="fr-FR" sz="1200" u="sng" dirty="0">
                <a:solidFill>
                  <a:prstClr val="black"/>
                </a:solidFill>
                <a:latin typeface="Times New Roman" pitchFamily="18" charset="0"/>
                <a:ea typeface="Calibri" pitchFamily="34" charset="0"/>
                <a:cs typeface="Times New Roman" pitchFamily="18" charset="0"/>
              </a:rPr>
              <a:t>Gandrange </a:t>
            </a:r>
            <a:r>
              <a:rPr lang="fr-FR" sz="1200" dirty="0" smtClean="0">
                <a:solidFill>
                  <a:prstClr val="black"/>
                </a:solidFill>
                <a:latin typeface="Times New Roman" pitchFamily="18" charset="0"/>
                <a:ea typeface="Calibri" pitchFamily="34" charset="0"/>
                <a:cs typeface="Times New Roman" pitchFamily="18" charset="0"/>
              </a:rPr>
              <a:t>(Arcelor Mittal, </a:t>
            </a:r>
            <a:r>
              <a:rPr lang="fr-FR" sz="1200" dirty="0">
                <a:solidFill>
                  <a:prstClr val="black"/>
                </a:solidFill>
                <a:latin typeface="Times New Roman" pitchFamily="18" charset="0"/>
                <a:ea typeface="Calibri" pitchFamily="34" charset="0"/>
                <a:cs typeface="Times New Roman" pitchFamily="18" charset="0"/>
              </a:rPr>
              <a:t>Moselle) </a:t>
            </a:r>
            <a:r>
              <a:rPr lang="fr-FR" sz="1200" dirty="0" smtClean="0">
                <a:solidFill>
                  <a:prstClr val="black"/>
                </a:solidFill>
                <a:latin typeface="Times New Roman" pitchFamily="18" charset="0"/>
                <a:ea typeface="Calibri" pitchFamily="34" charset="0"/>
                <a:cs typeface="Times New Roman" pitchFamily="18" charset="0"/>
              </a:rPr>
              <a:t>comptait </a:t>
            </a:r>
            <a:r>
              <a:rPr lang="fr-FR" sz="1200" dirty="0">
                <a:solidFill>
                  <a:prstClr val="black"/>
                </a:solidFill>
                <a:latin typeface="Times New Roman" pitchFamily="18" charset="0"/>
                <a:ea typeface="Calibri" pitchFamily="34" charset="0"/>
                <a:cs typeface="Times New Roman" pitchFamily="18" charset="0"/>
              </a:rPr>
              <a:t>600 </a:t>
            </a:r>
            <a:r>
              <a:rPr lang="fr-FR" sz="1200" dirty="0" smtClean="0">
                <a:solidFill>
                  <a:prstClr val="black"/>
                </a:solidFill>
                <a:latin typeface="Times New Roman" pitchFamily="18" charset="0"/>
                <a:ea typeface="Calibri" pitchFamily="34" charset="0"/>
                <a:cs typeface="Times New Roman" pitchFamily="18" charset="0"/>
              </a:rPr>
              <a:t>salariés, elle </a:t>
            </a:r>
            <a:r>
              <a:rPr lang="fr-FR" sz="1200" dirty="0">
                <a:solidFill>
                  <a:prstClr val="black"/>
                </a:solidFill>
                <a:latin typeface="Times New Roman" pitchFamily="18" charset="0"/>
                <a:ea typeface="Calibri" pitchFamily="34" charset="0"/>
                <a:cs typeface="Times New Roman" pitchFamily="18" charset="0"/>
              </a:rPr>
              <a:t>s'est tue le 31 mars </a:t>
            </a:r>
            <a:r>
              <a:rPr lang="fr-FR" sz="1200" dirty="0" smtClean="0">
                <a:solidFill>
                  <a:prstClr val="black"/>
                </a:solidFill>
                <a:latin typeface="Times New Roman" pitchFamily="18" charset="0"/>
                <a:ea typeface="Calibri" pitchFamily="34" charset="0"/>
                <a:cs typeface="Times New Roman" pitchFamily="18" charset="0"/>
              </a:rPr>
              <a:t>2009. Le </a:t>
            </a:r>
            <a:r>
              <a:rPr lang="fr-FR" sz="1200" dirty="0">
                <a:solidFill>
                  <a:prstClr val="black"/>
                </a:solidFill>
                <a:latin typeface="Times New Roman" pitchFamily="18" charset="0"/>
                <a:ea typeface="Calibri" pitchFamily="34" charset="0"/>
                <a:cs typeface="Times New Roman" pitchFamily="18" charset="0"/>
              </a:rPr>
              <a:t>sort de cette industrie continue donc de faire des ravages dans le tissu économique local. Mais ces secousses ne sont pas comparables avec celles des années </a:t>
            </a:r>
            <a:r>
              <a:rPr lang="fr-FR" sz="1200" dirty="0" smtClean="0">
                <a:solidFill>
                  <a:prstClr val="black"/>
                </a:solidFill>
                <a:latin typeface="Times New Roman" pitchFamily="18" charset="0"/>
                <a:ea typeface="Calibri" pitchFamily="34" charset="0"/>
                <a:cs typeface="Times New Roman" pitchFamily="18" charset="0"/>
              </a:rPr>
              <a:t>1980. Car </a:t>
            </a:r>
            <a:r>
              <a:rPr lang="fr-FR" sz="1200" dirty="0">
                <a:solidFill>
                  <a:prstClr val="black"/>
                </a:solidFill>
                <a:latin typeface="Times New Roman" pitchFamily="18" charset="0"/>
                <a:ea typeface="Calibri" pitchFamily="34" charset="0"/>
                <a:cs typeface="Times New Roman" pitchFamily="18" charset="0"/>
              </a:rPr>
              <a:t>depuis, la </a:t>
            </a:r>
            <a:r>
              <a:rPr lang="fr-FR" sz="1200" dirty="0" smtClean="0">
                <a:solidFill>
                  <a:prstClr val="black"/>
                </a:solidFill>
                <a:latin typeface="Times New Roman" pitchFamily="18" charset="0"/>
                <a:ea typeface="Calibri" pitchFamily="34" charset="0"/>
                <a:cs typeface="Times New Roman" pitchFamily="18" charset="0"/>
              </a:rPr>
              <a:t>Lorraine a effectué </a:t>
            </a:r>
            <a:r>
              <a:rPr lang="fr-FR" sz="1200" dirty="0">
                <a:solidFill>
                  <a:prstClr val="black"/>
                </a:solidFill>
                <a:latin typeface="Times New Roman" pitchFamily="18" charset="0"/>
                <a:ea typeface="Calibri" pitchFamily="34" charset="0"/>
                <a:cs typeface="Times New Roman" pitchFamily="18" charset="0"/>
              </a:rPr>
              <a:t>« une révolution économique et sociale </a:t>
            </a:r>
            <a:r>
              <a:rPr lang="fr-FR" sz="1200" dirty="0" smtClean="0">
                <a:solidFill>
                  <a:prstClr val="black"/>
                </a:solidFill>
                <a:latin typeface="Times New Roman" pitchFamily="18" charset="0"/>
                <a:ea typeface="Calibri" pitchFamily="34" charset="0"/>
                <a:cs typeface="Times New Roman" pitchFamily="18" charset="0"/>
              </a:rPr>
              <a:t>».</a:t>
            </a:r>
            <a:endParaRPr lang="fr-FR" sz="1200"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fr-FR" sz="1200" dirty="0">
                <a:solidFill>
                  <a:prstClr val="black"/>
                </a:solidFill>
                <a:latin typeface="Times New Roman" pitchFamily="18" charset="0"/>
                <a:ea typeface="Calibri" pitchFamily="34" charset="0"/>
                <a:cs typeface="Times New Roman" pitchFamily="18" charset="0"/>
              </a:rPr>
              <a:t>Les mines de fer et la sidérurgie employaient 98 000 personnes en 1968 ; aujourd'hui, le secteur en compte à peine 6 000. En 1975, 2 330 000 personnes vivaient en Lorraine ; en 1990, elles </a:t>
            </a:r>
            <a:r>
              <a:rPr lang="fr-FR" sz="1200" dirty="0" smtClean="0">
                <a:solidFill>
                  <a:prstClr val="black"/>
                </a:solidFill>
                <a:latin typeface="Times New Roman" pitchFamily="18" charset="0"/>
                <a:ea typeface="Calibri" pitchFamily="34" charset="0"/>
                <a:cs typeface="Times New Roman" pitchFamily="18" charset="0"/>
              </a:rPr>
              <a:t>n’étaient que  </a:t>
            </a:r>
            <a:r>
              <a:rPr lang="fr-FR" sz="1200" dirty="0">
                <a:solidFill>
                  <a:prstClr val="black"/>
                </a:solidFill>
                <a:latin typeface="Times New Roman" pitchFamily="18" charset="0"/>
                <a:ea typeface="Calibri" pitchFamily="34" charset="0"/>
                <a:cs typeface="Times New Roman" pitchFamily="18" charset="0"/>
              </a:rPr>
              <a:t>2 305 000 et actuellement environ 2 350 000, une  quasi stagnation alors que la France accroissait sa population de 20%. </a:t>
            </a:r>
            <a:r>
              <a:rPr lang="fr-FR" sz="1200" dirty="0" smtClean="0">
                <a:solidFill>
                  <a:prstClr val="black"/>
                </a:solidFill>
                <a:latin typeface="Times New Roman" pitchFamily="18" charset="0"/>
                <a:ea typeface="Calibri" pitchFamily="34" charset="0"/>
                <a:cs typeface="Times New Roman" pitchFamily="18" charset="0"/>
              </a:rPr>
              <a:t>Mais ce déclin </a:t>
            </a:r>
            <a:r>
              <a:rPr lang="fr-FR" sz="1200" dirty="0">
                <a:solidFill>
                  <a:prstClr val="black"/>
                </a:solidFill>
                <a:latin typeface="Times New Roman" pitchFamily="18" charset="0"/>
                <a:ea typeface="Calibri" pitchFamily="34" charset="0"/>
                <a:cs typeface="Times New Roman" pitchFamily="18" charset="0"/>
              </a:rPr>
              <a:t>démographique « n'est pas énorme au regard de l'ampleur de la </a:t>
            </a:r>
            <a:r>
              <a:rPr lang="fr-FR" sz="1200" dirty="0" smtClean="0">
                <a:solidFill>
                  <a:prstClr val="black"/>
                </a:solidFill>
                <a:latin typeface="Times New Roman" pitchFamily="18" charset="0"/>
                <a:ea typeface="Calibri" pitchFamily="34" charset="0"/>
                <a:cs typeface="Times New Roman" pitchFamily="18" charset="0"/>
              </a:rPr>
              <a:t>crise ».</a:t>
            </a:r>
            <a:endParaRPr lang="fr-FR" sz="1200"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fr-FR" sz="1200" dirty="0" smtClean="0">
                <a:solidFill>
                  <a:prstClr val="black"/>
                </a:solidFill>
                <a:latin typeface="Times New Roman" pitchFamily="18" charset="0"/>
                <a:ea typeface="Calibri" pitchFamily="34" charset="0"/>
                <a:cs typeface="Times New Roman" pitchFamily="18" charset="0"/>
              </a:rPr>
              <a:t>Les </a:t>
            </a:r>
            <a:r>
              <a:rPr lang="fr-FR" sz="1200" dirty="0">
                <a:solidFill>
                  <a:prstClr val="black"/>
                </a:solidFill>
                <a:latin typeface="Times New Roman" pitchFamily="18" charset="0"/>
                <a:ea typeface="Calibri" pitchFamily="34" charset="0"/>
                <a:cs typeface="Times New Roman" pitchFamily="18" charset="0"/>
              </a:rPr>
              <a:t>qualifications des anciens sidérurgistes mis sur le marché du travail étaient peu transférables </a:t>
            </a:r>
            <a:r>
              <a:rPr lang="fr-FR" sz="1200" dirty="0" smtClean="0">
                <a:solidFill>
                  <a:prstClr val="black"/>
                </a:solidFill>
                <a:latin typeface="Times New Roman" pitchFamily="18" charset="0"/>
                <a:ea typeface="Calibri" pitchFamily="34" charset="0"/>
                <a:cs typeface="Times New Roman" pitchFamily="18" charset="0"/>
              </a:rPr>
              <a:t>. </a:t>
            </a:r>
            <a:r>
              <a:rPr lang="fr-FR" sz="1200" dirty="0">
                <a:solidFill>
                  <a:prstClr val="black"/>
                </a:solidFill>
                <a:latin typeface="Times New Roman" pitchFamily="18" charset="0"/>
                <a:ea typeface="Calibri" pitchFamily="34" charset="0"/>
                <a:cs typeface="Times New Roman" pitchFamily="18" charset="0"/>
              </a:rPr>
              <a:t>Les politiques publiques ont donc visé à attirer en Lorraine </a:t>
            </a:r>
            <a:r>
              <a:rPr lang="fr-FR" sz="1200" u="sng" dirty="0">
                <a:solidFill>
                  <a:prstClr val="black"/>
                </a:solidFill>
                <a:latin typeface="Times New Roman" pitchFamily="18" charset="0"/>
                <a:ea typeface="Calibri" pitchFamily="34" charset="0"/>
                <a:cs typeface="Times New Roman" pitchFamily="18" charset="0"/>
              </a:rPr>
              <a:t>des activités à faible valeur </a:t>
            </a:r>
            <a:r>
              <a:rPr lang="fr-FR" sz="1200" u="sng" dirty="0" smtClean="0">
                <a:solidFill>
                  <a:prstClr val="black"/>
                </a:solidFill>
                <a:latin typeface="Times New Roman" pitchFamily="18" charset="0"/>
                <a:ea typeface="Calibri" pitchFamily="34" charset="0"/>
                <a:cs typeface="Times New Roman" pitchFamily="18" charset="0"/>
              </a:rPr>
              <a:t>ajoutée</a:t>
            </a:r>
            <a:r>
              <a:rPr lang="fr-FR" sz="1200" dirty="0" smtClean="0">
                <a:solidFill>
                  <a:prstClr val="black"/>
                </a:solidFill>
                <a:latin typeface="Times New Roman" pitchFamily="18" charset="0"/>
                <a:ea typeface="Calibri" pitchFamily="34" charset="0"/>
                <a:cs typeface="Times New Roman" pitchFamily="18" charset="0"/>
              </a:rPr>
              <a:t>, comme les </a:t>
            </a:r>
            <a:r>
              <a:rPr lang="fr-FR" sz="1200" dirty="0">
                <a:solidFill>
                  <a:prstClr val="black"/>
                </a:solidFill>
                <a:latin typeface="Times New Roman" pitchFamily="18" charset="0"/>
                <a:ea typeface="Calibri" pitchFamily="34" charset="0"/>
                <a:cs typeface="Times New Roman" pitchFamily="18" charset="0"/>
              </a:rPr>
              <a:t>« usines tournevis » de Daewo, JVC et Scholtès, </a:t>
            </a:r>
            <a:r>
              <a:rPr lang="fr-FR" sz="1200" dirty="0" smtClean="0">
                <a:solidFill>
                  <a:prstClr val="black"/>
                </a:solidFill>
                <a:latin typeface="Times New Roman" pitchFamily="18" charset="0"/>
                <a:ea typeface="Calibri" pitchFamily="34" charset="0"/>
                <a:cs typeface="Times New Roman" pitchFamily="18" charset="0"/>
              </a:rPr>
              <a:t>qui ont </a:t>
            </a:r>
            <a:r>
              <a:rPr lang="fr-FR" sz="1200" dirty="0">
                <a:solidFill>
                  <a:prstClr val="black"/>
                </a:solidFill>
                <a:latin typeface="Times New Roman" pitchFamily="18" charset="0"/>
                <a:ea typeface="Calibri" pitchFamily="34" charset="0"/>
                <a:cs typeface="Times New Roman" pitchFamily="18" charset="0"/>
              </a:rPr>
              <a:t>connu à leur tour fermetures et délocalisations, au fur et à mesure de la mondialisation.</a:t>
            </a:r>
            <a:endParaRPr lang="fr-FR" sz="1200"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fr-FR" sz="1200" dirty="0">
                <a:solidFill>
                  <a:prstClr val="black"/>
                </a:solidFill>
                <a:latin typeface="Times New Roman" pitchFamily="18" charset="0"/>
                <a:ea typeface="Calibri" pitchFamily="34" charset="0"/>
                <a:cs typeface="Times New Roman" pitchFamily="18" charset="0"/>
              </a:rPr>
              <a:t>La construction automobile, elle, s'est développée. Entre 1975 et 2008, le nombre des salariés du secteur a doublé, passant de 10 000 à 20 000. L'implantation du site de fabrication de la Smart à Hambach (Moselle), en a renforcé la vitalité. Un secteur tertiaire marchand dense s'est aussi développé. En 2007, il représentait 310 000 des 880 000 emplois de la </a:t>
            </a:r>
            <a:r>
              <a:rPr lang="fr-FR" sz="1200" dirty="0" smtClean="0">
                <a:solidFill>
                  <a:prstClr val="black"/>
                </a:solidFill>
                <a:latin typeface="Times New Roman" pitchFamily="18" charset="0"/>
                <a:ea typeface="Calibri" pitchFamily="34" charset="0"/>
                <a:cs typeface="Times New Roman" pitchFamily="18" charset="0"/>
              </a:rPr>
              <a:t>région mais  « </a:t>
            </a:r>
            <a:r>
              <a:rPr lang="fr-FR" sz="1200" dirty="0">
                <a:solidFill>
                  <a:prstClr val="black"/>
                </a:solidFill>
                <a:latin typeface="Times New Roman" pitchFamily="18" charset="0"/>
                <a:ea typeface="Calibri" pitchFamily="34" charset="0"/>
                <a:cs typeface="Times New Roman" pitchFamily="18" charset="0"/>
              </a:rPr>
              <a:t>le virage des services aux entreprises à haute valeur ajoutée » </a:t>
            </a:r>
            <a:r>
              <a:rPr lang="fr-FR" sz="1200" dirty="0" smtClean="0">
                <a:solidFill>
                  <a:prstClr val="black"/>
                </a:solidFill>
                <a:latin typeface="Times New Roman" pitchFamily="18" charset="0"/>
                <a:ea typeface="Calibri" pitchFamily="34" charset="0"/>
                <a:cs typeface="Times New Roman" pitchFamily="18" charset="0"/>
              </a:rPr>
              <a:t>n'a, </a:t>
            </a:r>
            <a:r>
              <a:rPr lang="fr-FR" sz="1200" dirty="0">
                <a:solidFill>
                  <a:prstClr val="black"/>
                </a:solidFill>
                <a:latin typeface="Times New Roman" pitchFamily="18" charset="0"/>
                <a:ea typeface="Calibri" pitchFamily="34" charset="0"/>
                <a:cs typeface="Times New Roman" pitchFamily="18" charset="0"/>
              </a:rPr>
              <a:t>lui, pas été pris.</a:t>
            </a:r>
            <a:endParaRPr lang="fr-FR" sz="1200"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fr-FR" sz="1200" u="sng" dirty="0">
                <a:solidFill>
                  <a:prstClr val="black"/>
                </a:solidFill>
                <a:latin typeface="Times New Roman" pitchFamily="18" charset="0"/>
                <a:ea typeface="Calibri" pitchFamily="34" charset="0"/>
                <a:cs typeface="Times New Roman" pitchFamily="18" charset="0"/>
              </a:rPr>
              <a:t>L</a:t>
            </a:r>
            <a:r>
              <a:rPr lang="fr-FR" sz="1200" u="sng" dirty="0" smtClean="0">
                <a:solidFill>
                  <a:prstClr val="black"/>
                </a:solidFill>
                <a:latin typeface="Times New Roman" pitchFamily="18" charset="0"/>
                <a:ea typeface="Calibri" pitchFamily="34" charset="0"/>
                <a:cs typeface="Times New Roman" pitchFamily="18" charset="0"/>
              </a:rPr>
              <a:t>e </a:t>
            </a:r>
            <a:r>
              <a:rPr lang="fr-FR" sz="1200" u="sng" dirty="0">
                <a:solidFill>
                  <a:prstClr val="black"/>
                </a:solidFill>
                <a:latin typeface="Times New Roman" pitchFamily="18" charset="0"/>
                <a:ea typeface="Calibri" pitchFamily="34" charset="0"/>
                <a:cs typeface="Times New Roman" pitchFamily="18" charset="0"/>
              </a:rPr>
              <a:t>principal amortisseur de la saignée industrielle</a:t>
            </a:r>
            <a:r>
              <a:rPr lang="fr-FR" sz="1200" dirty="0">
                <a:solidFill>
                  <a:prstClr val="black"/>
                </a:solidFill>
                <a:latin typeface="Times New Roman" pitchFamily="18" charset="0"/>
                <a:ea typeface="Calibri" pitchFamily="34" charset="0"/>
                <a:cs typeface="Times New Roman" pitchFamily="18" charset="0"/>
              </a:rPr>
              <a:t> a été la proximité du Luxembourg. Au début des années 1990, il y avait 15 000 travailleurs frontaliers ; ils sont aujourd'hui 72 000. Des opportunités d'emplois qui ont fait revenir des habitants. Le Pôle européen de développement de Longwy (Meurthe-et-Moselle), même s'il n'a pas tenu toutes ses promesses de retombées économiques, a amélioré la coordination entre pouvoirs publics lorrains, luxembourgeois et belges. Son modèle a influencé le projet d'Esch - Belval (Luxembourg), énorme centre d'activités tertiaires, qui promet 20 000 emplois sur les trois frontières</a:t>
            </a:r>
            <a:r>
              <a:rPr lang="fr-FR" sz="1200" dirty="0" smtClean="0">
                <a:solidFill>
                  <a:prstClr val="black"/>
                </a:solidFill>
                <a:latin typeface="Times New Roman" pitchFamily="18" charset="0"/>
                <a:ea typeface="Calibri" pitchFamily="34" charset="0"/>
                <a:cs typeface="Times New Roman" pitchFamily="18" charset="0"/>
              </a:rPr>
              <a:t>.</a:t>
            </a:r>
            <a:endParaRPr lang="fr-FR" sz="1200"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fr-FR" sz="1100" b="1" dirty="0">
                <a:solidFill>
                  <a:srgbClr val="666666"/>
                </a:solidFill>
                <a:latin typeface="Times New Roman" pitchFamily="18" charset="0"/>
                <a:ea typeface="Calibri" pitchFamily="34" charset="0"/>
                <a:cs typeface="Times New Roman" pitchFamily="18" charset="0"/>
              </a:rPr>
              <a:t>Le Monde</a:t>
            </a:r>
            <a:r>
              <a:rPr lang="fr-FR" sz="1100" dirty="0">
                <a:solidFill>
                  <a:srgbClr val="666666"/>
                </a:solidFill>
                <a:latin typeface="Times New Roman" pitchFamily="18" charset="0"/>
                <a:ea typeface="Calibri" pitchFamily="34" charset="0"/>
                <a:cs typeface="Times New Roman" pitchFamily="18" charset="0"/>
              </a:rPr>
              <a:t> Article paru dans l'</a:t>
            </a:r>
            <a:r>
              <a:rPr lang="fr-FR" sz="1100" dirty="0">
                <a:solidFill>
                  <a:srgbClr val="666666"/>
                </a:solidFill>
                <a:ea typeface="Calibri" pitchFamily="34" charset="0"/>
                <a:cs typeface="Times New Roman" pitchFamily="18" charset="0"/>
              </a:rPr>
              <a:t>é</a:t>
            </a:r>
            <a:r>
              <a:rPr lang="fr-FR" sz="1100" dirty="0">
                <a:solidFill>
                  <a:srgbClr val="666666"/>
                </a:solidFill>
                <a:latin typeface="Times New Roman" pitchFamily="18" charset="0"/>
                <a:ea typeface="Calibri" pitchFamily="34" charset="0"/>
                <a:cs typeface="Times New Roman" pitchFamily="18" charset="0"/>
              </a:rPr>
              <a:t>dition du 15.04.09</a:t>
            </a:r>
            <a:endParaRPr lang="fr-FR" sz="1100" dirty="0">
              <a:solidFill>
                <a:prstClr val="black"/>
              </a:solidFill>
              <a:latin typeface="Arial" pitchFamily="34" charset="0"/>
            </a:endParaRPr>
          </a:p>
        </p:txBody>
      </p:sp>
      <p:sp>
        <p:nvSpPr>
          <p:cNvPr id="4100" name="Rectangle 4"/>
          <p:cNvSpPr>
            <a:spLocks noChangeArrowheads="1"/>
          </p:cNvSpPr>
          <p:nvPr/>
        </p:nvSpPr>
        <p:spPr bwMode="auto">
          <a:xfrm>
            <a:off x="5940152" y="0"/>
            <a:ext cx="3024336" cy="6186309"/>
          </a:xfrm>
          <a:prstGeom prst="rect">
            <a:avLst/>
          </a:prstGeom>
          <a:noFill/>
          <a:ln w="31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modernisation des usines sidérurgiques Arcelor-</a:t>
            </a:r>
            <a:r>
              <a:rPr kumimoji="0" lang="fr-FR" sz="11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Mittal</a:t>
            </a:r>
            <a:r>
              <a:rPr kumimoji="0" lang="fr-FR"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fr-FR" sz="11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Stainless</a:t>
            </a:r>
            <a:r>
              <a:rPr kumimoji="0" lang="fr-FR"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et Nickel d’Imphy.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multinationale Arcelor-</a:t>
            </a:r>
            <a:r>
              <a:rPr kumimoji="0" lang="fr-FR"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Mittal</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est implantés sur le site historique des aciéries d’Imphy dans la Nièvre. Cette entreprise est le numéro un mondial de  la sidérurgie  avec 310 000 salariés dans plus de 60 pays. Il s’agit de la réunion des  1</a:t>
            </a:r>
            <a:r>
              <a:rPr kumimoji="0" lang="fr-FR" sz="11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er</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et du 2d  producteurs mondiaux d’acier.</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Au milieu du  XIXe siècle, Imphy est devenu un haut lieu de la production de rails de chemin de fer.</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Avec un savoir-faire quasi unique au monde, le  pôle sidérurgique d’Imphy réalise un chiffre  d’affaires de près  de 500 millions d’Euros dont près de 70% à l’exportation ce qui représente entre 10 et 15% du marché mondiale des alliages acier –nickel et des  produits en aciers inoxydables spéciaux et bénéficie d’investissement de près de 6 millions d’Euros pour la mise en place d’un nouveau four électrique de nouvelle génération.</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Après des  difficultés, liées en particulier à la perte du marché  de la  télévision cathodique, l’usine d’Imphy a repensé sa stratégie et se déploie aujourd’hui sur de nouveaux marchés, l’automobile en particulier. Les réussites sont soutenues par d’importants investissements (18 millions d’euros en 2007). Ces développements s’accompagnent d’une reprise  de l’embauche qui va permettre de  pérenniser  le site dont la production en de 25 500 t et les  effectifs de 850 personnes.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Article paru dans la revue du Conseil Général  de la Nièvre, Avril-mai 2010.</a:t>
            </a:r>
            <a:endParaRPr kumimoji="0" lang="fr-FR" sz="11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29600" cy="418058"/>
          </a:xfrm>
        </p:spPr>
        <p:txBody>
          <a:bodyPr>
            <a:noAutofit/>
          </a:bodyPr>
          <a:lstStyle/>
          <a:p>
            <a:r>
              <a:rPr lang="fr-FR" sz="2800" dirty="0" smtClean="0"/>
              <a:t>Crise  et modernisation de la sidérurgie en France. (suite)</a:t>
            </a:r>
            <a:endParaRPr lang="fr-FR" sz="2800" dirty="0"/>
          </a:p>
        </p:txBody>
      </p:sp>
      <p:sp>
        <p:nvSpPr>
          <p:cNvPr id="3" name="Espace réservé du contenu 2"/>
          <p:cNvSpPr>
            <a:spLocks noGrp="1"/>
          </p:cNvSpPr>
          <p:nvPr>
            <p:ph idx="1"/>
          </p:nvPr>
        </p:nvSpPr>
        <p:spPr>
          <a:xfrm>
            <a:off x="179512" y="764704"/>
            <a:ext cx="8784976" cy="4525963"/>
          </a:xfrm>
        </p:spPr>
        <p:txBody>
          <a:bodyPr>
            <a:normAutofit/>
          </a:bodyPr>
          <a:lstStyle/>
          <a:p>
            <a:pPr>
              <a:buNone/>
            </a:pPr>
            <a:r>
              <a:rPr lang="fr-FR" sz="1400" b="1" u="sng" dirty="0" smtClean="0"/>
              <a:t>Texte 1 :  </a:t>
            </a:r>
          </a:p>
          <a:p>
            <a:r>
              <a:rPr lang="fr-FR" sz="1400" b="1" dirty="0" smtClean="0"/>
              <a:t>Q1  : Quelle région française a particulièrement souffert de la crise de la sidérurgie  ?  Quel nom donne-t- on à ce type de région  ?</a:t>
            </a:r>
          </a:p>
          <a:p>
            <a:r>
              <a:rPr lang="fr-FR" sz="1400" b="1" dirty="0" smtClean="0"/>
              <a:t>Q2 : Comment la région vit-elle la fermeture de l’usine de Gandrange ? Quel est le propriétaire du site ?</a:t>
            </a:r>
          </a:p>
          <a:p>
            <a:r>
              <a:rPr lang="fr-FR" sz="1400" b="1" dirty="0" smtClean="0"/>
              <a:t>Q3 : Quelle politique  a permis de  restructurer l’emploi ? Quels activités ont remplacé  la sidérurgie ?</a:t>
            </a:r>
          </a:p>
          <a:p>
            <a:r>
              <a:rPr lang="fr-FR" sz="1400" b="1" dirty="0" smtClean="0"/>
              <a:t>Q4 : Pourquoi la proximité du Luxembourg a-t-elle été « </a:t>
            </a:r>
            <a:r>
              <a:rPr lang="fr-FR" sz="1400" b="1" u="sng" dirty="0" smtClean="0">
                <a:solidFill>
                  <a:prstClr val="black"/>
                </a:solidFill>
                <a:latin typeface="Times New Roman" pitchFamily="18" charset="0"/>
                <a:ea typeface="Calibri" pitchFamily="34" charset="0"/>
                <a:cs typeface="Times New Roman" pitchFamily="18" charset="0"/>
              </a:rPr>
              <a:t>Le </a:t>
            </a:r>
            <a:r>
              <a:rPr lang="fr-FR" sz="1400" b="1" u="sng" dirty="0">
                <a:solidFill>
                  <a:prstClr val="black"/>
                </a:solidFill>
                <a:latin typeface="Times New Roman" pitchFamily="18" charset="0"/>
                <a:ea typeface="Calibri" pitchFamily="34" charset="0"/>
                <a:cs typeface="Times New Roman" pitchFamily="18" charset="0"/>
              </a:rPr>
              <a:t>principal amortisseur de la saign</a:t>
            </a:r>
            <a:r>
              <a:rPr lang="fr-FR" sz="1400" b="1" u="sng" dirty="0">
                <a:solidFill>
                  <a:prstClr val="black"/>
                </a:solidFill>
                <a:ea typeface="Calibri" pitchFamily="34" charset="0"/>
                <a:cs typeface="Times New Roman" pitchFamily="18" charset="0"/>
              </a:rPr>
              <a:t>é</a:t>
            </a:r>
            <a:r>
              <a:rPr lang="fr-FR" sz="1400" b="1" u="sng" dirty="0">
                <a:solidFill>
                  <a:prstClr val="black"/>
                </a:solidFill>
                <a:latin typeface="Times New Roman" pitchFamily="18" charset="0"/>
                <a:ea typeface="Calibri" pitchFamily="34" charset="0"/>
                <a:cs typeface="Times New Roman" pitchFamily="18" charset="0"/>
              </a:rPr>
              <a:t>e </a:t>
            </a:r>
            <a:r>
              <a:rPr lang="fr-FR" sz="1400" b="1" u="sng" dirty="0" smtClean="0">
                <a:solidFill>
                  <a:prstClr val="black"/>
                </a:solidFill>
                <a:latin typeface="Times New Roman" pitchFamily="18" charset="0"/>
                <a:ea typeface="Calibri" pitchFamily="34" charset="0"/>
                <a:cs typeface="Times New Roman" pitchFamily="18" charset="0"/>
              </a:rPr>
              <a:t>industrielle </a:t>
            </a:r>
            <a:r>
              <a:rPr lang="fr-FR" sz="1400" b="1" dirty="0" smtClean="0">
                <a:solidFill>
                  <a:prstClr val="black"/>
                </a:solidFill>
                <a:latin typeface="Times New Roman" pitchFamily="18" charset="0"/>
                <a:ea typeface="Calibri" pitchFamily="34" charset="0"/>
                <a:cs typeface="Times New Roman" pitchFamily="18" charset="0"/>
              </a:rPr>
              <a:t>» ?</a:t>
            </a:r>
          </a:p>
          <a:p>
            <a:pPr>
              <a:buNone/>
            </a:pPr>
            <a:r>
              <a:rPr lang="fr-FR" sz="1400" b="1" u="sng" dirty="0" smtClean="0">
                <a:solidFill>
                  <a:prstClr val="black"/>
                </a:solidFill>
                <a:latin typeface="Times New Roman" pitchFamily="18" charset="0"/>
                <a:cs typeface="Times New Roman" pitchFamily="18" charset="0"/>
              </a:rPr>
              <a:t>Texte 2 </a:t>
            </a:r>
            <a:r>
              <a:rPr lang="fr-FR" sz="1400" b="1" dirty="0" smtClean="0">
                <a:solidFill>
                  <a:prstClr val="black"/>
                </a:solidFill>
                <a:latin typeface="Times New Roman" pitchFamily="18" charset="0"/>
                <a:cs typeface="Times New Roman" pitchFamily="18" charset="0"/>
              </a:rPr>
              <a:t>:</a:t>
            </a:r>
          </a:p>
          <a:p>
            <a:r>
              <a:rPr lang="fr-FR" sz="1400" b="1" dirty="0" smtClean="0">
                <a:solidFill>
                  <a:prstClr val="black"/>
                </a:solidFill>
                <a:latin typeface="Times New Roman" pitchFamily="18" charset="0"/>
                <a:cs typeface="Times New Roman" pitchFamily="18" charset="0"/>
              </a:rPr>
              <a:t>Q1 : Quelle entreprise est propriétaire des aciérie d’Imphy ?</a:t>
            </a:r>
          </a:p>
          <a:p>
            <a:r>
              <a:rPr lang="fr-FR" sz="1400" dirty="0" smtClean="0">
                <a:solidFill>
                  <a:prstClr val="black"/>
                </a:solidFill>
                <a:latin typeface="Times New Roman" pitchFamily="18" charset="0"/>
                <a:cs typeface="Times New Roman" pitchFamily="18" charset="0"/>
              </a:rPr>
              <a:t>Q2 : </a:t>
            </a:r>
            <a:r>
              <a:rPr lang="fr-FR" sz="1400" b="1" dirty="0" smtClean="0">
                <a:solidFill>
                  <a:prstClr val="black"/>
                </a:solidFill>
                <a:latin typeface="Times New Roman" pitchFamily="18" charset="0"/>
                <a:cs typeface="Times New Roman" pitchFamily="18" charset="0"/>
              </a:rPr>
              <a:t>Comment peut-on expliquer que les aciérie d’Imphy soit en développement alors que la sidérurgie a connu un important déclin ?</a:t>
            </a:r>
          </a:p>
          <a:p>
            <a:endParaRPr lang="fr-FR" sz="1400" dirty="0">
              <a:solidFill>
                <a:prstClr val="black"/>
              </a:solidFill>
              <a:latin typeface="Times New Roman" pitchFamily="18" charset="0"/>
              <a:cs typeface="Times New Roman" pitchFamily="18" charset="0"/>
            </a:endParaRPr>
          </a:p>
          <a:p>
            <a:pPr>
              <a:buNone/>
            </a:pPr>
            <a:r>
              <a:rPr lang="fr-FR" sz="1400" b="1" u="sng" dirty="0" smtClean="0">
                <a:solidFill>
                  <a:prstClr val="black"/>
                </a:solidFill>
                <a:latin typeface="Times New Roman" pitchFamily="18" charset="0"/>
                <a:cs typeface="Times New Roman" pitchFamily="18" charset="0"/>
              </a:rPr>
              <a:t>Synthèse texte 1 et 2 </a:t>
            </a:r>
            <a:r>
              <a:rPr lang="fr-FR" sz="1400" b="1" dirty="0" smtClean="0">
                <a:solidFill>
                  <a:prstClr val="black"/>
                </a:solidFill>
                <a:latin typeface="Times New Roman" pitchFamily="18" charset="0"/>
                <a:cs typeface="Times New Roman" pitchFamily="18" charset="0"/>
              </a:rPr>
              <a:t>:</a:t>
            </a:r>
          </a:p>
          <a:p>
            <a:r>
              <a:rPr lang="fr-FR" sz="1400" b="1" dirty="0" smtClean="0">
                <a:solidFill>
                  <a:prstClr val="black"/>
                </a:solidFill>
                <a:latin typeface="Times New Roman" pitchFamily="18" charset="0"/>
                <a:cs typeface="Times New Roman" pitchFamily="18" charset="0"/>
              </a:rPr>
              <a:t>Quel est, selon vous, la stratégie de </a:t>
            </a:r>
            <a:r>
              <a:rPr lang="fr-FR" sz="1400" b="1" dirty="0">
                <a:solidFill>
                  <a:prstClr val="black"/>
                </a:solidFill>
                <a:latin typeface="Times New Roman" pitchFamily="18" charset="0"/>
                <a:cs typeface="Times New Roman" pitchFamily="18" charset="0"/>
              </a:rPr>
              <a:t>l’entreprise Arcelor - Mittal </a:t>
            </a:r>
            <a:r>
              <a:rPr lang="fr-FR" sz="1400" b="1" dirty="0" smtClean="0">
                <a:solidFill>
                  <a:prstClr val="black"/>
                </a:solidFill>
                <a:latin typeface="Times New Roman" pitchFamily="18" charset="0"/>
                <a:cs typeface="Times New Roman" pitchFamily="18" charset="0"/>
              </a:rPr>
              <a:t> quant à la  localisation de se  </a:t>
            </a:r>
            <a:r>
              <a:rPr lang="fr-FR" sz="1400" b="1" dirty="0">
                <a:solidFill>
                  <a:prstClr val="black"/>
                </a:solidFill>
                <a:latin typeface="Times New Roman" pitchFamily="18" charset="0"/>
                <a:cs typeface="Times New Roman" pitchFamily="18" charset="0"/>
              </a:rPr>
              <a:t>activités </a:t>
            </a:r>
            <a:r>
              <a:rPr lang="fr-FR" sz="1400" b="1" dirty="0" smtClean="0">
                <a:solidFill>
                  <a:prstClr val="black"/>
                </a:solidFill>
                <a:latin typeface="Times New Roman" pitchFamily="18" charset="0"/>
                <a:cs typeface="Times New Roman" pitchFamily="18" charset="0"/>
              </a:rPr>
              <a:t>en France ?</a:t>
            </a:r>
          </a:p>
          <a:p>
            <a:pPr>
              <a:buNone/>
            </a:pPr>
            <a:endParaRPr lang="fr-FR"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251520" y="476672"/>
            <a:ext cx="7272808" cy="6381328"/>
          </a:xfrm>
          <a:prstGeom prst="rect">
            <a:avLst/>
          </a:prstGeom>
          <a:noFill/>
          <a:ln w="9525">
            <a:noFill/>
            <a:miter lim="800000"/>
            <a:headEnd/>
            <a:tailEnd/>
          </a:ln>
        </p:spPr>
      </p:pic>
      <p:sp>
        <p:nvSpPr>
          <p:cNvPr id="2" name="Titre 1"/>
          <p:cNvSpPr>
            <a:spLocks noGrp="1"/>
          </p:cNvSpPr>
          <p:nvPr>
            <p:ph type="title"/>
          </p:nvPr>
        </p:nvSpPr>
        <p:spPr>
          <a:xfrm>
            <a:off x="0" y="-306288"/>
            <a:ext cx="7920880" cy="1143000"/>
          </a:xfrm>
        </p:spPr>
        <p:txBody>
          <a:bodyPr>
            <a:normAutofit fontScale="90000"/>
          </a:bodyPr>
          <a:lstStyle/>
          <a:p>
            <a:r>
              <a:rPr lang="fr-FR" dirty="0" smtClean="0"/>
              <a:t>Les usines du groupe Arcelor- Mittal.</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47" name="AutoShape 23"/>
          <p:cNvCxnSpPr>
            <a:cxnSpLocks noChangeShapeType="1"/>
          </p:cNvCxnSpPr>
          <p:nvPr/>
        </p:nvCxnSpPr>
        <p:spPr bwMode="auto">
          <a:xfrm>
            <a:off x="1187624" y="1412776"/>
            <a:ext cx="573909" cy="163032"/>
          </a:xfrm>
          <a:prstGeom prst="straightConnector1">
            <a:avLst/>
          </a:prstGeom>
          <a:noFill/>
          <a:ln w="76200">
            <a:solidFill>
              <a:schemeClr val="tx1"/>
            </a:solidFill>
            <a:round/>
            <a:headEnd/>
            <a:tailEnd type="triangle" w="med" len="med"/>
          </a:ln>
        </p:spPr>
      </p:cxnSp>
      <p:cxnSp>
        <p:nvCxnSpPr>
          <p:cNvPr id="1048" name="AutoShape 24"/>
          <p:cNvCxnSpPr>
            <a:cxnSpLocks noChangeShapeType="1"/>
          </p:cNvCxnSpPr>
          <p:nvPr/>
        </p:nvCxnSpPr>
        <p:spPr bwMode="auto">
          <a:xfrm>
            <a:off x="1331640" y="1268760"/>
            <a:ext cx="601412" cy="163032"/>
          </a:xfrm>
          <a:prstGeom prst="straightConnector1">
            <a:avLst/>
          </a:prstGeom>
          <a:noFill/>
          <a:ln w="76200">
            <a:solidFill>
              <a:srgbClr val="FF0000"/>
            </a:solidFill>
            <a:round/>
            <a:headEnd/>
            <a:tailEnd type="triangle" w="med" len="med"/>
          </a:ln>
        </p:spPr>
      </p:cxnSp>
      <p:sp>
        <p:nvSpPr>
          <p:cNvPr id="1051" name="AutoShape 27"/>
          <p:cNvSpPr>
            <a:spLocks noChangeArrowheads="1"/>
          </p:cNvSpPr>
          <p:nvPr/>
        </p:nvSpPr>
        <p:spPr bwMode="auto">
          <a:xfrm rot="16200000">
            <a:off x="101015" y="1851311"/>
            <a:ext cx="4759169" cy="3738079"/>
          </a:xfrm>
          <a:prstGeom prst="hexagon">
            <a:avLst>
              <a:gd name="adj" fmla="val 28258"/>
              <a:gd name="vf" fmla="val 115470"/>
            </a:avLst>
          </a:prstGeom>
          <a:solidFill>
            <a:srgbClr val="FFFFFF"/>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9" name="Oval 35"/>
          <p:cNvSpPr>
            <a:spLocks noChangeArrowheads="1"/>
          </p:cNvSpPr>
          <p:nvPr/>
        </p:nvSpPr>
        <p:spPr bwMode="auto">
          <a:xfrm>
            <a:off x="2123728" y="4581128"/>
            <a:ext cx="791638" cy="633593"/>
          </a:xfrm>
          <a:prstGeom prst="ellipse">
            <a:avLst/>
          </a:prstGeom>
          <a:solidFill>
            <a:srgbClr val="938953">
              <a:alpha val="55000"/>
            </a:srgbClr>
          </a:solidFill>
          <a:ln w="3175">
            <a:solidFill>
              <a:schemeClr val="tx1"/>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0" name="AutoShape 36"/>
          <p:cNvSpPr>
            <a:spLocks noChangeArrowheads="1"/>
          </p:cNvSpPr>
          <p:nvPr/>
        </p:nvSpPr>
        <p:spPr bwMode="auto">
          <a:xfrm>
            <a:off x="3562118" y="5142246"/>
            <a:ext cx="368548" cy="337779"/>
          </a:xfrm>
          <a:prstGeom prst="star5">
            <a:avLst/>
          </a:prstGeom>
          <a:solidFill>
            <a:srgbClr val="C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2" name="Oval 28"/>
          <p:cNvSpPr>
            <a:spLocks noChangeArrowheads="1"/>
          </p:cNvSpPr>
          <p:nvPr/>
        </p:nvSpPr>
        <p:spPr bwMode="auto">
          <a:xfrm rot="1792862">
            <a:off x="2843058" y="1779892"/>
            <a:ext cx="1751980" cy="1042624"/>
          </a:xfrm>
          <a:prstGeom prst="ellipse">
            <a:avLst/>
          </a:prstGeom>
          <a:solidFill>
            <a:srgbClr val="938953">
              <a:alpha val="55000"/>
            </a:srgbClr>
          </a:solidFill>
          <a:ln w="3175">
            <a:solidFill>
              <a:schemeClr val="tx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1061" name="AutoShape 37"/>
          <p:cNvCxnSpPr>
            <a:cxnSpLocks noChangeShapeType="1"/>
          </p:cNvCxnSpPr>
          <p:nvPr/>
        </p:nvCxnSpPr>
        <p:spPr bwMode="auto">
          <a:xfrm flipH="1" flipV="1">
            <a:off x="3987846" y="5445224"/>
            <a:ext cx="296122" cy="579886"/>
          </a:xfrm>
          <a:prstGeom prst="straightConnector1">
            <a:avLst/>
          </a:prstGeom>
          <a:noFill/>
          <a:ln w="76200">
            <a:solidFill>
              <a:schemeClr val="tx1"/>
            </a:solidFill>
            <a:round/>
            <a:headEnd/>
            <a:tailEnd type="triangle" w="med" len="med"/>
          </a:ln>
        </p:spPr>
      </p:cxnSp>
      <p:cxnSp>
        <p:nvCxnSpPr>
          <p:cNvPr id="1062" name="AutoShape 38"/>
          <p:cNvCxnSpPr>
            <a:cxnSpLocks noChangeShapeType="1"/>
          </p:cNvCxnSpPr>
          <p:nvPr/>
        </p:nvCxnSpPr>
        <p:spPr bwMode="auto">
          <a:xfrm flipH="1" flipV="1">
            <a:off x="3779912" y="5589240"/>
            <a:ext cx="241115" cy="454928"/>
          </a:xfrm>
          <a:prstGeom prst="straightConnector1">
            <a:avLst/>
          </a:prstGeom>
          <a:noFill/>
          <a:ln w="76200">
            <a:solidFill>
              <a:srgbClr val="FF0000"/>
            </a:solidFill>
            <a:round/>
            <a:headEnd/>
            <a:tailEnd type="triangle" w="med" len="med"/>
          </a:ln>
        </p:spPr>
      </p:cxnSp>
      <p:sp>
        <p:nvSpPr>
          <p:cNvPr id="1065" name="Rectangle 41"/>
          <p:cNvSpPr>
            <a:spLocks noChangeArrowheads="1"/>
          </p:cNvSpPr>
          <p:nvPr/>
        </p:nvSpPr>
        <p:spPr bwMode="auto">
          <a:xfrm>
            <a:off x="2267744" y="4941168"/>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66" name="Rectangle 42"/>
          <p:cNvSpPr>
            <a:spLocks noChangeArrowheads="1"/>
          </p:cNvSpPr>
          <p:nvPr/>
        </p:nvSpPr>
        <p:spPr bwMode="auto">
          <a:xfrm>
            <a:off x="2267744" y="4797152"/>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67" name="Rectangle 43"/>
          <p:cNvSpPr>
            <a:spLocks noChangeArrowheads="1"/>
          </p:cNvSpPr>
          <p:nvPr/>
        </p:nvSpPr>
        <p:spPr bwMode="auto">
          <a:xfrm>
            <a:off x="3995936" y="4509120"/>
            <a:ext cx="103597" cy="110315"/>
          </a:xfrm>
          <a:prstGeom prst="rect">
            <a:avLst/>
          </a:prstGeom>
          <a:solidFill>
            <a:srgbClr val="FF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68" name="AutoShape 44"/>
          <p:cNvSpPr>
            <a:spLocks noChangeArrowheads="1"/>
          </p:cNvSpPr>
          <p:nvPr/>
        </p:nvSpPr>
        <p:spPr bwMode="auto">
          <a:xfrm>
            <a:off x="2195736" y="4725144"/>
            <a:ext cx="352963" cy="379757"/>
          </a:xfrm>
          <a:prstGeom prst="hexagon">
            <a:avLst>
              <a:gd name="adj" fmla="val 25000"/>
              <a:gd name="vf" fmla="val 115470"/>
            </a:avLst>
          </a:prstGeom>
          <a:noFill/>
          <a:ln w="1905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cxnSp>
        <p:nvCxnSpPr>
          <p:cNvPr id="1069" name="AutoShape 45"/>
          <p:cNvCxnSpPr>
            <a:cxnSpLocks noChangeShapeType="1"/>
            <a:stCxn id="1060" idx="0"/>
          </p:cNvCxnSpPr>
          <p:nvPr/>
        </p:nvCxnSpPr>
        <p:spPr bwMode="auto">
          <a:xfrm flipV="1">
            <a:off x="3746392" y="4400538"/>
            <a:ext cx="27585" cy="741708"/>
          </a:xfrm>
          <a:prstGeom prst="straightConnector1">
            <a:avLst/>
          </a:prstGeom>
          <a:noFill/>
          <a:ln w="28575">
            <a:solidFill>
              <a:schemeClr val="tx1"/>
            </a:solidFill>
            <a:prstDash val="sysDash"/>
            <a:round/>
            <a:headEnd/>
            <a:tailEnd type="triangle" w="med" len="med"/>
          </a:ln>
        </p:spPr>
      </p:cxnSp>
      <p:sp>
        <p:nvSpPr>
          <p:cNvPr id="2" name="Titre 1"/>
          <p:cNvSpPr>
            <a:spLocks noGrp="1"/>
          </p:cNvSpPr>
          <p:nvPr>
            <p:ph type="ctrTitle"/>
          </p:nvPr>
        </p:nvSpPr>
        <p:spPr>
          <a:xfrm>
            <a:off x="0" y="1"/>
            <a:ext cx="8455968" cy="980728"/>
          </a:xfrm>
        </p:spPr>
        <p:txBody>
          <a:bodyPr>
            <a:normAutofit fontScale="90000"/>
          </a:bodyPr>
          <a:lstStyle/>
          <a:p>
            <a:r>
              <a:rPr lang="fr-FR" sz="3100" smtClean="0"/>
              <a:t>Stratégie  de localisation de la production d’acier du groupe Arcelor- Mittal en France.</a:t>
            </a:r>
            <a:endParaRPr lang="fr-FR" sz="3100" dirty="0"/>
          </a:p>
        </p:txBody>
      </p:sp>
      <p:sp>
        <p:nvSpPr>
          <p:cNvPr id="1072" name="Oval 48"/>
          <p:cNvSpPr>
            <a:spLocks noChangeArrowheads="1"/>
          </p:cNvSpPr>
          <p:nvPr/>
        </p:nvSpPr>
        <p:spPr bwMode="auto">
          <a:xfrm rot="1792862">
            <a:off x="2911398" y="3854561"/>
            <a:ext cx="983615" cy="533804"/>
          </a:xfrm>
          <a:prstGeom prst="ellipse">
            <a:avLst/>
          </a:prstGeom>
          <a:solidFill>
            <a:srgbClr val="938953">
              <a:alpha val="55000"/>
            </a:srgbClr>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73" name="AutoShape 49"/>
          <p:cNvSpPr>
            <a:spLocks noChangeArrowheads="1"/>
          </p:cNvSpPr>
          <p:nvPr/>
        </p:nvSpPr>
        <p:spPr bwMode="auto">
          <a:xfrm>
            <a:off x="3310533" y="4011260"/>
            <a:ext cx="409575" cy="352272"/>
          </a:xfrm>
          <a:prstGeom prst="hexagon">
            <a:avLst>
              <a:gd name="adj" fmla="val 29054"/>
              <a:gd name="vf" fmla="val 115470"/>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74" name="AutoShape 50"/>
          <p:cNvSpPr>
            <a:spLocks noChangeArrowheads="1"/>
          </p:cNvSpPr>
          <p:nvPr/>
        </p:nvSpPr>
        <p:spPr bwMode="auto">
          <a:xfrm>
            <a:off x="2992398" y="3784029"/>
            <a:ext cx="266700" cy="227232"/>
          </a:xfrm>
          <a:prstGeom prst="hexagon">
            <a:avLst>
              <a:gd name="adj" fmla="val 29330"/>
              <a:gd name="vf" fmla="val 115470"/>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78" name="AutoShape 54"/>
          <p:cNvSpPr>
            <a:spLocks noChangeArrowheads="1"/>
          </p:cNvSpPr>
          <p:nvPr/>
        </p:nvSpPr>
        <p:spPr bwMode="auto">
          <a:xfrm>
            <a:off x="3059832" y="3789040"/>
            <a:ext cx="180000" cy="180000"/>
          </a:xfrm>
          <a:prstGeom prst="star4">
            <a:avLst>
              <a:gd name="adj" fmla="val 12500"/>
            </a:avLst>
          </a:prstGeom>
          <a:solidFill>
            <a:srgbClr val="00B0F0"/>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endParaRPr lang="fr-FR"/>
          </a:p>
        </p:txBody>
      </p:sp>
      <p:cxnSp>
        <p:nvCxnSpPr>
          <p:cNvPr id="1079" name="AutoShape 55"/>
          <p:cNvCxnSpPr>
            <a:cxnSpLocks noChangeShapeType="1"/>
          </p:cNvCxnSpPr>
          <p:nvPr/>
        </p:nvCxnSpPr>
        <p:spPr bwMode="auto">
          <a:xfrm flipH="1" flipV="1">
            <a:off x="2915816" y="3789040"/>
            <a:ext cx="764287" cy="587823"/>
          </a:xfrm>
          <a:prstGeom prst="straightConnector1">
            <a:avLst/>
          </a:prstGeom>
          <a:noFill/>
          <a:ln w="28575">
            <a:solidFill>
              <a:srgbClr val="000000"/>
            </a:solidFill>
            <a:prstDash val="sysDash"/>
            <a:round/>
            <a:headEnd/>
            <a:tailEnd type="triangle" w="med" len="med"/>
          </a:ln>
        </p:spPr>
      </p:cxnSp>
      <p:sp>
        <p:nvSpPr>
          <p:cNvPr id="1080" name="AutoShape 56"/>
          <p:cNvSpPr>
            <a:spLocks noChangeArrowheads="1"/>
          </p:cNvSpPr>
          <p:nvPr/>
        </p:nvSpPr>
        <p:spPr bwMode="auto">
          <a:xfrm>
            <a:off x="3491880" y="4077072"/>
            <a:ext cx="107950" cy="107903"/>
          </a:xfrm>
          <a:prstGeom prst="star4">
            <a:avLst>
              <a:gd name="adj" fmla="val 12500"/>
            </a:avLst>
          </a:prstGeom>
          <a:solidFill>
            <a:srgbClr val="00B0F0"/>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61" name="ZoneTexte 60"/>
          <p:cNvSpPr txBox="1"/>
          <p:nvPr/>
        </p:nvSpPr>
        <p:spPr>
          <a:xfrm>
            <a:off x="3707904" y="1412776"/>
            <a:ext cx="792088" cy="369332"/>
          </a:xfrm>
          <a:prstGeom prst="rect">
            <a:avLst/>
          </a:prstGeom>
          <a:noFill/>
        </p:spPr>
        <p:txBody>
          <a:bodyPr wrap="square" rtlCol="0">
            <a:spAutoFit/>
          </a:bodyPr>
          <a:lstStyle/>
          <a:p>
            <a:r>
              <a:rPr lang="fr-FR" dirty="0" smtClean="0"/>
              <a:t>Lux.</a:t>
            </a:r>
            <a:endParaRPr lang="fr-FR" dirty="0"/>
          </a:p>
        </p:txBody>
      </p:sp>
      <p:sp>
        <p:nvSpPr>
          <p:cNvPr id="63" name="AutoShape 56"/>
          <p:cNvSpPr>
            <a:spLocks noChangeArrowheads="1"/>
          </p:cNvSpPr>
          <p:nvPr/>
        </p:nvSpPr>
        <p:spPr bwMode="auto">
          <a:xfrm>
            <a:off x="3707904" y="4293096"/>
            <a:ext cx="180000" cy="180000"/>
          </a:xfrm>
          <a:prstGeom prst="star4">
            <a:avLst>
              <a:gd name="adj" fmla="val 12500"/>
            </a:avLst>
          </a:prstGeom>
          <a:solidFill>
            <a:srgbClr val="00B0F0"/>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64" name="Rectangle 63"/>
          <p:cNvSpPr/>
          <p:nvPr/>
        </p:nvSpPr>
        <p:spPr>
          <a:xfrm>
            <a:off x="35496" y="1124744"/>
            <a:ext cx="4536504" cy="511256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2" name="AutoShape 45"/>
          <p:cNvCxnSpPr>
            <a:cxnSpLocks noChangeShapeType="1"/>
            <a:endCxn id="1068" idx="0"/>
          </p:cNvCxnSpPr>
          <p:nvPr/>
        </p:nvCxnSpPr>
        <p:spPr bwMode="auto">
          <a:xfrm flipH="1" flipV="1">
            <a:off x="2548699" y="4915023"/>
            <a:ext cx="1159205" cy="314177"/>
          </a:xfrm>
          <a:prstGeom prst="straightConnector1">
            <a:avLst/>
          </a:prstGeom>
          <a:noFill/>
          <a:ln w="28575">
            <a:solidFill>
              <a:schemeClr val="tx1"/>
            </a:solidFill>
            <a:prstDash val="sysDash"/>
            <a:round/>
            <a:headEnd/>
            <a:tailEnd type="triangle" w="med" len="med"/>
          </a:ln>
        </p:spPr>
      </p:cxnSp>
      <p:sp>
        <p:nvSpPr>
          <p:cNvPr id="77" name="Rectangle 42"/>
          <p:cNvSpPr>
            <a:spLocks noChangeArrowheads="1"/>
          </p:cNvSpPr>
          <p:nvPr/>
        </p:nvSpPr>
        <p:spPr bwMode="auto">
          <a:xfrm>
            <a:off x="971600" y="4725144"/>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9" name="Rectangle 42"/>
          <p:cNvSpPr>
            <a:spLocks noChangeArrowheads="1"/>
          </p:cNvSpPr>
          <p:nvPr/>
        </p:nvSpPr>
        <p:spPr bwMode="auto">
          <a:xfrm>
            <a:off x="1331640" y="2204864"/>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6" name="Oval 35"/>
          <p:cNvSpPr>
            <a:spLocks noChangeArrowheads="1"/>
          </p:cNvSpPr>
          <p:nvPr/>
        </p:nvSpPr>
        <p:spPr bwMode="auto">
          <a:xfrm>
            <a:off x="1187624" y="4509120"/>
            <a:ext cx="596120" cy="288032"/>
          </a:xfrm>
          <a:prstGeom prst="ellipse">
            <a:avLst/>
          </a:prstGeom>
          <a:solidFill>
            <a:srgbClr val="938953">
              <a:alpha val="55000"/>
            </a:srgbClr>
          </a:solidFill>
          <a:ln w="3175">
            <a:solidFill>
              <a:schemeClr val="tx1"/>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0" name="AutoShape 36"/>
          <p:cNvSpPr>
            <a:spLocks noChangeArrowheads="1"/>
          </p:cNvSpPr>
          <p:nvPr/>
        </p:nvSpPr>
        <p:spPr bwMode="auto">
          <a:xfrm>
            <a:off x="467544" y="3068960"/>
            <a:ext cx="288000" cy="252000"/>
          </a:xfrm>
          <a:prstGeom prst="star5">
            <a:avLst/>
          </a:prstGeom>
          <a:solidFill>
            <a:srgbClr val="FF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8" name="Rectangle 42"/>
          <p:cNvSpPr>
            <a:spLocks noChangeArrowheads="1"/>
          </p:cNvSpPr>
          <p:nvPr/>
        </p:nvSpPr>
        <p:spPr bwMode="auto">
          <a:xfrm>
            <a:off x="1403648" y="4581128"/>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64" name="AutoShape 40"/>
          <p:cNvSpPr>
            <a:spLocks noChangeArrowheads="1"/>
          </p:cNvSpPr>
          <p:nvPr/>
        </p:nvSpPr>
        <p:spPr bwMode="auto">
          <a:xfrm>
            <a:off x="2006331" y="1271921"/>
            <a:ext cx="540000" cy="432000"/>
          </a:xfrm>
          <a:prstGeom prst="star5">
            <a:avLst/>
          </a:prstGeom>
          <a:solidFill>
            <a:srgbClr val="FF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8" name="AutoShape 29"/>
          <p:cNvSpPr>
            <a:spLocks noChangeArrowheads="1"/>
          </p:cNvSpPr>
          <p:nvPr/>
        </p:nvSpPr>
        <p:spPr bwMode="auto">
          <a:xfrm>
            <a:off x="1259632" y="2132856"/>
            <a:ext cx="360040" cy="360041"/>
          </a:xfrm>
          <a:prstGeom prst="hexagon">
            <a:avLst>
              <a:gd name="adj" fmla="val 29348"/>
              <a:gd name="vf" fmla="val 115470"/>
            </a:avLst>
          </a:prstGeom>
          <a:noFill/>
          <a:ln w="1905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9" name="AutoShape 29"/>
          <p:cNvSpPr>
            <a:spLocks noChangeArrowheads="1"/>
          </p:cNvSpPr>
          <p:nvPr/>
        </p:nvSpPr>
        <p:spPr bwMode="auto">
          <a:xfrm>
            <a:off x="1259632" y="4437112"/>
            <a:ext cx="360040" cy="360041"/>
          </a:xfrm>
          <a:prstGeom prst="hexagon">
            <a:avLst>
              <a:gd name="adj" fmla="val 29348"/>
              <a:gd name="vf" fmla="val 115470"/>
            </a:avLst>
          </a:prstGeom>
          <a:noFill/>
          <a:ln w="1905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4" name="Rectangle 30"/>
          <p:cNvSpPr>
            <a:spLocks noChangeArrowheads="1"/>
          </p:cNvSpPr>
          <p:nvPr/>
        </p:nvSpPr>
        <p:spPr bwMode="auto">
          <a:xfrm>
            <a:off x="3779912" y="2276872"/>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5" name="Rectangle 31"/>
          <p:cNvSpPr>
            <a:spLocks noChangeArrowheads="1"/>
          </p:cNvSpPr>
          <p:nvPr/>
        </p:nvSpPr>
        <p:spPr bwMode="auto">
          <a:xfrm>
            <a:off x="3641879" y="2393154"/>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6" name="Rectangle 32"/>
          <p:cNvSpPr>
            <a:spLocks noChangeArrowheads="1"/>
          </p:cNvSpPr>
          <p:nvPr/>
        </p:nvSpPr>
        <p:spPr bwMode="auto">
          <a:xfrm>
            <a:off x="3641879" y="2083686"/>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7" name="Rectangle 33"/>
          <p:cNvSpPr>
            <a:spLocks noChangeArrowheads="1"/>
          </p:cNvSpPr>
          <p:nvPr/>
        </p:nvSpPr>
        <p:spPr bwMode="auto">
          <a:xfrm>
            <a:off x="3495193" y="2202788"/>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8" name="Rectangle 34"/>
          <p:cNvSpPr>
            <a:spLocks noChangeArrowheads="1"/>
          </p:cNvSpPr>
          <p:nvPr/>
        </p:nvSpPr>
        <p:spPr bwMode="auto">
          <a:xfrm>
            <a:off x="3827070" y="2510303"/>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53" name="AutoShape 29"/>
          <p:cNvSpPr>
            <a:spLocks noChangeArrowheads="1"/>
          </p:cNvSpPr>
          <p:nvPr/>
        </p:nvSpPr>
        <p:spPr bwMode="auto">
          <a:xfrm>
            <a:off x="3387012" y="1939203"/>
            <a:ext cx="742598" cy="673605"/>
          </a:xfrm>
          <a:prstGeom prst="hexagon">
            <a:avLst>
              <a:gd name="adj" fmla="val 29348"/>
              <a:gd name="vf" fmla="val 115470"/>
            </a:avLst>
          </a:prstGeom>
          <a:noFill/>
          <a:ln w="1905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cxnSp>
        <p:nvCxnSpPr>
          <p:cNvPr id="1063" name="AutoShape 39"/>
          <p:cNvCxnSpPr>
            <a:cxnSpLocks noChangeShapeType="1"/>
          </p:cNvCxnSpPr>
          <p:nvPr/>
        </p:nvCxnSpPr>
        <p:spPr bwMode="auto">
          <a:xfrm flipH="1">
            <a:off x="3856408" y="1196752"/>
            <a:ext cx="643584" cy="960620"/>
          </a:xfrm>
          <a:prstGeom prst="straightConnector1">
            <a:avLst/>
          </a:prstGeom>
          <a:noFill/>
          <a:ln w="28575">
            <a:solidFill>
              <a:schemeClr val="tx1"/>
            </a:solidFill>
            <a:prstDash val="sysDash"/>
            <a:round/>
            <a:headEnd/>
            <a:tailEnd type="triangle" w="med" len="med"/>
          </a:ln>
        </p:spPr>
      </p:cxnSp>
      <p:sp>
        <p:nvSpPr>
          <p:cNvPr id="59" name="Flèche courbée vers le bas 58"/>
          <p:cNvSpPr/>
          <p:nvPr/>
        </p:nvSpPr>
        <p:spPr>
          <a:xfrm rot="17984458">
            <a:off x="3210362" y="1549441"/>
            <a:ext cx="576064" cy="34933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68" name="AutoShape 39"/>
          <p:cNvCxnSpPr>
            <a:cxnSpLocks noChangeShapeType="1"/>
          </p:cNvCxnSpPr>
          <p:nvPr/>
        </p:nvCxnSpPr>
        <p:spPr bwMode="auto">
          <a:xfrm>
            <a:off x="2411760" y="1556792"/>
            <a:ext cx="1224136" cy="576064"/>
          </a:xfrm>
          <a:prstGeom prst="straightConnector1">
            <a:avLst/>
          </a:prstGeom>
          <a:noFill/>
          <a:ln w="28575">
            <a:solidFill>
              <a:schemeClr val="tx1"/>
            </a:solidFill>
            <a:prstDash val="sysDash"/>
            <a:round/>
            <a:headEnd/>
            <a:tailEnd type="triangle" w="med" len="med"/>
          </a:ln>
        </p:spPr>
      </p:cxnSp>
      <p:cxnSp>
        <p:nvCxnSpPr>
          <p:cNvPr id="57" name="AutoShape 23"/>
          <p:cNvCxnSpPr>
            <a:cxnSpLocks noChangeShapeType="1"/>
          </p:cNvCxnSpPr>
          <p:nvPr/>
        </p:nvCxnSpPr>
        <p:spPr bwMode="auto">
          <a:xfrm>
            <a:off x="107504" y="3068960"/>
            <a:ext cx="432048" cy="0"/>
          </a:xfrm>
          <a:prstGeom prst="straightConnector1">
            <a:avLst/>
          </a:prstGeom>
          <a:noFill/>
          <a:ln w="76200">
            <a:solidFill>
              <a:schemeClr val="tx1"/>
            </a:solidFill>
            <a:round/>
            <a:headEnd/>
            <a:tailEnd type="triangle" w="med" len="med"/>
          </a:ln>
        </p:spPr>
      </p:cxnSp>
      <p:cxnSp>
        <p:nvCxnSpPr>
          <p:cNvPr id="60" name="AutoShape 24"/>
          <p:cNvCxnSpPr>
            <a:cxnSpLocks noChangeShapeType="1"/>
          </p:cNvCxnSpPr>
          <p:nvPr/>
        </p:nvCxnSpPr>
        <p:spPr bwMode="auto">
          <a:xfrm>
            <a:off x="107504" y="3284984"/>
            <a:ext cx="432048" cy="0"/>
          </a:xfrm>
          <a:prstGeom prst="straightConnector1">
            <a:avLst/>
          </a:prstGeom>
          <a:noFill/>
          <a:ln w="76200">
            <a:solidFill>
              <a:srgbClr val="FF0000"/>
            </a:solidFill>
            <a:round/>
            <a:headEnd/>
            <a:tailEnd type="triangle" w="med" len="med"/>
          </a:ln>
        </p:spPr>
      </p:cxnSp>
      <p:sp>
        <p:nvSpPr>
          <p:cNvPr id="75" name="Oval 28"/>
          <p:cNvSpPr>
            <a:spLocks noChangeArrowheads="1"/>
          </p:cNvSpPr>
          <p:nvPr/>
        </p:nvSpPr>
        <p:spPr bwMode="auto">
          <a:xfrm rot="21442094">
            <a:off x="4723996" y="1208960"/>
            <a:ext cx="540000" cy="360000"/>
          </a:xfrm>
          <a:prstGeom prst="ellipse">
            <a:avLst/>
          </a:prstGeom>
          <a:solidFill>
            <a:srgbClr val="938953">
              <a:alpha val="55000"/>
            </a:srgbClr>
          </a:solidFill>
          <a:ln w="3175">
            <a:solidFill>
              <a:schemeClr val="tx1"/>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ZoneTexte 75"/>
          <p:cNvSpPr txBox="1"/>
          <p:nvPr/>
        </p:nvSpPr>
        <p:spPr>
          <a:xfrm>
            <a:off x="5256584" y="1124744"/>
            <a:ext cx="3995936" cy="523220"/>
          </a:xfrm>
          <a:prstGeom prst="rect">
            <a:avLst/>
          </a:prstGeom>
          <a:noFill/>
        </p:spPr>
        <p:txBody>
          <a:bodyPr wrap="square" rtlCol="0">
            <a:spAutoFit/>
          </a:bodyPr>
          <a:lstStyle/>
          <a:p>
            <a:r>
              <a:rPr lang="fr-FR" sz="1400" dirty="0" smtClean="0"/>
              <a:t>Ancien bassin houiller et ferrifère, pays  noir reconverti dans  les années 1980.  </a:t>
            </a:r>
            <a:endParaRPr lang="fr-FR" sz="1400" dirty="0"/>
          </a:p>
        </p:txBody>
      </p:sp>
      <p:sp>
        <p:nvSpPr>
          <p:cNvPr id="81" name="AutoShape 49"/>
          <p:cNvSpPr>
            <a:spLocks noChangeArrowheads="1"/>
          </p:cNvSpPr>
          <p:nvPr/>
        </p:nvSpPr>
        <p:spPr bwMode="auto">
          <a:xfrm>
            <a:off x="4788024" y="1772816"/>
            <a:ext cx="216024" cy="208256"/>
          </a:xfrm>
          <a:prstGeom prst="hexagon">
            <a:avLst>
              <a:gd name="adj" fmla="val 29054"/>
              <a:gd name="vf" fmla="val 115470"/>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2" name="ZoneTexte 81"/>
          <p:cNvSpPr txBox="1"/>
          <p:nvPr/>
        </p:nvSpPr>
        <p:spPr>
          <a:xfrm>
            <a:off x="5184576" y="1700808"/>
            <a:ext cx="3995936" cy="307777"/>
          </a:xfrm>
          <a:prstGeom prst="rect">
            <a:avLst/>
          </a:prstGeom>
          <a:noFill/>
        </p:spPr>
        <p:txBody>
          <a:bodyPr wrap="square" rtlCol="0">
            <a:spAutoFit/>
          </a:bodyPr>
          <a:lstStyle/>
          <a:p>
            <a:r>
              <a:rPr lang="fr-FR" sz="1400" dirty="0" smtClean="0"/>
              <a:t>Grand  pôle sidérurgique français en crise.</a:t>
            </a:r>
            <a:endParaRPr lang="fr-FR" sz="1400" dirty="0"/>
          </a:p>
        </p:txBody>
      </p:sp>
      <p:sp>
        <p:nvSpPr>
          <p:cNvPr id="83" name="Rectangle 34"/>
          <p:cNvSpPr>
            <a:spLocks noChangeArrowheads="1"/>
          </p:cNvSpPr>
          <p:nvPr/>
        </p:nvSpPr>
        <p:spPr bwMode="auto">
          <a:xfrm>
            <a:off x="4860032" y="2238565"/>
            <a:ext cx="103597" cy="110315"/>
          </a:xfrm>
          <a:prstGeom prst="rect">
            <a:avLst/>
          </a:prstGeom>
          <a:solidFill>
            <a:srgbClr val="00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4" name="ZoneTexte 83"/>
          <p:cNvSpPr txBox="1"/>
          <p:nvPr/>
        </p:nvSpPr>
        <p:spPr>
          <a:xfrm>
            <a:off x="5220072" y="2113111"/>
            <a:ext cx="3995936" cy="307777"/>
          </a:xfrm>
          <a:prstGeom prst="rect">
            <a:avLst/>
          </a:prstGeom>
          <a:noFill/>
        </p:spPr>
        <p:txBody>
          <a:bodyPr wrap="square" rtlCol="0">
            <a:spAutoFit/>
          </a:bodyPr>
          <a:lstStyle/>
          <a:p>
            <a:r>
              <a:rPr lang="fr-FR" sz="1400" dirty="0" smtClean="0"/>
              <a:t>Principale usines fermées du groupe Arcelor - Mittal.</a:t>
            </a:r>
            <a:endParaRPr lang="fr-FR" sz="1400" dirty="0"/>
          </a:p>
        </p:txBody>
      </p:sp>
      <p:sp>
        <p:nvSpPr>
          <p:cNvPr id="85" name="AutoShape 36"/>
          <p:cNvSpPr>
            <a:spLocks noChangeArrowheads="1"/>
          </p:cNvSpPr>
          <p:nvPr/>
        </p:nvSpPr>
        <p:spPr bwMode="auto">
          <a:xfrm>
            <a:off x="4788056" y="2744952"/>
            <a:ext cx="288000" cy="252000"/>
          </a:xfrm>
          <a:prstGeom prst="star5">
            <a:avLst/>
          </a:prstGeom>
          <a:solidFill>
            <a:srgbClr val="FF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6" name="ZoneTexte 85"/>
          <p:cNvSpPr txBox="1"/>
          <p:nvPr/>
        </p:nvSpPr>
        <p:spPr>
          <a:xfrm>
            <a:off x="5256584" y="2473151"/>
            <a:ext cx="3995936" cy="954107"/>
          </a:xfrm>
          <a:prstGeom prst="rect">
            <a:avLst/>
          </a:prstGeom>
          <a:noFill/>
        </p:spPr>
        <p:txBody>
          <a:bodyPr wrap="square" rtlCol="0">
            <a:spAutoFit/>
          </a:bodyPr>
          <a:lstStyle/>
          <a:p>
            <a:r>
              <a:rPr lang="fr-FR" sz="1400" dirty="0" smtClean="0"/>
              <a:t>Sidérurgie sur l’eau, stratégie de relocalisation industrielle dans les ZIP de Dunkerque, Fos  sur Mer et  Saint-Nazaire, important financement de l’état dans les années1980.</a:t>
            </a:r>
            <a:endParaRPr lang="fr-FR" sz="1400" dirty="0"/>
          </a:p>
        </p:txBody>
      </p:sp>
      <p:grpSp>
        <p:nvGrpSpPr>
          <p:cNvPr id="95" name="Groupe 94"/>
          <p:cNvGrpSpPr/>
          <p:nvPr/>
        </p:nvGrpSpPr>
        <p:grpSpPr>
          <a:xfrm>
            <a:off x="4716015" y="3645024"/>
            <a:ext cx="576064" cy="288032"/>
            <a:chOff x="4780023" y="3645024"/>
            <a:chExt cx="512057" cy="144016"/>
          </a:xfrm>
        </p:grpSpPr>
        <p:cxnSp>
          <p:nvCxnSpPr>
            <p:cNvPr id="87" name="AutoShape 23"/>
            <p:cNvCxnSpPr>
              <a:cxnSpLocks noChangeShapeType="1"/>
            </p:cNvCxnSpPr>
            <p:nvPr/>
          </p:nvCxnSpPr>
          <p:spPr bwMode="auto">
            <a:xfrm>
              <a:off x="4780023" y="3789040"/>
              <a:ext cx="512057" cy="0"/>
            </a:xfrm>
            <a:prstGeom prst="straightConnector1">
              <a:avLst/>
            </a:prstGeom>
            <a:noFill/>
            <a:ln w="76200">
              <a:solidFill>
                <a:schemeClr val="tx1"/>
              </a:solidFill>
              <a:round/>
              <a:headEnd/>
              <a:tailEnd type="triangle" w="med" len="med"/>
            </a:ln>
          </p:spPr>
        </p:cxnSp>
        <p:cxnSp>
          <p:nvCxnSpPr>
            <p:cNvPr id="88" name="AutoShape 24"/>
            <p:cNvCxnSpPr>
              <a:cxnSpLocks noChangeShapeType="1"/>
            </p:cNvCxnSpPr>
            <p:nvPr/>
          </p:nvCxnSpPr>
          <p:spPr bwMode="auto">
            <a:xfrm>
              <a:off x="4788024" y="3645024"/>
              <a:ext cx="504056" cy="0"/>
            </a:xfrm>
            <a:prstGeom prst="straightConnector1">
              <a:avLst/>
            </a:prstGeom>
            <a:noFill/>
            <a:ln w="76200">
              <a:solidFill>
                <a:srgbClr val="FF0000"/>
              </a:solidFill>
              <a:round/>
              <a:headEnd/>
              <a:tailEnd type="triangle" w="med" len="med"/>
            </a:ln>
          </p:spPr>
        </p:cxnSp>
      </p:grpSp>
      <p:sp>
        <p:nvSpPr>
          <p:cNvPr id="98" name="ZoneTexte 97"/>
          <p:cNvSpPr txBox="1"/>
          <p:nvPr/>
        </p:nvSpPr>
        <p:spPr>
          <a:xfrm>
            <a:off x="5292080" y="3429000"/>
            <a:ext cx="3851920" cy="738664"/>
          </a:xfrm>
          <a:prstGeom prst="rect">
            <a:avLst/>
          </a:prstGeom>
          <a:noFill/>
        </p:spPr>
        <p:txBody>
          <a:bodyPr wrap="square" rtlCol="0">
            <a:spAutoFit/>
          </a:bodyPr>
          <a:lstStyle/>
          <a:p>
            <a:r>
              <a:rPr lang="fr-FR" sz="1400" dirty="0" smtClean="0"/>
              <a:t>Importation de minerai  de fer  et de charbon.</a:t>
            </a:r>
          </a:p>
          <a:p>
            <a:r>
              <a:rPr lang="fr-FR" sz="1400" dirty="0" smtClean="0"/>
              <a:t>Le Brésil et le Canada fournissent respectivement 50% et  25% du minerai de fer.</a:t>
            </a:r>
          </a:p>
        </p:txBody>
      </p:sp>
      <p:sp>
        <p:nvSpPr>
          <p:cNvPr id="58" name="AutoShape 54"/>
          <p:cNvSpPr>
            <a:spLocks noChangeArrowheads="1"/>
          </p:cNvSpPr>
          <p:nvPr/>
        </p:nvSpPr>
        <p:spPr bwMode="auto">
          <a:xfrm>
            <a:off x="4824048" y="4293096"/>
            <a:ext cx="180000" cy="180000"/>
          </a:xfrm>
          <a:prstGeom prst="star4">
            <a:avLst>
              <a:gd name="adj" fmla="val 12500"/>
            </a:avLst>
          </a:prstGeom>
          <a:solidFill>
            <a:srgbClr val="00B0F0"/>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65" name="Rectangle 43"/>
          <p:cNvSpPr>
            <a:spLocks noChangeArrowheads="1"/>
          </p:cNvSpPr>
          <p:nvPr/>
        </p:nvSpPr>
        <p:spPr bwMode="auto">
          <a:xfrm>
            <a:off x="3923928" y="2204864"/>
            <a:ext cx="103597" cy="110315"/>
          </a:xfrm>
          <a:prstGeom prst="rect">
            <a:avLst/>
          </a:prstGeom>
          <a:solidFill>
            <a:srgbClr val="FF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69" name="ZoneTexte 68"/>
          <p:cNvSpPr txBox="1"/>
          <p:nvPr/>
        </p:nvSpPr>
        <p:spPr>
          <a:xfrm>
            <a:off x="5292080" y="4149080"/>
            <a:ext cx="3815408" cy="523220"/>
          </a:xfrm>
          <a:prstGeom prst="rect">
            <a:avLst/>
          </a:prstGeom>
          <a:noFill/>
        </p:spPr>
        <p:txBody>
          <a:bodyPr wrap="square" rtlCol="0">
            <a:spAutoFit/>
          </a:bodyPr>
          <a:lstStyle/>
          <a:p>
            <a:r>
              <a:rPr lang="fr-FR" sz="1400" dirty="0" smtClean="0"/>
              <a:t>Usines produisant des aciers spéciaux à haute valeur ajoutée.</a:t>
            </a:r>
          </a:p>
        </p:txBody>
      </p:sp>
      <p:sp>
        <p:nvSpPr>
          <p:cNvPr id="70" name="Rectangle 43"/>
          <p:cNvSpPr>
            <a:spLocks noChangeArrowheads="1"/>
          </p:cNvSpPr>
          <p:nvPr/>
        </p:nvSpPr>
        <p:spPr bwMode="auto">
          <a:xfrm>
            <a:off x="4900451" y="4797152"/>
            <a:ext cx="103597" cy="110315"/>
          </a:xfrm>
          <a:prstGeom prst="rect">
            <a:avLst/>
          </a:prstGeom>
          <a:solidFill>
            <a:srgbClr val="FF0000"/>
          </a:solid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1" name="ZoneTexte 70"/>
          <p:cNvSpPr txBox="1"/>
          <p:nvPr/>
        </p:nvSpPr>
        <p:spPr>
          <a:xfrm>
            <a:off x="5292080" y="4705399"/>
            <a:ext cx="3815408" cy="307777"/>
          </a:xfrm>
          <a:prstGeom prst="rect">
            <a:avLst/>
          </a:prstGeom>
          <a:noFill/>
        </p:spPr>
        <p:txBody>
          <a:bodyPr wrap="square" rtlCol="0">
            <a:spAutoFit/>
          </a:bodyPr>
          <a:lstStyle/>
          <a:p>
            <a:r>
              <a:rPr lang="fr-FR" sz="1400" dirty="0" smtClean="0"/>
              <a:t>Usines menacées de fermeture.</a:t>
            </a:r>
          </a:p>
        </p:txBody>
      </p:sp>
      <p:cxnSp>
        <p:nvCxnSpPr>
          <p:cNvPr id="73" name="AutoShape 45"/>
          <p:cNvCxnSpPr>
            <a:cxnSpLocks noChangeShapeType="1"/>
          </p:cNvCxnSpPr>
          <p:nvPr/>
        </p:nvCxnSpPr>
        <p:spPr bwMode="auto">
          <a:xfrm flipH="1">
            <a:off x="4716017" y="5229200"/>
            <a:ext cx="504055" cy="1"/>
          </a:xfrm>
          <a:prstGeom prst="straightConnector1">
            <a:avLst/>
          </a:prstGeom>
          <a:noFill/>
          <a:ln w="28575">
            <a:solidFill>
              <a:schemeClr val="tx1"/>
            </a:solidFill>
            <a:prstDash val="sysDash"/>
            <a:round/>
            <a:headEnd/>
            <a:tailEnd type="triangle" w="med" len="med"/>
          </a:ln>
        </p:spPr>
      </p:cxnSp>
      <p:sp>
        <p:nvSpPr>
          <p:cNvPr id="90" name="ZoneTexte 89"/>
          <p:cNvSpPr txBox="1"/>
          <p:nvPr/>
        </p:nvSpPr>
        <p:spPr>
          <a:xfrm>
            <a:off x="5292080" y="5065439"/>
            <a:ext cx="3815408" cy="523220"/>
          </a:xfrm>
          <a:prstGeom prst="rect">
            <a:avLst/>
          </a:prstGeom>
          <a:noFill/>
        </p:spPr>
        <p:txBody>
          <a:bodyPr wrap="square" rtlCol="0">
            <a:spAutoFit/>
          </a:bodyPr>
          <a:lstStyle/>
          <a:p>
            <a:r>
              <a:rPr lang="fr-FR" sz="1400" dirty="0" smtClean="0"/>
              <a:t>Voie d’acheminement principalement ferroviaire du minerai ou des produits semi-finis</a:t>
            </a:r>
          </a:p>
        </p:txBody>
      </p:sp>
      <p:sp>
        <p:nvSpPr>
          <p:cNvPr id="91" name="Flèche courbée vers le bas 90"/>
          <p:cNvSpPr/>
          <p:nvPr/>
        </p:nvSpPr>
        <p:spPr>
          <a:xfrm rot="16829675">
            <a:off x="4652192" y="5729602"/>
            <a:ext cx="576064" cy="34933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3" name="ZoneTexte 92"/>
          <p:cNvSpPr txBox="1"/>
          <p:nvPr/>
        </p:nvSpPr>
        <p:spPr>
          <a:xfrm>
            <a:off x="5292080" y="5642084"/>
            <a:ext cx="3815408" cy="523220"/>
          </a:xfrm>
          <a:prstGeom prst="rect">
            <a:avLst/>
          </a:prstGeom>
          <a:noFill/>
        </p:spPr>
        <p:txBody>
          <a:bodyPr wrap="square" rtlCol="0">
            <a:spAutoFit/>
          </a:bodyPr>
          <a:lstStyle/>
          <a:p>
            <a:r>
              <a:rPr lang="fr-FR" sz="1400" dirty="0" smtClean="0"/>
              <a:t>Flux  de travail transfrontalier qui a permis d’amortir le choc  de la crise sidérurgique.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7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4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5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05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55"/>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05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05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79"/>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7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77"/>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06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06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06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80"/>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06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047"/>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048"/>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1062"/>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061"/>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57"/>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6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1069"/>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1063"/>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68"/>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72"/>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1079"/>
                                        </p:tgtEl>
                                        <p:attrNameLst>
                                          <p:attrName>style.visibility</p:attrName>
                                        </p:attrNameLst>
                                      </p:cBhvr>
                                      <p:to>
                                        <p:strVal val="visible"/>
                                      </p:to>
                                    </p:set>
                                  </p:childTnLst>
                                </p:cTn>
                              </p:par>
                            </p:childTnLst>
                          </p:cTn>
                        </p:par>
                        <p:par>
                          <p:cTn id="90" fill="hold">
                            <p:stCondLst>
                              <p:cond delay="0"/>
                            </p:stCondLst>
                            <p:childTnLst>
                              <p:par>
                                <p:cTn id="91" presetID="1" presetClass="entr" presetSubtype="0" fill="hold" nodeType="afterEffect">
                                  <p:stCondLst>
                                    <p:cond delay="0"/>
                                  </p:stCondLst>
                                  <p:childTnLst>
                                    <p:set>
                                      <p:cBhvr>
                                        <p:cTn id="92" dur="1" fill="hold">
                                          <p:stCondLst>
                                            <p:cond delay="0"/>
                                          </p:stCondLst>
                                        </p:cTn>
                                        <p:tgtEl>
                                          <p:spTgt spid="65"/>
                                        </p:tgtEl>
                                        <p:attrNameLst>
                                          <p:attrName>style.visibility</p:attrName>
                                        </p:attrNameLst>
                                      </p:cBhvr>
                                      <p:to>
                                        <p:strVal val="visible"/>
                                      </p:to>
                                    </p:set>
                                  </p:childTnLst>
                                </p:cTn>
                              </p:par>
                            </p:childTnLst>
                          </p:cTn>
                        </p:par>
                        <p:par>
                          <p:cTn id="93" fill="hold">
                            <p:stCondLst>
                              <p:cond delay="0"/>
                            </p:stCondLst>
                            <p:childTnLst>
                              <p:par>
                                <p:cTn id="94" presetID="1" presetClass="entr" presetSubtype="0" fill="hold" nodeType="afterEffect">
                                  <p:stCondLst>
                                    <p:cond delay="0"/>
                                  </p:stCondLst>
                                  <p:childTnLst>
                                    <p:set>
                                      <p:cBhvr>
                                        <p:cTn id="95" dur="1" fill="hold">
                                          <p:stCondLst>
                                            <p:cond delay="0"/>
                                          </p:stCondLst>
                                        </p:cTn>
                                        <p:tgtEl>
                                          <p:spTgt spid="1067"/>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1078"/>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1080"/>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63"/>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61"/>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59"/>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75"/>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76"/>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81"/>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82"/>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8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84"/>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85"/>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86"/>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nodeType="clickEffect">
                                  <p:stCondLst>
                                    <p:cond delay="0"/>
                                  </p:stCondLst>
                                  <p:childTnLst>
                                    <p:set>
                                      <p:cBhvr>
                                        <p:cTn id="141" dur="1" fill="hold">
                                          <p:stCondLst>
                                            <p:cond delay="0"/>
                                          </p:stCondLst>
                                        </p:cTn>
                                        <p:tgtEl>
                                          <p:spTgt spid="95"/>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98"/>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58"/>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69"/>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70"/>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71"/>
                                        </p:tgtEl>
                                        <p:attrNameLst>
                                          <p:attrName>style.visibility</p:attrName>
                                        </p:attrNameLst>
                                      </p:cBhvr>
                                      <p:to>
                                        <p:strVal val="visible"/>
                                      </p:to>
                                    </p:set>
                                  </p:childTnLst>
                                </p:cTn>
                              </p:par>
                              <p:par>
                                <p:cTn id="158" presetID="1" presetClass="entr" presetSubtype="0" fill="hold" nodeType="withEffect">
                                  <p:stCondLst>
                                    <p:cond delay="0"/>
                                  </p:stCondLst>
                                  <p:childTnLst>
                                    <p:set>
                                      <p:cBhvr>
                                        <p:cTn id="159" dur="1" fill="hold">
                                          <p:stCondLst>
                                            <p:cond delay="0"/>
                                          </p:stCondLst>
                                        </p:cTn>
                                        <p:tgtEl>
                                          <p:spTgt spid="73"/>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90"/>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91"/>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9" grpId="0" animBg="1"/>
      <p:bldP spid="1060" grpId="0" animBg="1"/>
      <p:bldP spid="1052" grpId="0" animBg="1"/>
      <p:bldP spid="1065" grpId="0" animBg="1"/>
      <p:bldP spid="1066" grpId="0" animBg="1"/>
      <p:bldP spid="1068" grpId="0" animBg="1"/>
      <p:bldP spid="1072" grpId="0" animBg="1"/>
      <p:bldP spid="1073" grpId="0" animBg="1"/>
      <p:bldP spid="1074" grpId="0" animBg="1"/>
      <p:bldP spid="61" grpId="0"/>
      <p:bldP spid="77" grpId="0" animBg="1"/>
      <p:bldP spid="79" grpId="0" animBg="1"/>
      <p:bldP spid="46" grpId="0" animBg="1"/>
      <p:bldP spid="80" grpId="0" animBg="1"/>
      <p:bldP spid="78" grpId="0" animBg="1"/>
      <p:bldP spid="1064" grpId="0" animBg="1"/>
      <p:bldP spid="48" grpId="0" animBg="1"/>
      <p:bldP spid="49" grpId="0" animBg="1"/>
      <p:bldP spid="1054" grpId="0" animBg="1"/>
      <p:bldP spid="1055" grpId="0" animBg="1"/>
      <p:bldP spid="1056" grpId="0" animBg="1"/>
      <p:bldP spid="1057" grpId="0" animBg="1"/>
      <p:bldP spid="1058" grpId="0" animBg="1"/>
      <p:bldP spid="1053" grpId="0" animBg="1"/>
      <p:bldP spid="59" grpId="0" animBg="1"/>
      <p:bldP spid="75" grpId="0" animBg="1"/>
      <p:bldP spid="76" grpId="0"/>
      <p:bldP spid="81" grpId="0" animBg="1"/>
      <p:bldP spid="82" grpId="0"/>
      <p:bldP spid="83" grpId="0" animBg="1"/>
      <p:bldP spid="84" grpId="0"/>
      <p:bldP spid="85" grpId="0" animBg="1"/>
      <p:bldP spid="86" grpId="0"/>
      <p:bldP spid="98" grpId="0"/>
      <p:bldP spid="58" grpId="0" animBg="1"/>
      <p:bldP spid="69" grpId="0"/>
      <p:bldP spid="70" grpId="0" animBg="1"/>
      <p:bldP spid="71" grpId="0"/>
      <p:bldP spid="90" grpId="0"/>
      <p:bldP spid="91" grpId="0" animBg="1"/>
      <p:bldP spid="9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411</Words>
  <Application>Microsoft Office PowerPoint</Application>
  <PresentationFormat>Affichage à l'écran (4:3)</PresentationFormat>
  <Paragraphs>48</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Une activité mondialisée. </vt:lpstr>
      <vt:lpstr>La  production sidérurgique en France.</vt:lpstr>
      <vt:lpstr>Crise et modernisation de la sidérurgie française.</vt:lpstr>
      <vt:lpstr>Crise  et modernisation de la sidérurgie en France. (suite)</vt:lpstr>
      <vt:lpstr>Les usines du groupe Arcelor- Mittal.</vt:lpstr>
      <vt:lpstr>Stratégie  de localisation de la production d’acier du groupe Arcelor- Mittal en France.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activité mondialisée. </dc:title>
  <dc:creator>TESSON</dc:creator>
  <cp:lastModifiedBy>TESSON</cp:lastModifiedBy>
  <cp:revision>5</cp:revision>
  <dcterms:created xsi:type="dcterms:W3CDTF">2012-02-07T15:19:04Z</dcterms:created>
  <dcterms:modified xsi:type="dcterms:W3CDTF">2012-02-09T16:16:30Z</dcterms:modified>
</cp:coreProperties>
</file>