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42" d="100"/>
          <a:sy n="142" d="100"/>
        </p:scale>
        <p:origin x="2388" y="3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067C-3A02-49C6-9BDB-16599914BDDB}" type="datetimeFigureOut">
              <a:rPr lang="fr-FR" smtClean="0"/>
              <a:pPr/>
              <a:t>04/02/2012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45EE-1252-4F7E-A0AC-4F682C5170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067C-3A02-49C6-9BDB-16599914BDDB}" type="datetimeFigureOut">
              <a:rPr lang="fr-FR" smtClean="0"/>
              <a:pPr/>
              <a:t>04/02/2012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45EE-1252-4F7E-A0AC-4F682C5170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067C-3A02-49C6-9BDB-16599914BDDB}" type="datetimeFigureOut">
              <a:rPr lang="fr-FR" smtClean="0"/>
              <a:pPr/>
              <a:t>04/02/2012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45EE-1252-4F7E-A0AC-4F682C5170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067C-3A02-49C6-9BDB-16599914BDDB}" type="datetimeFigureOut">
              <a:rPr lang="fr-FR" smtClean="0"/>
              <a:pPr/>
              <a:t>04/02/2012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45EE-1252-4F7E-A0AC-4F682C5170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067C-3A02-49C6-9BDB-16599914BDDB}" type="datetimeFigureOut">
              <a:rPr lang="fr-FR" smtClean="0"/>
              <a:pPr/>
              <a:t>04/02/2012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45EE-1252-4F7E-A0AC-4F682C5170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067C-3A02-49C6-9BDB-16599914BDDB}" type="datetimeFigureOut">
              <a:rPr lang="fr-FR" smtClean="0"/>
              <a:pPr/>
              <a:t>04/02/2012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45EE-1252-4F7E-A0AC-4F682C5170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067C-3A02-49C6-9BDB-16599914BDDB}" type="datetimeFigureOut">
              <a:rPr lang="fr-FR" smtClean="0"/>
              <a:pPr/>
              <a:t>04/02/2012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45EE-1252-4F7E-A0AC-4F682C5170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067C-3A02-49C6-9BDB-16599914BDDB}" type="datetimeFigureOut">
              <a:rPr lang="fr-FR" smtClean="0"/>
              <a:pPr/>
              <a:t>04/02/2012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45EE-1252-4F7E-A0AC-4F682C5170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067C-3A02-49C6-9BDB-16599914BDDB}" type="datetimeFigureOut">
              <a:rPr lang="fr-FR" smtClean="0"/>
              <a:pPr/>
              <a:t>04/02/2012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45EE-1252-4F7E-A0AC-4F682C5170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067C-3A02-49C6-9BDB-16599914BDDB}" type="datetimeFigureOut">
              <a:rPr lang="fr-FR" smtClean="0"/>
              <a:pPr/>
              <a:t>04/02/2012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45EE-1252-4F7E-A0AC-4F682C5170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067C-3A02-49C6-9BDB-16599914BDDB}" type="datetimeFigureOut">
              <a:rPr lang="fr-FR" smtClean="0"/>
              <a:pPr/>
              <a:t>04/02/2012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45EE-1252-4F7E-A0AC-4F682C5170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B067C-3A02-49C6-9BDB-16599914BDDB}" type="datetimeFigureOut">
              <a:rPr lang="fr-FR" smtClean="0"/>
              <a:pPr/>
              <a:t>04/02/2012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845EE-1252-4F7E-A0AC-4F682C5170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6024" y="0"/>
            <a:ext cx="5148064" cy="620688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fr-FR" sz="2000" b="1" dirty="0" smtClean="0"/>
              <a:t>Un territoire d’innovation : la </a:t>
            </a:r>
            <a:r>
              <a:rPr lang="fr-FR" sz="2000" b="1" dirty="0"/>
              <a:t>C</a:t>
            </a:r>
            <a:r>
              <a:rPr lang="fr-FR" sz="2000" b="1" dirty="0" smtClean="0"/>
              <a:t>osmetic valley</a:t>
            </a:r>
            <a:endParaRPr lang="fr-FR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35496" y="692696"/>
            <a:ext cx="5328592" cy="597666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346841" y="1072055"/>
            <a:ext cx="4801223" cy="5309273"/>
          </a:xfrm>
          <a:custGeom>
            <a:avLst/>
            <a:gdLst>
              <a:gd name="connsiteX0" fmla="*/ 346842 w 4903076"/>
              <a:gd name="connsiteY0" fmla="*/ 0 h 5123793"/>
              <a:gd name="connsiteX1" fmla="*/ 346842 w 4903076"/>
              <a:gd name="connsiteY1" fmla="*/ 0 h 5123793"/>
              <a:gd name="connsiteX2" fmla="*/ 2569780 w 4903076"/>
              <a:gd name="connsiteY2" fmla="*/ 63062 h 5123793"/>
              <a:gd name="connsiteX3" fmla="*/ 2569780 w 4903076"/>
              <a:gd name="connsiteY3" fmla="*/ 961697 h 5123793"/>
              <a:gd name="connsiteX4" fmla="*/ 4430111 w 4903076"/>
              <a:gd name="connsiteY4" fmla="*/ 1008993 h 5123793"/>
              <a:gd name="connsiteX5" fmla="*/ 4382814 w 4903076"/>
              <a:gd name="connsiteY5" fmla="*/ 1497724 h 5123793"/>
              <a:gd name="connsiteX6" fmla="*/ 3846787 w 4903076"/>
              <a:gd name="connsiteY6" fmla="*/ 1481959 h 5123793"/>
              <a:gd name="connsiteX7" fmla="*/ 3767959 w 4903076"/>
              <a:gd name="connsiteY7" fmla="*/ 2159876 h 5123793"/>
              <a:gd name="connsiteX8" fmla="*/ 3988676 w 4903076"/>
              <a:gd name="connsiteY8" fmla="*/ 2711669 h 5123793"/>
              <a:gd name="connsiteX9" fmla="*/ 4903076 w 4903076"/>
              <a:gd name="connsiteY9" fmla="*/ 2743200 h 5123793"/>
              <a:gd name="connsiteX10" fmla="*/ 4887311 w 4903076"/>
              <a:gd name="connsiteY10" fmla="*/ 3578773 h 5123793"/>
              <a:gd name="connsiteX11" fmla="*/ 3941380 w 4903076"/>
              <a:gd name="connsiteY11" fmla="*/ 3563007 h 5123793"/>
              <a:gd name="connsiteX12" fmla="*/ 2191407 w 4903076"/>
              <a:gd name="connsiteY12" fmla="*/ 5123793 h 5123793"/>
              <a:gd name="connsiteX13" fmla="*/ 204952 w 4903076"/>
              <a:gd name="connsiteY13" fmla="*/ 5108028 h 5123793"/>
              <a:gd name="connsiteX14" fmla="*/ 362607 w 4903076"/>
              <a:gd name="connsiteY14" fmla="*/ 3752193 h 5123793"/>
              <a:gd name="connsiteX15" fmla="*/ 1324304 w 4903076"/>
              <a:gd name="connsiteY15" fmla="*/ 3436883 h 5123793"/>
              <a:gd name="connsiteX16" fmla="*/ 0 w 4903076"/>
              <a:gd name="connsiteY16" fmla="*/ 0 h 5123793"/>
              <a:gd name="connsiteX17" fmla="*/ 346842 w 4903076"/>
              <a:gd name="connsiteY17" fmla="*/ 0 h 5123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903076" h="5123793">
                <a:moveTo>
                  <a:pt x="346842" y="0"/>
                </a:moveTo>
                <a:lnTo>
                  <a:pt x="346842" y="0"/>
                </a:lnTo>
                <a:lnTo>
                  <a:pt x="2569780" y="63062"/>
                </a:lnTo>
                <a:lnTo>
                  <a:pt x="2569780" y="961697"/>
                </a:lnTo>
                <a:lnTo>
                  <a:pt x="4430111" y="1008993"/>
                </a:lnTo>
                <a:lnTo>
                  <a:pt x="4382814" y="1497724"/>
                </a:lnTo>
                <a:lnTo>
                  <a:pt x="3846787" y="1481959"/>
                </a:lnTo>
                <a:lnTo>
                  <a:pt x="3767959" y="2159876"/>
                </a:lnTo>
                <a:lnTo>
                  <a:pt x="3988676" y="2711669"/>
                </a:lnTo>
                <a:lnTo>
                  <a:pt x="4903076" y="2743200"/>
                </a:lnTo>
                <a:lnTo>
                  <a:pt x="4887311" y="3578773"/>
                </a:lnTo>
                <a:lnTo>
                  <a:pt x="3941380" y="3563007"/>
                </a:lnTo>
                <a:lnTo>
                  <a:pt x="2191407" y="5123793"/>
                </a:lnTo>
                <a:lnTo>
                  <a:pt x="204952" y="5108028"/>
                </a:lnTo>
                <a:lnTo>
                  <a:pt x="362607" y="3752193"/>
                </a:lnTo>
                <a:lnTo>
                  <a:pt x="1324304" y="3436883"/>
                </a:lnTo>
                <a:lnTo>
                  <a:pt x="0" y="0"/>
                </a:lnTo>
                <a:lnTo>
                  <a:pt x="346842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 rot="20305050">
            <a:off x="2362220" y="3675365"/>
            <a:ext cx="1897895" cy="875422"/>
          </a:xfrm>
          <a:prstGeom prst="ellipse">
            <a:avLst/>
          </a:prstGeom>
          <a:noFill/>
          <a:ln w="762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427984" y="2852936"/>
            <a:ext cx="720000" cy="720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323528" y="908720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691680" y="1412776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1979712" y="2852936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779912" y="2924944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4355976" y="2276872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1187624" y="5877272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2267744" y="5085184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avec flèche 18"/>
          <p:cNvCxnSpPr>
            <a:stCxn id="9" idx="1"/>
            <a:endCxn id="10" idx="5"/>
          </p:cNvCxnSpPr>
          <p:nvPr/>
        </p:nvCxnSpPr>
        <p:spPr>
          <a:xfrm flipH="1" flipV="1">
            <a:off x="569379" y="1154571"/>
            <a:ext cx="3964047" cy="180380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9" idx="2"/>
          </p:cNvCxnSpPr>
          <p:nvPr/>
        </p:nvCxnSpPr>
        <p:spPr>
          <a:xfrm flipH="1">
            <a:off x="395538" y="3212936"/>
            <a:ext cx="4032446" cy="122417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9" idx="4"/>
          </p:cNvCxnSpPr>
          <p:nvPr/>
        </p:nvCxnSpPr>
        <p:spPr>
          <a:xfrm>
            <a:off x="4787984" y="3572936"/>
            <a:ext cx="432088" cy="259236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3563888" y="3501008"/>
            <a:ext cx="216025" cy="302433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3491880" y="4653136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2411760" y="3356992"/>
            <a:ext cx="612000" cy="61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3635896" y="4005064"/>
            <a:ext cx="324000" cy="32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8" name="Connecteur droit 37"/>
          <p:cNvCxnSpPr>
            <a:endCxn id="31" idx="2"/>
          </p:cNvCxnSpPr>
          <p:nvPr/>
        </p:nvCxnSpPr>
        <p:spPr>
          <a:xfrm>
            <a:off x="2267744" y="3068960"/>
            <a:ext cx="1368152" cy="1098104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555776" y="3501008"/>
            <a:ext cx="360000" cy="36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1" name="Étoile à 5 branches 40"/>
          <p:cNvSpPr/>
          <p:nvPr/>
        </p:nvSpPr>
        <p:spPr>
          <a:xfrm>
            <a:off x="4211960" y="2420888"/>
            <a:ext cx="108000" cy="1080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Étoile à 5 branches 42"/>
          <p:cNvSpPr/>
          <p:nvPr/>
        </p:nvSpPr>
        <p:spPr>
          <a:xfrm>
            <a:off x="3887936" y="2996952"/>
            <a:ext cx="108000" cy="1080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4" name="Étoile à 5 branches 43"/>
          <p:cNvSpPr/>
          <p:nvPr/>
        </p:nvSpPr>
        <p:spPr>
          <a:xfrm>
            <a:off x="2051720" y="1484784"/>
            <a:ext cx="108000" cy="1080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Étoile à 5 branches 44"/>
          <p:cNvSpPr/>
          <p:nvPr/>
        </p:nvSpPr>
        <p:spPr>
          <a:xfrm>
            <a:off x="1295648" y="5949280"/>
            <a:ext cx="108000" cy="1080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Étoile à 5 branches 45"/>
          <p:cNvSpPr/>
          <p:nvPr/>
        </p:nvSpPr>
        <p:spPr>
          <a:xfrm>
            <a:off x="3599904" y="4725144"/>
            <a:ext cx="108000" cy="1080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Étoile à 5 branches 41"/>
          <p:cNvSpPr/>
          <p:nvPr/>
        </p:nvSpPr>
        <p:spPr>
          <a:xfrm>
            <a:off x="467544" y="1268760"/>
            <a:ext cx="108000" cy="1080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Triangle isocèle 47"/>
          <p:cNvSpPr/>
          <p:nvPr/>
        </p:nvSpPr>
        <p:spPr>
          <a:xfrm rot="7300492">
            <a:off x="117719" y="802259"/>
            <a:ext cx="499763" cy="43418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Flèche vers le bas 48"/>
          <p:cNvSpPr/>
          <p:nvPr/>
        </p:nvSpPr>
        <p:spPr>
          <a:xfrm>
            <a:off x="3131840" y="1268760"/>
            <a:ext cx="50405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Flèche vers le bas 49"/>
          <p:cNvSpPr/>
          <p:nvPr/>
        </p:nvSpPr>
        <p:spPr>
          <a:xfrm rot="10800000">
            <a:off x="3779912" y="1340768"/>
            <a:ext cx="504056" cy="57606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5364088" y="116632"/>
            <a:ext cx="3672408" cy="6552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5652120" y="116632"/>
            <a:ext cx="3491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I. Un espace productif attractif  </a:t>
            </a:r>
            <a:endParaRPr lang="fr-FR" sz="1200" b="1" dirty="0"/>
          </a:p>
        </p:txBody>
      </p:sp>
      <p:sp>
        <p:nvSpPr>
          <p:cNvPr id="54" name="ZoneTexte 53"/>
          <p:cNvSpPr txBox="1"/>
          <p:nvPr/>
        </p:nvSpPr>
        <p:spPr>
          <a:xfrm>
            <a:off x="5724128" y="260648"/>
            <a:ext cx="3168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1. </a:t>
            </a:r>
            <a:r>
              <a:rPr lang="fr-FR" sz="1100" u="sng" dirty="0" smtClean="0"/>
              <a:t>Qui intègre des territoires à plusieurs échelles </a:t>
            </a:r>
            <a:r>
              <a:rPr lang="fr-FR" sz="1100" dirty="0" smtClean="0"/>
              <a:t>: </a:t>
            </a:r>
            <a:endParaRPr lang="fr-FR" sz="1100" dirty="0"/>
          </a:p>
        </p:txBody>
      </p:sp>
      <p:sp>
        <p:nvSpPr>
          <p:cNvPr id="55" name="Rectangle 54"/>
          <p:cNvSpPr/>
          <p:nvPr/>
        </p:nvSpPr>
        <p:spPr>
          <a:xfrm>
            <a:off x="5436096" y="620688"/>
            <a:ext cx="360040" cy="1800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5508104" y="1448800"/>
            <a:ext cx="180000" cy="18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5436096" y="980728"/>
            <a:ext cx="360040" cy="216024"/>
          </a:xfrm>
          <a:prstGeom prst="ellipse">
            <a:avLst/>
          </a:prstGeom>
          <a:noFill/>
          <a:ln w="2857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1259632" y="1052736"/>
            <a:ext cx="36004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59" name="ZoneTexte 58"/>
          <p:cNvSpPr txBox="1"/>
          <p:nvPr/>
        </p:nvSpPr>
        <p:spPr>
          <a:xfrm>
            <a:off x="1619672" y="2492896"/>
            <a:ext cx="432048" cy="28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20</a:t>
            </a:r>
            <a:endParaRPr lang="fr-FR" dirty="0"/>
          </a:p>
        </p:txBody>
      </p:sp>
      <p:sp>
        <p:nvSpPr>
          <p:cNvPr id="60" name="ZoneTexte 59"/>
          <p:cNvSpPr txBox="1"/>
          <p:nvPr/>
        </p:nvSpPr>
        <p:spPr>
          <a:xfrm>
            <a:off x="2771800" y="2996952"/>
            <a:ext cx="432048" cy="396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44</a:t>
            </a:r>
            <a:endParaRPr lang="fr-FR" dirty="0"/>
          </a:p>
        </p:txBody>
      </p:sp>
      <p:sp>
        <p:nvSpPr>
          <p:cNvPr id="61" name="ZoneTexte 60"/>
          <p:cNvSpPr txBox="1"/>
          <p:nvPr/>
        </p:nvSpPr>
        <p:spPr>
          <a:xfrm>
            <a:off x="3995936" y="3356992"/>
            <a:ext cx="288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62" name="ZoneTexte 61"/>
          <p:cNvSpPr txBox="1"/>
          <p:nvPr/>
        </p:nvSpPr>
        <p:spPr>
          <a:xfrm>
            <a:off x="3491880" y="2996984"/>
            <a:ext cx="28803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63" name="ZoneTexte 62"/>
          <p:cNvSpPr txBox="1"/>
          <p:nvPr/>
        </p:nvSpPr>
        <p:spPr>
          <a:xfrm>
            <a:off x="2627784" y="5301208"/>
            <a:ext cx="28803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64" name="ZoneTexte 63"/>
          <p:cNvSpPr txBox="1"/>
          <p:nvPr/>
        </p:nvSpPr>
        <p:spPr>
          <a:xfrm>
            <a:off x="3851920" y="4437112"/>
            <a:ext cx="432000" cy="324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21</a:t>
            </a:r>
            <a:endParaRPr lang="fr-FR" dirty="0"/>
          </a:p>
        </p:txBody>
      </p:sp>
      <p:grpSp>
        <p:nvGrpSpPr>
          <p:cNvPr id="72" name="Groupe 71"/>
          <p:cNvGrpSpPr/>
          <p:nvPr/>
        </p:nvGrpSpPr>
        <p:grpSpPr>
          <a:xfrm>
            <a:off x="1403648" y="4869160"/>
            <a:ext cx="2130413" cy="1770373"/>
            <a:chOff x="1403648" y="4898987"/>
            <a:chExt cx="2130413" cy="1770373"/>
          </a:xfrm>
        </p:grpSpPr>
        <p:cxnSp>
          <p:nvCxnSpPr>
            <p:cNvPr id="66" name="Connecteur droit 65"/>
            <p:cNvCxnSpPr>
              <a:stCxn id="17" idx="3"/>
            </p:cNvCxnSpPr>
            <p:nvPr/>
          </p:nvCxnSpPr>
          <p:spPr>
            <a:xfrm flipH="1">
              <a:off x="1547664" y="4898987"/>
              <a:ext cx="1986397" cy="97828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avec flèche 67"/>
            <p:cNvCxnSpPr/>
            <p:nvPr/>
          </p:nvCxnSpPr>
          <p:spPr>
            <a:xfrm flipH="1">
              <a:off x="1403648" y="5877272"/>
              <a:ext cx="144016" cy="7920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ZoneTexte 72"/>
          <p:cNvSpPr txBox="1"/>
          <p:nvPr/>
        </p:nvSpPr>
        <p:spPr>
          <a:xfrm>
            <a:off x="1043608" y="5517232"/>
            <a:ext cx="43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15</a:t>
            </a:r>
            <a:endParaRPr lang="fr-FR" dirty="0"/>
          </a:p>
        </p:txBody>
      </p:sp>
      <p:sp>
        <p:nvSpPr>
          <p:cNvPr id="75" name="Rectangle 74"/>
          <p:cNvSpPr/>
          <p:nvPr/>
        </p:nvSpPr>
        <p:spPr>
          <a:xfrm>
            <a:off x="5508104" y="1736832"/>
            <a:ext cx="180000" cy="18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5796136" y="1988840"/>
            <a:ext cx="3168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2. </a:t>
            </a:r>
            <a:r>
              <a:rPr lang="fr-FR" sz="1100" u="sng" dirty="0" smtClean="0"/>
              <a:t>Qui intègre de multiples acteurs économiques </a:t>
            </a:r>
            <a:r>
              <a:rPr lang="fr-FR" sz="1100" dirty="0" smtClean="0"/>
              <a:t>: </a:t>
            </a:r>
            <a:endParaRPr lang="fr-FR" sz="1100" dirty="0"/>
          </a:p>
        </p:txBody>
      </p:sp>
      <p:sp>
        <p:nvSpPr>
          <p:cNvPr id="80" name="ZoneTexte 79"/>
          <p:cNvSpPr txBox="1"/>
          <p:nvPr/>
        </p:nvSpPr>
        <p:spPr>
          <a:xfrm>
            <a:off x="5472128" y="2276896"/>
            <a:ext cx="252000" cy="216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4</a:t>
            </a:r>
            <a:endParaRPr lang="fr-FR" sz="1200" dirty="0"/>
          </a:p>
        </p:txBody>
      </p:sp>
      <p:sp>
        <p:nvSpPr>
          <p:cNvPr id="81" name="ZoneTexte 80"/>
          <p:cNvSpPr txBox="1"/>
          <p:nvPr/>
        </p:nvSpPr>
        <p:spPr>
          <a:xfrm>
            <a:off x="5796136" y="2287905"/>
            <a:ext cx="396000" cy="2769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44</a:t>
            </a:r>
            <a:endParaRPr lang="fr-FR" sz="1200" dirty="0"/>
          </a:p>
        </p:txBody>
      </p:sp>
      <p:sp>
        <p:nvSpPr>
          <p:cNvPr id="82" name="Étoile à 5 branches 81"/>
          <p:cNvSpPr/>
          <p:nvPr/>
        </p:nvSpPr>
        <p:spPr>
          <a:xfrm>
            <a:off x="5688136" y="2672928"/>
            <a:ext cx="108000" cy="1080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3" name="ZoneTexte 82"/>
          <p:cNvSpPr txBox="1"/>
          <p:nvPr/>
        </p:nvSpPr>
        <p:spPr>
          <a:xfrm>
            <a:off x="5436096" y="2852936"/>
            <a:ext cx="3491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II. Un espace productif intégré à l’espace mondial :  </a:t>
            </a:r>
            <a:endParaRPr lang="fr-FR" sz="1200" b="1" dirty="0"/>
          </a:p>
        </p:txBody>
      </p:sp>
      <p:sp>
        <p:nvSpPr>
          <p:cNvPr id="84" name="ZoneTexte 83"/>
          <p:cNvSpPr txBox="1"/>
          <p:nvPr/>
        </p:nvSpPr>
        <p:spPr>
          <a:xfrm>
            <a:off x="5796136" y="3068960"/>
            <a:ext cx="3168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1. </a:t>
            </a:r>
            <a:r>
              <a:rPr lang="fr-FR" sz="1100" u="sng" dirty="0" smtClean="0"/>
              <a:t>Par un réseau de transport existant et en projet  </a:t>
            </a:r>
            <a:r>
              <a:rPr lang="fr-FR" sz="1100" dirty="0" smtClean="0"/>
              <a:t>: </a:t>
            </a:r>
            <a:endParaRPr lang="fr-FR" sz="1100" dirty="0"/>
          </a:p>
        </p:txBody>
      </p:sp>
      <p:cxnSp>
        <p:nvCxnSpPr>
          <p:cNvPr id="85" name="Connecteur droit avec flèche 84"/>
          <p:cNvCxnSpPr/>
          <p:nvPr/>
        </p:nvCxnSpPr>
        <p:spPr>
          <a:xfrm>
            <a:off x="5508104" y="3429000"/>
            <a:ext cx="57606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>
            <a:off x="5508104" y="3789040"/>
            <a:ext cx="576064" cy="0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Ellipse 89"/>
          <p:cNvSpPr/>
          <p:nvPr/>
        </p:nvSpPr>
        <p:spPr>
          <a:xfrm>
            <a:off x="5436096" y="4005064"/>
            <a:ext cx="288000" cy="28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5796136" y="4149096"/>
            <a:ext cx="144000" cy="14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5364088" y="4365104"/>
            <a:ext cx="37799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2</a:t>
            </a:r>
            <a:r>
              <a:rPr lang="fr-FR" sz="1100" dirty="0" smtClean="0"/>
              <a:t>. </a:t>
            </a:r>
            <a:r>
              <a:rPr lang="fr-FR" sz="1100" u="sng" dirty="0" smtClean="0"/>
              <a:t>A proximité centres </a:t>
            </a:r>
            <a:r>
              <a:rPr lang="fr-FR" sz="1100" u="sng" dirty="0" smtClean="0"/>
              <a:t>d’impulsion </a:t>
            </a:r>
            <a:r>
              <a:rPr lang="fr-FR" sz="1100" u="sng" dirty="0" smtClean="0"/>
              <a:t>mondiaux  </a:t>
            </a:r>
            <a:r>
              <a:rPr lang="fr-FR" sz="1100" dirty="0" smtClean="0"/>
              <a:t>: </a:t>
            </a:r>
            <a:endParaRPr lang="fr-FR" sz="1100" dirty="0"/>
          </a:p>
        </p:txBody>
      </p:sp>
      <p:sp>
        <p:nvSpPr>
          <p:cNvPr id="93" name="Triangle isocèle 92"/>
          <p:cNvSpPr/>
          <p:nvPr/>
        </p:nvSpPr>
        <p:spPr>
          <a:xfrm rot="7300492">
            <a:off x="5555498" y="5217838"/>
            <a:ext cx="252000" cy="2520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5436096" y="4653136"/>
            <a:ext cx="432000" cy="432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5" name="ZoneTexte 94"/>
          <p:cNvSpPr txBox="1"/>
          <p:nvPr/>
        </p:nvSpPr>
        <p:spPr>
          <a:xfrm>
            <a:off x="5436096" y="5471646"/>
            <a:ext cx="3384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3. </a:t>
            </a:r>
            <a:r>
              <a:rPr lang="fr-FR" sz="1100" u="sng" dirty="0" smtClean="0"/>
              <a:t>Par des activités et des partenariats internationaux </a:t>
            </a:r>
            <a:r>
              <a:rPr lang="fr-FR" sz="1100" dirty="0" smtClean="0"/>
              <a:t>:  </a:t>
            </a:r>
            <a:endParaRPr lang="fr-FR" sz="1100" dirty="0"/>
          </a:p>
        </p:txBody>
      </p:sp>
      <p:sp>
        <p:nvSpPr>
          <p:cNvPr id="96" name="Flèche vers le bas 95"/>
          <p:cNvSpPr/>
          <p:nvPr/>
        </p:nvSpPr>
        <p:spPr>
          <a:xfrm>
            <a:off x="5508104" y="5805264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Flèche vers le bas 96"/>
          <p:cNvSpPr/>
          <p:nvPr/>
        </p:nvSpPr>
        <p:spPr>
          <a:xfrm rot="10800000">
            <a:off x="5508104" y="6237312"/>
            <a:ext cx="216024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ZoneTexte 97"/>
          <p:cNvSpPr txBox="1"/>
          <p:nvPr/>
        </p:nvSpPr>
        <p:spPr>
          <a:xfrm>
            <a:off x="5868144" y="476672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La Cosmetic Valley </a:t>
            </a:r>
            <a:r>
              <a:rPr lang="fr-FR" sz="1000" dirty="0" smtClean="0"/>
              <a:t>intègre  21 collectivités territoriales  dont  3 régions , 8 départements.</a:t>
            </a:r>
            <a:endParaRPr lang="fr-FR" sz="1000" dirty="0"/>
          </a:p>
        </p:txBody>
      </p:sp>
      <p:sp>
        <p:nvSpPr>
          <p:cNvPr id="99" name="ZoneTexte 98"/>
          <p:cNvSpPr txBox="1"/>
          <p:nvPr/>
        </p:nvSpPr>
        <p:spPr>
          <a:xfrm>
            <a:off x="5868144" y="836712"/>
            <a:ext cx="30963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La Beauce</a:t>
            </a:r>
            <a:r>
              <a:rPr lang="fr-FR" sz="1000" dirty="0" smtClean="0"/>
              <a:t>, territoire de </a:t>
            </a:r>
            <a:r>
              <a:rPr lang="fr-FR" sz="1000" dirty="0" smtClean="0"/>
              <a:t>grandes cultures (céréales, oléagineux)  </a:t>
            </a:r>
            <a:r>
              <a:rPr lang="fr-FR" sz="1000" dirty="0" smtClean="0"/>
              <a:t>intégré au marché mondial et au secteur industriel.</a:t>
            </a:r>
            <a:endParaRPr lang="fr-FR" sz="1000" dirty="0"/>
          </a:p>
        </p:txBody>
      </p:sp>
      <p:sp>
        <p:nvSpPr>
          <p:cNvPr id="100" name="ZoneTexte 99"/>
          <p:cNvSpPr txBox="1"/>
          <p:nvPr/>
        </p:nvSpPr>
        <p:spPr>
          <a:xfrm>
            <a:off x="5868144" y="1300698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Métropole régionale</a:t>
            </a:r>
            <a:r>
              <a:rPr lang="fr-FR" sz="1000" dirty="0" smtClean="0"/>
              <a:t> concentrant les activités du pôle de compétitivité</a:t>
            </a:r>
            <a:endParaRPr lang="fr-FR" sz="1000" dirty="0"/>
          </a:p>
        </p:txBody>
      </p:sp>
      <p:sp>
        <p:nvSpPr>
          <p:cNvPr id="101" name="ZoneTexte 100"/>
          <p:cNvSpPr txBox="1"/>
          <p:nvPr/>
        </p:nvSpPr>
        <p:spPr>
          <a:xfrm>
            <a:off x="5868144" y="1660738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Capitale de la Cosmetic Valley, </a:t>
            </a:r>
            <a:r>
              <a:rPr lang="fr-FR" sz="1000" dirty="0" smtClean="0"/>
              <a:t>siège sociale du pôle de compétitivité.</a:t>
            </a:r>
            <a:endParaRPr lang="fr-FR" sz="1000" dirty="0"/>
          </a:p>
        </p:txBody>
      </p:sp>
      <p:sp>
        <p:nvSpPr>
          <p:cNvPr id="102" name="ZoneTexte 101"/>
          <p:cNvSpPr txBox="1"/>
          <p:nvPr/>
        </p:nvSpPr>
        <p:spPr>
          <a:xfrm>
            <a:off x="5868144" y="2606715"/>
            <a:ext cx="2952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Université partenaire, partenariat s de recherche </a:t>
            </a:r>
            <a:endParaRPr lang="fr-FR" sz="1000" dirty="0"/>
          </a:p>
        </p:txBody>
      </p:sp>
      <p:sp>
        <p:nvSpPr>
          <p:cNvPr id="103" name="ZoneTexte 102"/>
          <p:cNvSpPr txBox="1"/>
          <p:nvPr/>
        </p:nvSpPr>
        <p:spPr>
          <a:xfrm>
            <a:off x="6228184" y="223680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Nombre </a:t>
            </a:r>
            <a:r>
              <a:rPr lang="fr-FR" sz="1000" b="1" dirty="0" smtClean="0"/>
              <a:t>d’entreprises du secteur cosmétique  </a:t>
            </a:r>
            <a:r>
              <a:rPr lang="fr-FR" sz="1000" dirty="0" smtClean="0"/>
              <a:t>présentes dans le  département.</a:t>
            </a:r>
            <a:endParaRPr lang="fr-FR" sz="1000" dirty="0"/>
          </a:p>
        </p:txBody>
      </p:sp>
      <p:sp>
        <p:nvSpPr>
          <p:cNvPr id="104" name="ZoneTexte 103"/>
          <p:cNvSpPr txBox="1"/>
          <p:nvPr/>
        </p:nvSpPr>
        <p:spPr>
          <a:xfrm>
            <a:off x="6084168" y="3284984"/>
            <a:ext cx="2952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Réseau autoroutier existant.</a:t>
            </a:r>
            <a:endParaRPr lang="fr-FR" sz="1000" dirty="0"/>
          </a:p>
        </p:txBody>
      </p:sp>
      <p:sp>
        <p:nvSpPr>
          <p:cNvPr id="105" name="ZoneTexte 104"/>
          <p:cNvSpPr txBox="1"/>
          <p:nvPr/>
        </p:nvSpPr>
        <p:spPr>
          <a:xfrm>
            <a:off x="6191672" y="3645024"/>
            <a:ext cx="2952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Autoroute en projet </a:t>
            </a:r>
            <a:endParaRPr lang="fr-FR" sz="1000" dirty="0"/>
          </a:p>
        </p:txBody>
      </p:sp>
      <p:sp>
        <p:nvSpPr>
          <p:cNvPr id="106" name="ZoneTexte 105"/>
          <p:cNvSpPr txBox="1"/>
          <p:nvPr/>
        </p:nvSpPr>
        <p:spPr>
          <a:xfrm>
            <a:off x="5868144" y="5085184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Principal port français du Northern Range, interface majeur de l’économie mondiale. </a:t>
            </a:r>
            <a:endParaRPr lang="fr-FR" sz="1000" dirty="0"/>
          </a:p>
        </p:txBody>
      </p:sp>
      <p:sp>
        <p:nvSpPr>
          <p:cNvPr id="107" name="ZoneTexte 106"/>
          <p:cNvSpPr txBox="1"/>
          <p:nvPr/>
        </p:nvSpPr>
        <p:spPr>
          <a:xfrm>
            <a:off x="5868144" y="4653136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Ville mondiale, centre d’impulsion de l’économie mondiale.</a:t>
            </a:r>
            <a:endParaRPr lang="fr-FR" sz="1000" dirty="0"/>
          </a:p>
        </p:txBody>
      </p:sp>
      <p:sp>
        <p:nvSpPr>
          <p:cNvPr id="108" name="ZoneTexte 107"/>
          <p:cNvSpPr txBox="1"/>
          <p:nvPr/>
        </p:nvSpPr>
        <p:spPr>
          <a:xfrm>
            <a:off x="6012160" y="3964994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Pôle multimodal en projet (ferroutage, plateforme logistique)</a:t>
            </a:r>
            <a:endParaRPr lang="fr-FR" sz="1000" dirty="0"/>
          </a:p>
        </p:txBody>
      </p:sp>
      <p:sp>
        <p:nvSpPr>
          <p:cNvPr id="109" name="ZoneTexte 108"/>
          <p:cNvSpPr txBox="1"/>
          <p:nvPr/>
        </p:nvSpPr>
        <p:spPr>
          <a:xfrm>
            <a:off x="5868144" y="5733256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Investissement Direct Etranger, flux de </a:t>
            </a:r>
            <a:r>
              <a:rPr lang="fr-FR" sz="1000" dirty="0" smtClean="0"/>
              <a:t>matières premières </a:t>
            </a:r>
            <a:r>
              <a:rPr lang="fr-FR" sz="1000" dirty="0" smtClean="0"/>
              <a:t>en provenance d’entreprises étrangères .</a:t>
            </a:r>
            <a:endParaRPr lang="fr-FR" sz="1000" dirty="0"/>
          </a:p>
        </p:txBody>
      </p:sp>
      <p:sp>
        <p:nvSpPr>
          <p:cNvPr id="110" name="ZoneTexte 109"/>
          <p:cNvSpPr txBox="1"/>
          <p:nvPr/>
        </p:nvSpPr>
        <p:spPr>
          <a:xfrm>
            <a:off x="5868144" y="6309320"/>
            <a:ext cx="2952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Exportation  agricole et de produits cosmétiques </a:t>
            </a:r>
            <a:endParaRPr lang="fr-FR" sz="1000" dirty="0"/>
          </a:p>
        </p:txBody>
      </p:sp>
      <p:sp>
        <p:nvSpPr>
          <p:cNvPr id="111" name="ZoneTexte 110"/>
          <p:cNvSpPr txBox="1"/>
          <p:nvPr/>
        </p:nvSpPr>
        <p:spPr>
          <a:xfrm>
            <a:off x="4788024" y="25649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Paris</a:t>
            </a:r>
            <a:endParaRPr lang="fr-FR" dirty="0"/>
          </a:p>
        </p:txBody>
      </p:sp>
      <p:sp>
        <p:nvSpPr>
          <p:cNvPr id="113" name="ZoneTexte 112"/>
          <p:cNvSpPr txBox="1"/>
          <p:nvPr/>
        </p:nvSpPr>
        <p:spPr>
          <a:xfrm>
            <a:off x="4139952" y="198884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Cergy</a:t>
            </a:r>
            <a:endParaRPr lang="fr-FR" sz="1200" dirty="0"/>
          </a:p>
        </p:txBody>
      </p:sp>
      <p:sp>
        <p:nvSpPr>
          <p:cNvPr id="114" name="ZoneTexte 113"/>
          <p:cNvSpPr txBox="1"/>
          <p:nvPr/>
        </p:nvSpPr>
        <p:spPr>
          <a:xfrm>
            <a:off x="3419872" y="2719953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Versailles</a:t>
            </a:r>
            <a:endParaRPr lang="fr-FR" sz="1200" dirty="0"/>
          </a:p>
        </p:txBody>
      </p:sp>
      <p:sp>
        <p:nvSpPr>
          <p:cNvPr id="115" name="ZoneTexte 114"/>
          <p:cNvSpPr txBox="1"/>
          <p:nvPr/>
        </p:nvSpPr>
        <p:spPr>
          <a:xfrm>
            <a:off x="1763688" y="1124744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Rouen</a:t>
            </a:r>
            <a:endParaRPr lang="fr-FR" sz="1200" dirty="0"/>
          </a:p>
        </p:txBody>
      </p:sp>
      <p:sp>
        <p:nvSpPr>
          <p:cNvPr id="116" name="ZoneTexte 115"/>
          <p:cNvSpPr txBox="1"/>
          <p:nvPr/>
        </p:nvSpPr>
        <p:spPr>
          <a:xfrm>
            <a:off x="611560" y="764704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Le Havre</a:t>
            </a:r>
            <a:endParaRPr lang="fr-FR" sz="1200" dirty="0"/>
          </a:p>
        </p:txBody>
      </p:sp>
      <p:sp>
        <p:nvSpPr>
          <p:cNvPr id="117" name="ZoneTexte 116"/>
          <p:cNvSpPr txBox="1"/>
          <p:nvPr/>
        </p:nvSpPr>
        <p:spPr>
          <a:xfrm>
            <a:off x="2195736" y="2564904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Evreux</a:t>
            </a:r>
            <a:endParaRPr lang="fr-FR" sz="1200" dirty="0"/>
          </a:p>
        </p:txBody>
      </p:sp>
      <p:sp>
        <p:nvSpPr>
          <p:cNvPr id="118" name="ZoneTexte 117"/>
          <p:cNvSpPr txBox="1"/>
          <p:nvPr/>
        </p:nvSpPr>
        <p:spPr>
          <a:xfrm>
            <a:off x="1619672" y="342900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Chartres</a:t>
            </a:r>
            <a:endParaRPr lang="fr-FR" sz="1200" dirty="0"/>
          </a:p>
        </p:txBody>
      </p:sp>
      <p:sp>
        <p:nvSpPr>
          <p:cNvPr id="119" name="ZoneTexte 118"/>
          <p:cNvSpPr txBox="1"/>
          <p:nvPr/>
        </p:nvSpPr>
        <p:spPr>
          <a:xfrm>
            <a:off x="3779912" y="4797152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Orléans</a:t>
            </a:r>
            <a:endParaRPr lang="fr-FR" sz="1200" dirty="0"/>
          </a:p>
        </p:txBody>
      </p:sp>
      <p:sp>
        <p:nvSpPr>
          <p:cNvPr id="120" name="ZoneTexte 119"/>
          <p:cNvSpPr txBox="1"/>
          <p:nvPr/>
        </p:nvSpPr>
        <p:spPr>
          <a:xfrm>
            <a:off x="2339752" y="486916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Blois</a:t>
            </a:r>
            <a:endParaRPr lang="fr-FR" sz="1200" dirty="0"/>
          </a:p>
        </p:txBody>
      </p:sp>
      <p:sp>
        <p:nvSpPr>
          <p:cNvPr id="121" name="ZoneTexte 120"/>
          <p:cNvSpPr txBox="1"/>
          <p:nvPr/>
        </p:nvSpPr>
        <p:spPr>
          <a:xfrm>
            <a:off x="611560" y="602128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Tours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225</Words>
  <Application>Microsoft Office PowerPoint</Application>
  <PresentationFormat>Affichage à l'écran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Un territoire d’innovation : la Cosmetic valley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territoire d’innovation : la Cosmetic valley</dc:title>
  <dc:creator>TESSON</dc:creator>
  <cp:lastModifiedBy>TESSON</cp:lastModifiedBy>
  <cp:revision>5</cp:revision>
  <dcterms:created xsi:type="dcterms:W3CDTF">2012-02-01T15:23:44Z</dcterms:created>
  <dcterms:modified xsi:type="dcterms:W3CDTF">2012-02-04T14:08:43Z</dcterms:modified>
</cp:coreProperties>
</file>