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630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2B2D-2037-41CC-9E0D-BD7A554F47ED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544A-A72E-495C-BD30-F6C114583A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e 3"/>
          <p:cNvSpPr/>
          <p:nvPr/>
        </p:nvSpPr>
        <p:spPr>
          <a:xfrm rot="16200000">
            <a:off x="858749" y="572580"/>
            <a:ext cx="4257697" cy="4065882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51340" y="404664"/>
            <a:ext cx="4540740" cy="43559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>
            <a:off x="1259632" y="620688"/>
            <a:ext cx="612000" cy="6120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377874" y="1360577"/>
            <a:ext cx="1219765" cy="1179055"/>
          </a:xfrm>
          <a:prstGeom prst="ellipse">
            <a:avLst/>
          </a:prstGeom>
          <a:solidFill>
            <a:srgbClr val="FFC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987824" y="2276872"/>
            <a:ext cx="406633" cy="262041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/>
              <a:t>Orly</a:t>
            </a:r>
            <a:endParaRPr lang="fr-FR" sz="800" dirty="0"/>
          </a:p>
        </p:txBody>
      </p:sp>
      <p:sp>
        <p:nvSpPr>
          <p:cNvPr id="18" name="Rectangle 17"/>
          <p:cNvSpPr/>
          <p:nvPr/>
        </p:nvSpPr>
        <p:spPr>
          <a:xfrm>
            <a:off x="3055596" y="1295067"/>
            <a:ext cx="677647" cy="32751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Roissy</a:t>
            </a:r>
            <a:endParaRPr lang="fr-FR" sz="1400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3563887" y="548680"/>
            <a:ext cx="1" cy="6480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èche vers le bas 84"/>
          <p:cNvSpPr/>
          <p:nvPr/>
        </p:nvSpPr>
        <p:spPr>
          <a:xfrm>
            <a:off x="2267744" y="2636912"/>
            <a:ext cx="677722" cy="589593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lèche vers le bas 85"/>
          <p:cNvSpPr/>
          <p:nvPr/>
        </p:nvSpPr>
        <p:spPr>
          <a:xfrm rot="10800000">
            <a:off x="2843808" y="2564904"/>
            <a:ext cx="677722" cy="58959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3491880" y="1916832"/>
            <a:ext cx="1490989" cy="36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Paris</a:t>
            </a:r>
            <a:endParaRPr lang="fr-FR" sz="2000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-36512" y="4890646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Paris, une « ville-monde »… :</a:t>
            </a:r>
            <a:endParaRPr lang="fr-FR" sz="1600" b="1" dirty="0"/>
          </a:p>
        </p:txBody>
      </p:sp>
      <p:sp>
        <p:nvSpPr>
          <p:cNvPr id="91" name="Ellipse 90"/>
          <p:cNvSpPr/>
          <p:nvPr/>
        </p:nvSpPr>
        <p:spPr>
          <a:xfrm>
            <a:off x="107504" y="5445264"/>
            <a:ext cx="288000" cy="28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611560" y="5343599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/>
              <a:t>Capitale  politique</a:t>
            </a:r>
            <a:r>
              <a:rPr lang="fr-FR" sz="1200" dirty="0" smtClean="0"/>
              <a:t> de la France, Paris  est le siège de l’UNESCO, elle accueille de nombreuses ambassades.</a:t>
            </a:r>
            <a:endParaRPr lang="fr-FR" sz="1200" dirty="0"/>
          </a:p>
        </p:txBody>
      </p:sp>
      <p:sp>
        <p:nvSpPr>
          <p:cNvPr id="93" name="Ellipse 92"/>
          <p:cNvSpPr/>
          <p:nvPr/>
        </p:nvSpPr>
        <p:spPr>
          <a:xfrm>
            <a:off x="107544" y="5949320"/>
            <a:ext cx="288000" cy="2880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611560" y="5775647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/>
              <a:t>Une métropole touristique et culturelle </a:t>
            </a:r>
            <a:r>
              <a:rPr lang="fr-FR" sz="1200" dirty="0" smtClean="0"/>
              <a:t>: elle est une des métropoles les plus célèbres du monde, </a:t>
            </a:r>
            <a:r>
              <a:rPr lang="fr-FR" sz="1200" b="1" dirty="0" smtClean="0"/>
              <a:t>capitale  de  la mode, du luxe et des arts</a:t>
            </a:r>
            <a:r>
              <a:rPr lang="fr-FR" sz="1200" dirty="0" smtClean="0"/>
              <a:t>. </a:t>
            </a:r>
            <a:endParaRPr lang="fr-FR" sz="1200" dirty="0"/>
          </a:p>
        </p:txBody>
      </p:sp>
      <p:sp>
        <p:nvSpPr>
          <p:cNvPr id="98" name="ZoneTexte 97"/>
          <p:cNvSpPr txBox="1"/>
          <p:nvPr/>
        </p:nvSpPr>
        <p:spPr>
          <a:xfrm>
            <a:off x="395536" y="508518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I. …aux multiples fonctions :</a:t>
            </a:r>
            <a:endParaRPr lang="fr-FR" sz="1200" b="1" dirty="0"/>
          </a:p>
        </p:txBody>
      </p:sp>
      <p:sp>
        <p:nvSpPr>
          <p:cNvPr id="103" name="Rectangle 102"/>
          <p:cNvSpPr/>
          <p:nvPr/>
        </p:nvSpPr>
        <p:spPr>
          <a:xfrm>
            <a:off x="539552" y="260648"/>
            <a:ext cx="4896544" cy="4608512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107544" y="6453336"/>
            <a:ext cx="360000" cy="1800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611560" y="6239053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/>
              <a:t>Centre d’impulsion de l’économie mondiale</a:t>
            </a:r>
            <a:r>
              <a:rPr lang="fr-FR" sz="1200" dirty="0" smtClean="0"/>
              <a:t>: Paris possède le </a:t>
            </a:r>
            <a:r>
              <a:rPr lang="fr-FR" sz="1200" u="sng" dirty="0" smtClean="0"/>
              <a:t>1</a:t>
            </a:r>
            <a:r>
              <a:rPr lang="fr-FR" sz="1200" u="sng" baseline="30000" dirty="0" smtClean="0"/>
              <a:t>er</a:t>
            </a:r>
            <a:r>
              <a:rPr lang="fr-FR" sz="1200" u="sng" dirty="0" smtClean="0"/>
              <a:t> quartier des affaires européens </a:t>
            </a:r>
            <a:r>
              <a:rPr lang="fr-FR" sz="1200" dirty="0" smtClean="0"/>
              <a:t>et </a:t>
            </a:r>
            <a:r>
              <a:rPr lang="fr-FR" sz="1200" b="1" dirty="0" smtClean="0"/>
              <a:t>« l’axe des affaires » </a:t>
            </a:r>
            <a:r>
              <a:rPr lang="fr-FR" sz="1200" dirty="0" smtClean="0"/>
              <a:t>où se concentre les emplois  de cadre des fonctions métropolitaines.</a:t>
            </a:r>
            <a:endParaRPr lang="fr-FR" sz="1200" b="1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940152" y="0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…intégrée à divers espaces.</a:t>
            </a:r>
            <a:endParaRPr lang="fr-FR" sz="1200" b="1" dirty="0"/>
          </a:p>
        </p:txBody>
      </p:sp>
      <p:sp>
        <p:nvSpPr>
          <p:cNvPr id="110" name="Hexagone 109"/>
          <p:cNvSpPr/>
          <p:nvPr/>
        </p:nvSpPr>
        <p:spPr>
          <a:xfrm rot="16200000">
            <a:off x="5940200" y="332656"/>
            <a:ext cx="432000" cy="432000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6444208" y="18864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/>
              <a:t>Cœur économique de la France</a:t>
            </a:r>
            <a:r>
              <a:rPr lang="fr-FR" sz="1200" dirty="0" smtClean="0"/>
              <a:t>, contribue au rayonnement et à l’attractivité du territoire national</a:t>
            </a:r>
            <a:endParaRPr lang="fr-FR" sz="1200" dirty="0"/>
          </a:p>
        </p:txBody>
      </p:sp>
      <p:sp>
        <p:nvSpPr>
          <p:cNvPr id="112" name="Rectangle 111"/>
          <p:cNvSpPr/>
          <p:nvPr/>
        </p:nvSpPr>
        <p:spPr>
          <a:xfrm>
            <a:off x="5940152" y="1196752"/>
            <a:ext cx="432000" cy="432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6444208" y="836712"/>
            <a:ext cx="269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Métropole européenne, </a:t>
            </a:r>
            <a:r>
              <a:rPr lang="fr-FR" sz="1200" dirty="0" smtClean="0"/>
              <a:t> Paris inscrit son développement dans un cadre de coopération et de concurrence avec  les autres métropoles européennes (bourse, réseaux de transport,  partenariats culturelles).</a:t>
            </a:r>
            <a:endParaRPr lang="fr-FR" sz="1200" dirty="0"/>
          </a:p>
        </p:txBody>
      </p:sp>
      <p:sp>
        <p:nvSpPr>
          <p:cNvPr id="114" name="Rectangle 113"/>
          <p:cNvSpPr/>
          <p:nvPr/>
        </p:nvSpPr>
        <p:spPr>
          <a:xfrm>
            <a:off x="5868144" y="2276872"/>
            <a:ext cx="432000" cy="432000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6444208" y="2132856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, </a:t>
            </a:r>
            <a:r>
              <a:rPr lang="fr-FR" sz="1200" dirty="0" smtClean="0"/>
              <a:t>Paris,  </a:t>
            </a:r>
            <a:r>
              <a:rPr lang="fr-FR" sz="1200" b="1" dirty="0" smtClean="0"/>
              <a:t>métropole mondiale </a:t>
            </a:r>
            <a:r>
              <a:rPr lang="fr-FR" sz="1200" dirty="0" smtClean="0"/>
              <a:t>de rang 1, s’intègre à </a:t>
            </a:r>
            <a:r>
              <a:rPr lang="fr-FR" sz="1200" b="1" dirty="0" smtClean="0"/>
              <a:t>L’archipel métropolitain mondial (réseau des villes mondiales).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5940152" y="307999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III. …qui veut maintenir son attractivité.</a:t>
            </a:r>
            <a:endParaRPr lang="fr-FR" sz="1200" b="1" dirty="0"/>
          </a:p>
        </p:txBody>
      </p:sp>
      <p:cxnSp>
        <p:nvCxnSpPr>
          <p:cNvPr id="117" name="Connecteur droit avec flèche 116"/>
          <p:cNvCxnSpPr/>
          <p:nvPr/>
        </p:nvCxnSpPr>
        <p:spPr>
          <a:xfrm flipH="1" flipV="1">
            <a:off x="6156176" y="3573016"/>
            <a:ext cx="288032" cy="14401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riangle isocèle 122"/>
          <p:cNvSpPr/>
          <p:nvPr/>
        </p:nvSpPr>
        <p:spPr>
          <a:xfrm>
            <a:off x="5868144" y="3465032"/>
            <a:ext cx="252000" cy="2520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6444208" y="3284984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L’ axe  Seine –Aval, </a:t>
            </a:r>
            <a:r>
              <a:rPr lang="fr-FR" sz="1200" dirty="0" smtClean="0"/>
              <a:t>étendre l’agglomération vers Le Havre, façade maritime du « Grand Paris »? </a:t>
            </a:r>
            <a:endParaRPr lang="fr-FR" sz="1200" dirty="0"/>
          </a:p>
        </p:txBody>
      </p:sp>
      <p:cxnSp>
        <p:nvCxnSpPr>
          <p:cNvPr id="126" name="Connecteur droit avec flèche 125"/>
          <p:cNvCxnSpPr/>
          <p:nvPr/>
        </p:nvCxnSpPr>
        <p:spPr>
          <a:xfrm>
            <a:off x="5796136" y="4869160"/>
            <a:ext cx="432048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5868144" y="4329120"/>
            <a:ext cx="36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6228184" y="4005064"/>
            <a:ext cx="291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Hub mondial: </a:t>
            </a:r>
            <a:r>
              <a:rPr lang="fr-FR" sz="1200" dirty="0" smtClean="0"/>
              <a:t>Paris est classée  </a:t>
            </a:r>
            <a:r>
              <a:rPr lang="fr-FR" sz="1200" b="1" dirty="0" smtClean="0"/>
              <a:t>1</a:t>
            </a:r>
            <a:r>
              <a:rPr lang="fr-FR" sz="1200" b="1" baseline="30000" dirty="0" smtClean="0"/>
              <a:t>ère</a:t>
            </a:r>
            <a:r>
              <a:rPr lang="fr-FR" sz="1200" b="1" dirty="0" smtClean="0"/>
              <a:t> métropole mondiale pour son accessibilité</a:t>
            </a:r>
            <a:r>
              <a:rPr lang="fr-FR" sz="1200" dirty="0" smtClean="0"/>
              <a:t>, ses aéroports permettent de traiter plus de 85 Millions de passagers et desservent 361 villes dont 315 à l’étranger en 2011. </a:t>
            </a:r>
            <a:endParaRPr lang="fr-FR" sz="1200" b="1" dirty="0"/>
          </a:p>
        </p:txBody>
      </p:sp>
      <p:grpSp>
        <p:nvGrpSpPr>
          <p:cNvPr id="132" name="Groupe 131"/>
          <p:cNvGrpSpPr/>
          <p:nvPr/>
        </p:nvGrpSpPr>
        <p:grpSpPr>
          <a:xfrm>
            <a:off x="5868144" y="5301208"/>
            <a:ext cx="360041" cy="972108"/>
            <a:chOff x="2936907" y="3019715"/>
            <a:chExt cx="1016583" cy="1768778"/>
          </a:xfrm>
        </p:grpSpPr>
        <p:sp>
          <p:nvSpPr>
            <p:cNvPr id="130" name="Flèche vers le bas 129"/>
            <p:cNvSpPr/>
            <p:nvPr/>
          </p:nvSpPr>
          <p:spPr>
            <a:xfrm>
              <a:off x="2936907" y="4198900"/>
              <a:ext cx="677721" cy="589593"/>
            </a:xfrm>
            <a:prstGeom prst="downArrow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Flèche vers le bas 130"/>
            <p:cNvSpPr/>
            <p:nvPr/>
          </p:nvSpPr>
          <p:spPr>
            <a:xfrm rot="10800000">
              <a:off x="3275768" y="3019715"/>
              <a:ext cx="677722" cy="58959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3" name="ZoneTexte 132"/>
          <p:cNvSpPr txBox="1"/>
          <p:nvPr/>
        </p:nvSpPr>
        <p:spPr>
          <a:xfrm>
            <a:off x="6228184" y="5013176"/>
            <a:ext cx="291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Paris </a:t>
            </a:r>
            <a:r>
              <a:rPr lang="fr-FR" sz="1200" dirty="0" smtClean="0"/>
              <a:t>reçoit plus de 12 millions de  touristes internationaux et concentre près de 50%  des IDE du territoire national.</a:t>
            </a:r>
            <a:endParaRPr lang="fr-FR" sz="12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6228184" y="5590981"/>
            <a:ext cx="291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L’image  internationale de Paris </a:t>
            </a:r>
            <a:r>
              <a:rPr lang="fr-FR" sz="1200" dirty="0" smtClean="0"/>
              <a:t>est entretenue par les acteurs politiques (collectivités locales et état) et des acteurs privés qui utilisent et valorisent la réputation mondiale de la ville.</a:t>
            </a:r>
            <a:endParaRPr lang="fr-FR" sz="120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4139952" y="4046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UE</a:t>
            </a:r>
            <a:endParaRPr lang="fr-FR" dirty="0">
              <a:solidFill>
                <a:srgbClr val="0070C0"/>
              </a:solidFill>
            </a:endParaRPr>
          </a:p>
        </p:txBody>
      </p:sp>
      <p:grpSp>
        <p:nvGrpSpPr>
          <p:cNvPr id="106" name="Groupe 105"/>
          <p:cNvGrpSpPr/>
          <p:nvPr/>
        </p:nvGrpSpPr>
        <p:grpSpPr>
          <a:xfrm>
            <a:off x="1225746" y="1360577"/>
            <a:ext cx="2135344" cy="563821"/>
            <a:chOff x="1225746" y="1360577"/>
            <a:chExt cx="2135344" cy="563821"/>
          </a:xfrm>
        </p:grpSpPr>
        <p:sp>
          <p:nvSpPr>
            <p:cNvPr id="12" name="Rectangle 11"/>
            <p:cNvSpPr/>
            <p:nvPr/>
          </p:nvSpPr>
          <p:spPr>
            <a:xfrm>
              <a:off x="2039013" y="1360577"/>
              <a:ext cx="677722" cy="45857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 rot="2038384">
              <a:off x="2344506" y="1596846"/>
              <a:ext cx="1016584" cy="3275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1225746" y="1491598"/>
              <a:ext cx="1490989" cy="364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/>
                <a:t>La Défense</a:t>
              </a:r>
              <a:endParaRPr lang="fr-FR" sz="2000" b="1" dirty="0"/>
            </a:p>
          </p:txBody>
        </p:sp>
      </p:grpSp>
      <p:sp>
        <p:nvSpPr>
          <p:cNvPr id="135" name="ZoneTexte 134"/>
          <p:cNvSpPr txBox="1"/>
          <p:nvPr/>
        </p:nvSpPr>
        <p:spPr>
          <a:xfrm>
            <a:off x="1619672" y="177281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« L’axe des affaires »</a:t>
            </a:r>
            <a:endParaRPr lang="fr-FR" sz="1400" b="1" dirty="0"/>
          </a:p>
        </p:txBody>
      </p:sp>
      <p:sp>
        <p:nvSpPr>
          <p:cNvPr id="89" name="ZoneTexte 88"/>
          <p:cNvSpPr txBox="1"/>
          <p:nvPr/>
        </p:nvSpPr>
        <p:spPr>
          <a:xfrm>
            <a:off x="1187624" y="620688"/>
            <a:ext cx="1490989" cy="36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Le Havre</a:t>
            </a:r>
            <a:endParaRPr lang="fr-FR" sz="2000" b="1" dirty="0"/>
          </a:p>
        </p:txBody>
      </p:sp>
      <p:cxnSp>
        <p:nvCxnSpPr>
          <p:cNvPr id="8" name="Connecteur droit avec flèche 7"/>
          <p:cNvCxnSpPr>
            <a:stCxn id="13" idx="3"/>
          </p:cNvCxnSpPr>
          <p:nvPr/>
        </p:nvCxnSpPr>
        <p:spPr>
          <a:xfrm flipH="1" flipV="1">
            <a:off x="1619672" y="1124744"/>
            <a:ext cx="870348" cy="53107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2008" y="116632"/>
            <a:ext cx="5580112" cy="4824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6" grpId="0" animBg="1"/>
      <p:bldP spid="17" grpId="0" animBg="1"/>
      <p:bldP spid="18" grpId="0" animBg="1"/>
      <p:bldP spid="85" grpId="0" animBg="1"/>
      <p:bldP spid="86" grpId="0" animBg="1"/>
      <p:bldP spid="87" grpId="0"/>
      <p:bldP spid="91" grpId="0" animBg="1"/>
      <p:bldP spid="92" grpId="0"/>
      <p:bldP spid="93" grpId="0" animBg="1"/>
      <p:bldP spid="97" grpId="0"/>
      <p:bldP spid="98" grpId="0"/>
      <p:bldP spid="103" grpId="0" animBg="1"/>
      <p:bldP spid="107" grpId="0" animBg="1"/>
      <p:bldP spid="108" grpId="0"/>
      <p:bldP spid="109" grpId="0"/>
      <p:bldP spid="110" grpId="0" animBg="1"/>
      <p:bldP spid="111" grpId="0"/>
      <p:bldP spid="112" grpId="0" animBg="1"/>
      <p:bldP spid="113" grpId="0"/>
      <p:bldP spid="114" grpId="0" animBg="1"/>
      <p:bldP spid="115" grpId="0"/>
      <p:bldP spid="116" grpId="0"/>
      <p:bldP spid="123" grpId="0" animBg="1"/>
      <p:bldP spid="125" grpId="0"/>
      <p:bldP spid="127" grpId="0" animBg="1"/>
      <p:bldP spid="129" grpId="0"/>
      <p:bldP spid="133" grpId="0"/>
      <p:bldP spid="133" grpId="1"/>
      <p:bldP spid="134" grpId="0"/>
      <p:bldP spid="134" grpId="1"/>
      <p:bldP spid="137" grpId="0"/>
      <p:bldP spid="135" grpId="0"/>
      <p:bldP spid="8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269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17</cp:revision>
  <dcterms:created xsi:type="dcterms:W3CDTF">2012-06-14T07:53:53Z</dcterms:created>
  <dcterms:modified xsi:type="dcterms:W3CDTF">2013-05-24T07:24:28Z</dcterms:modified>
</cp:coreProperties>
</file>