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0" autoAdjust="0"/>
    <p:restoredTop sz="94612" autoAdjust="0"/>
  </p:normalViewPr>
  <p:slideViewPr>
    <p:cSldViewPr>
      <p:cViewPr>
        <p:scale>
          <a:sx n="60" d="100"/>
          <a:sy n="60" d="100"/>
        </p:scale>
        <p:origin x="-1464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78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2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4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7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1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02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5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84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33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6A3E-D1D2-4BD0-8532-6F24A8FCED07}" type="datetimeFigureOut">
              <a:rPr lang="fr-FR" smtClean="0"/>
              <a:t>17/03/2013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9B91-3686-4592-9192-B128F79C36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4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rte.tv/fr/animation-cite-interdite/387166,CmC=38717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Image 2" descr="http://www.patrickdonati.com/photos/14_ming-ex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9" y="1729085"/>
            <a:ext cx="4022725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 de texte 3"/>
          <p:cNvSpPr txBox="1"/>
          <p:nvPr/>
        </p:nvSpPr>
        <p:spPr>
          <a:xfrm>
            <a:off x="4355976" y="2060848"/>
            <a:ext cx="4244471" cy="459399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 partir de 1420, les empereurs Ming résident à Beijing (Pékin) et non plus à Nanjing (Nankin), leur ancienne capitale.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Ce choix est avant tout militaire car les principaux ennemis extérieurs restent les peuples du Nord de la Chine (Mongols ou Mandchous).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Les empereurs de Chine portent  le titre  de </a:t>
            </a:r>
            <a:r>
              <a:rPr lang="fr-FR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 fils du ciel »</a:t>
            </a: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ce qui leur confère une autorité </a:t>
            </a: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quasi-divine. </a:t>
            </a:r>
            <a:endParaRPr lang="fr-FR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Cependant</a:t>
            </a: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si les empereurs sont tout-puissants, les complots et les guerres internes sont </a:t>
            </a: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fréquents. </a:t>
            </a: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Les souverains se méfient de leurs proches et cherchent à se  </a:t>
            </a: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protéger des révoltes populaires.</a:t>
            </a:r>
            <a:endParaRPr lang="fr-FR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fr-FR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C’est </a:t>
            </a: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pourquoi, </a:t>
            </a:r>
            <a:r>
              <a:rPr lang="fr-FR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l’empereur Yongle (1402-1424)</a:t>
            </a:r>
            <a:r>
              <a:rPr lang="fr-FR" sz="14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entreprend la construction de </a:t>
            </a:r>
            <a:r>
              <a:rPr lang="fr-FR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la Cité </a:t>
            </a:r>
            <a:r>
              <a:rPr lang="fr-FR" sz="14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interdite </a:t>
            </a:r>
            <a:r>
              <a:rPr lang="fr-FR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qui devient le siège du pouvoir impériale et une forteresse. </a:t>
            </a:r>
            <a:endParaRPr lang="fr-FR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riangle isocèle 9"/>
          <p:cNvSpPr/>
          <p:nvPr/>
        </p:nvSpPr>
        <p:spPr>
          <a:xfrm rot="8432496">
            <a:off x="810986" y="1552565"/>
            <a:ext cx="1524000" cy="14620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Mongols</a:t>
            </a:r>
          </a:p>
        </p:txBody>
      </p:sp>
      <p:sp>
        <p:nvSpPr>
          <p:cNvPr id="11" name="Triangle isocèle 10"/>
          <p:cNvSpPr/>
          <p:nvPr/>
        </p:nvSpPr>
        <p:spPr>
          <a:xfrm rot="12236290">
            <a:off x="2627184" y="1353975"/>
            <a:ext cx="1360488" cy="1524000"/>
          </a:xfrm>
          <a:prstGeom prst="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 dirty="0" smtClean="0">
                <a:effectLst/>
                <a:ea typeface="Calibri"/>
                <a:cs typeface="Times New Roman"/>
              </a:rPr>
              <a:t>Mandchous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rot="10800000" flipV="1">
            <a:off x="4222483" y="517185"/>
            <a:ext cx="472614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Après près d’un siècle de domination mongole,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durant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dynastie des Yuan fondée par Kubilaï Khan, petit-fils de Gengis Khan, une nouvelle famille d’origine chinoise  va régner sur l’empire de Chine. C’est le début de la dynastie  Ming (1368-1644) qui dispose d’un vaste empire s’étendant sur la majeure partie de la Chine actuelle.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914400" y="325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914400" y="3259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143000" y="6399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57200" y="6399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457200" y="10171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475656" y="110256"/>
            <a:ext cx="6651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Pékin,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Capitale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l’empire du milieu. (Dossier p 170-171)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763" y="701988"/>
            <a:ext cx="328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I. Beijing, la « capitale du Nord »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1749" y="5157192"/>
            <a:ext cx="43308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Longtemps fermée aux Européens, ce n’est qu’en 1601 qu’un Européen entre pour la 1</a:t>
            </a:r>
            <a:r>
              <a:rPr kumimoji="0" lang="fr-FR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ère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fois dans la capitale des empereurs Ming, plus de 300 ans après le voyage de Marco Polo.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Européens tentèrent d’établir avec la Chine des relations commerciales, en particulier les Portugais qui s’installèrent à Macao dès 1557.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690416" y="2903488"/>
            <a:ext cx="432048" cy="16349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122464" y="3481527"/>
            <a:ext cx="432048" cy="16349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555777" y="4429854"/>
            <a:ext cx="504056" cy="223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0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  <p:bldP spid="30" grpId="0" animBg="1"/>
      <p:bldP spid="34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Beijing city wall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4975754" cy="52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188640"/>
            <a:ext cx="387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Pékin à l’époque Ming, une ville construite  selon des conceptions religieuses. </a:t>
            </a:r>
            <a:endParaRPr lang="fr-FR" b="1" dirty="0"/>
          </a:p>
        </p:txBody>
      </p:sp>
      <p:sp>
        <p:nvSpPr>
          <p:cNvPr id="5" name="Ellipse 4"/>
          <p:cNvSpPr/>
          <p:nvPr/>
        </p:nvSpPr>
        <p:spPr>
          <a:xfrm>
            <a:off x="3491880" y="2780928"/>
            <a:ext cx="720080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427984" y="692696"/>
            <a:ext cx="1368152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614367" y="2925440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375627" y="2933328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203848" y="4983088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67944" y="4983088"/>
            <a:ext cx="720080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869773" y="3140968"/>
            <a:ext cx="1872208" cy="8724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Temple protecteur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7013789" y="692696"/>
            <a:ext cx="1584176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Cité interdite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53749" y="1587376"/>
            <a:ext cx="2304256" cy="1338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Cité murée :</a:t>
            </a:r>
          </a:p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« ville impériale » et ses extensions au XV</a:t>
            </a:r>
            <a:r>
              <a:rPr lang="fr-FR" baseline="30000" dirty="0" smtClean="0">
                <a:solidFill>
                  <a:sysClr val="windowText" lastClr="000000"/>
                </a:solidFill>
              </a:rPr>
              <a:t>e</a:t>
            </a:r>
            <a:r>
              <a:rPr lang="fr-FR" dirty="0" smtClean="0">
                <a:solidFill>
                  <a:sysClr val="windowText" lastClr="000000"/>
                </a:solidFill>
              </a:rPr>
              <a:t> et XVI</a:t>
            </a:r>
            <a:r>
              <a:rPr lang="fr-FR" baseline="30000" dirty="0" smtClean="0">
                <a:solidFill>
                  <a:sysClr val="windowText" lastClr="000000"/>
                </a:solidFill>
              </a:rPr>
              <a:t>e</a:t>
            </a:r>
            <a:r>
              <a:rPr lang="fr-FR" dirty="0" smtClean="0">
                <a:solidFill>
                  <a:sysClr val="windowText" lastClr="000000"/>
                </a:solidFill>
              </a:rPr>
              <a:t> siècles.</a:t>
            </a:r>
          </a:p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969900" y="4156045"/>
            <a:ext cx="2918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Plan de Pékin répond à des règles religieuses. Les 5 temples correspondent aux cinq éléments des croyances  confucéennes qui fondent l’harmonie et l’équilibre du monde. L’empereur est aussi l’intercesseur entre les hommes et les dieux.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4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" y="953244"/>
            <a:ext cx="31781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 de texte 10"/>
          <p:cNvSpPr txBox="1"/>
          <p:nvPr/>
        </p:nvSpPr>
        <p:spPr>
          <a:xfrm>
            <a:off x="3635896" y="180388"/>
            <a:ext cx="5210718" cy="51208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 smtClean="0">
                <a:effectLst/>
                <a:latin typeface="Times New Roman"/>
                <a:ea typeface="Times New Roman"/>
                <a:cs typeface="Times New Roman"/>
              </a:rPr>
              <a:t>Plan </a:t>
            </a:r>
            <a:r>
              <a:rPr lang="fr-FR" sz="1200" b="1" dirty="0">
                <a:effectLst/>
                <a:latin typeface="Times New Roman"/>
                <a:ea typeface="Times New Roman"/>
                <a:cs typeface="Times New Roman"/>
              </a:rPr>
              <a:t>de la Cité interdite. Les lettres en rouge sont utilisées pour localiser les principaux bâtiments. </a:t>
            </a:r>
            <a:endParaRPr lang="fr-FR" sz="1100" b="1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A. Porte du Midi </a:t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B. Porte de la Prouesse 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Divine</a:t>
            </a:r>
            <a:r>
              <a:rPr lang="fr-FR" sz="1100" dirty="0" smtClean="0">
                <a:ea typeface="Times New Roman"/>
                <a:cs typeface="Times New Roman"/>
              </a:rPr>
              <a:t>.  </a:t>
            </a:r>
            <a:r>
              <a:rPr lang="fr-FR" sz="1200" b="1" dirty="0" smtClean="0">
                <a:effectLst/>
                <a:latin typeface="Times New Roman"/>
                <a:ea typeface="Times New Roman"/>
                <a:cs typeface="Times New Roman"/>
              </a:rPr>
              <a:t>Elles se situent sur l’axe Nord-Sud.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C. Porte de la Gloire occidentale</a:t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D. Porte de la Gloire 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orientale. Elles se situent sur l’axe est-ouest.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E. Tours d'angle</a:t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F. Porte de l'Harmonie Suprême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400" b="1" dirty="0">
                <a:effectLst/>
                <a:latin typeface="Times New Roman"/>
                <a:ea typeface="Times New Roman"/>
                <a:cs typeface="Times New Roman"/>
              </a:rPr>
              <a:t>G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. Les Pavillons </a:t>
            </a:r>
            <a:r>
              <a:rPr lang="fr-FR" sz="1400" b="1" dirty="0">
                <a:effectLst/>
                <a:latin typeface="Times New Roman"/>
                <a:ea typeface="Times New Roman"/>
                <a:cs typeface="Times New Roman"/>
              </a:rPr>
              <a:t>de l'Harmonie Suprême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, de l’harmonie du milieu et de l’harmonie préservée sont au centre de la cité et son les principaux  </a:t>
            </a:r>
            <a:r>
              <a:rPr lang="fr-FR" sz="1400" b="1" dirty="0">
                <a:effectLst/>
                <a:latin typeface="Times New Roman"/>
                <a:ea typeface="Times New Roman"/>
                <a:cs typeface="Times New Roman"/>
              </a:rPr>
              <a:t>palais </a:t>
            </a:r>
            <a:r>
              <a:rPr lang="fr-FR" sz="1400" b="1" dirty="0" smtClean="0">
                <a:latin typeface="Times New Roman"/>
                <a:ea typeface="Times New Roman"/>
                <a:cs typeface="Times New Roman"/>
              </a:rPr>
              <a:t>impériaux.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L. Pavillons de la Pureté Céleste, de la puissante  fertilité et de la tranquillité terrestre. Second centre du pouvoir.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endParaRPr lang="fr-FR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M. Jardin impérial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N. Pavillon de la Nourriture de l'Esprit</a:t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O. Pavillon de la Longévité Tranquille</a:t>
            </a:r>
            <a:endParaRPr lang="fr-FR" sz="11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 </a:t>
            </a: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955341" y="1380281"/>
            <a:ext cx="2198687" cy="2882900"/>
          </a:xfrm>
          <a:prstGeom prst="line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31528" y="1380281"/>
            <a:ext cx="2222500" cy="2794000"/>
          </a:xfrm>
          <a:prstGeom prst="line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5985" y="5661248"/>
            <a:ext cx="75608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La cité interdite est bâtie  selon des règles astrologiques (Feng  shui) sensées assurer l’harmonie et la protection de l’empereur et de l’empire.</a:t>
            </a:r>
            <a:endParaRPr lang="fr-FR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1994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Cité interdite.</a:t>
            </a:r>
            <a:endParaRPr lang="fr-FR" b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123728" y="838460"/>
            <a:ext cx="19050" cy="42449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 de texte 10"/>
          <p:cNvSpPr txBox="1"/>
          <p:nvPr/>
        </p:nvSpPr>
        <p:spPr>
          <a:xfrm>
            <a:off x="3610000" y="216870"/>
            <a:ext cx="5210718" cy="54443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 smtClean="0">
                <a:effectLst/>
                <a:latin typeface="Times New Roman"/>
                <a:ea typeface="Times New Roman"/>
                <a:cs typeface="Times New Roman"/>
              </a:rPr>
              <a:t>Plan </a:t>
            </a:r>
            <a:r>
              <a:rPr lang="fr-FR" sz="1200" b="1" dirty="0">
                <a:effectLst/>
                <a:latin typeface="Times New Roman"/>
                <a:ea typeface="Times New Roman"/>
                <a:cs typeface="Times New Roman"/>
              </a:rPr>
              <a:t>de la Cité interdite. Les lettres en rouge sont utilisées pour localiser les principaux bâtiments. </a:t>
            </a:r>
            <a:endParaRPr lang="fr-FR" sz="1100" b="1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A. Porte du Midi </a:t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B. Porte de la Prouesse 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Divine</a:t>
            </a:r>
            <a:r>
              <a:rPr lang="fr-FR" sz="1100" dirty="0" smtClean="0">
                <a:ea typeface="Times New Roman"/>
                <a:cs typeface="Times New Roman"/>
              </a:rPr>
              <a:t>.  </a:t>
            </a:r>
            <a:r>
              <a:rPr lang="fr-FR" sz="1200" b="1" dirty="0" smtClean="0">
                <a:effectLst/>
                <a:latin typeface="Times New Roman"/>
                <a:ea typeface="Times New Roman"/>
                <a:cs typeface="Times New Roman"/>
              </a:rPr>
              <a:t>Elles se situent sur l’axe Nord-Sud.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C. Porte de la Gloire occidentale</a:t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D. Porte de la Gloire 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orientale. Elles se situent sur l’axe est-ouest.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>E. Tours 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d'angle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b="1" dirty="0">
                <a:effectLst/>
                <a:latin typeface="Times New Roman"/>
                <a:ea typeface="Times New Roman"/>
                <a:cs typeface="Times New Roman"/>
              </a:rPr>
              <a:t>F. Porte de l'Harmonie </a:t>
            </a:r>
            <a:r>
              <a:rPr lang="fr-FR" sz="1200" b="1" dirty="0" smtClean="0">
                <a:effectLst/>
                <a:latin typeface="Times New Roman"/>
                <a:ea typeface="Times New Roman"/>
                <a:cs typeface="Times New Roman"/>
              </a:rPr>
              <a:t>Suprême, elle permet l’accès au cœur de la cité, espace le plus important de l’empire.</a:t>
            </a:r>
            <a:endParaRPr lang="fr-FR" sz="1100" b="1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400" b="1" dirty="0">
                <a:effectLst/>
                <a:latin typeface="Times New Roman"/>
                <a:ea typeface="Times New Roman"/>
                <a:cs typeface="Times New Roman"/>
              </a:rPr>
              <a:t>G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. Les Pavillons </a:t>
            </a:r>
            <a:r>
              <a:rPr lang="fr-FR" sz="1400" b="1" dirty="0">
                <a:effectLst/>
                <a:latin typeface="Times New Roman"/>
                <a:ea typeface="Times New Roman"/>
                <a:cs typeface="Times New Roman"/>
              </a:rPr>
              <a:t>de l'Harmonie Suprême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, de l’harmonie du milieu et de l’harmonie préservée sont au centre de la cité et sont les principaux palais </a:t>
            </a:r>
            <a:r>
              <a:rPr lang="fr-FR" sz="1400" b="1" dirty="0" smtClean="0">
                <a:latin typeface="Times New Roman"/>
                <a:ea typeface="Times New Roman"/>
                <a:cs typeface="Times New Roman"/>
              </a:rPr>
              <a:t>impériaux.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L. Pavillons de la Pureté Céleste, de la 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puissante fertilité </a:t>
            </a:r>
            <a:r>
              <a:rPr lang="fr-FR" sz="1400" b="1" dirty="0" smtClean="0">
                <a:effectLst/>
                <a:latin typeface="Times New Roman"/>
                <a:ea typeface="Times New Roman"/>
                <a:cs typeface="Times New Roman"/>
              </a:rPr>
              <a:t>et de la tranquillité terrestre.  Résidences impériales.</a:t>
            </a: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endParaRPr lang="fr-FR" sz="12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M. Jardin impérial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N. Pavillon de la Nourriture de l'Esprit</a:t>
            </a:r>
            <a:b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fr-FR" sz="1200" dirty="0" smtClean="0">
                <a:effectLst/>
                <a:latin typeface="Times New Roman"/>
                <a:ea typeface="Times New Roman"/>
                <a:cs typeface="Times New Roman"/>
              </a:rPr>
              <a:t>O. Pavillon de la Longévité Tranquille</a:t>
            </a:r>
            <a:endParaRPr lang="fr-FR" sz="11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6" name="Ellipse 15"/>
          <p:cNvSpPr/>
          <p:nvPr/>
        </p:nvSpPr>
        <p:spPr>
          <a:xfrm>
            <a:off x="1718742" y="1700808"/>
            <a:ext cx="648072" cy="79208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691680" y="2564904"/>
            <a:ext cx="648072" cy="7920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79512" y="39687"/>
            <a:ext cx="5926687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Visite virtuelle de la cité interdite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http://www.arte.tv/fr/animation-cite-interdite/387166,CmC=387178.html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13989" r="22099" b="17203"/>
          <a:stretch>
            <a:fillRect/>
          </a:stretch>
        </p:blipFill>
        <p:spPr bwMode="auto">
          <a:xfrm>
            <a:off x="203421" y="2774810"/>
            <a:ext cx="403145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65035" y="4149080"/>
            <a:ext cx="417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Vue de la cité interdite depuis la porte du midi.</a:t>
            </a:r>
            <a:endParaRPr lang="fr-FR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7291" r="16472" b="10156"/>
          <a:stretch/>
        </p:blipFill>
        <p:spPr bwMode="auto">
          <a:xfrm>
            <a:off x="4499992" y="908720"/>
            <a:ext cx="4369603" cy="30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31414" y="2094447"/>
            <a:ext cx="417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cœur de la cité : l’esplanade impériale de l’harmonie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28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361</Words>
  <Application>Microsoft Office PowerPoint</Application>
  <PresentationFormat>Affichage à l'écran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CONDORCET</dc:creator>
  <cp:lastModifiedBy>CONDORCET</cp:lastModifiedBy>
  <cp:revision>15</cp:revision>
  <dcterms:created xsi:type="dcterms:W3CDTF">2013-03-17T14:46:28Z</dcterms:created>
  <dcterms:modified xsi:type="dcterms:W3CDTF">2013-03-17T20:09:51Z</dcterms:modified>
</cp:coreProperties>
</file>