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2" d="100"/>
          <a:sy n="62" d="100"/>
        </p:scale>
        <p:origin x="-1326" y="-22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E8FEC2-3206-49FA-B072-D082D61E26BA}" type="datetimeFigureOut">
              <a:rPr lang="fr-FR" smtClean="0"/>
              <a:t>07/10/2014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3EC82-AD02-4A15-84E0-08C858FE1741}" type="slidenum">
              <a:rPr lang="fr-FR" smtClean="0"/>
              <a:t>‹N°›</a:t>
            </a:fld>
            <a:endParaRPr lang="fr-FR"/>
          </a:p>
        </p:txBody>
      </p:sp>
    </p:spTree>
    <p:extLst>
      <p:ext uri="{BB962C8B-B14F-4D97-AF65-F5344CB8AC3E}">
        <p14:creationId xmlns:p14="http://schemas.microsoft.com/office/powerpoint/2010/main" val="3966205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533EC82-AD02-4A15-84E0-08C858FE1741}" type="slidenum">
              <a:rPr lang="fr-FR" smtClean="0"/>
              <a:t>5</a:t>
            </a:fld>
            <a:endParaRPr lang="fr-FR"/>
          </a:p>
        </p:txBody>
      </p:sp>
    </p:spTree>
    <p:extLst>
      <p:ext uri="{BB962C8B-B14F-4D97-AF65-F5344CB8AC3E}">
        <p14:creationId xmlns:p14="http://schemas.microsoft.com/office/powerpoint/2010/main" val="3298081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50189A41-F27C-4495-9AB6-BC6CD6C5AE49}" type="datetimeFigureOut">
              <a:rPr lang="fr-FR" smtClean="0"/>
              <a:t>07/10/2014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A7ADB2B-643A-408B-BF37-4F214BE5B8FE}" type="slidenum">
              <a:rPr lang="fr-FR" smtClean="0"/>
              <a:t>‹N°›</a:t>
            </a:fld>
            <a:endParaRPr lang="fr-FR"/>
          </a:p>
        </p:txBody>
      </p:sp>
    </p:spTree>
    <p:extLst>
      <p:ext uri="{BB962C8B-B14F-4D97-AF65-F5344CB8AC3E}">
        <p14:creationId xmlns:p14="http://schemas.microsoft.com/office/powerpoint/2010/main" val="708416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0189A41-F27C-4495-9AB6-BC6CD6C5AE49}" type="datetimeFigureOut">
              <a:rPr lang="fr-FR" smtClean="0"/>
              <a:t>07/10/2014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A7ADB2B-643A-408B-BF37-4F214BE5B8FE}" type="slidenum">
              <a:rPr lang="fr-FR" smtClean="0"/>
              <a:t>‹N°›</a:t>
            </a:fld>
            <a:endParaRPr lang="fr-FR"/>
          </a:p>
        </p:txBody>
      </p:sp>
    </p:spTree>
    <p:extLst>
      <p:ext uri="{BB962C8B-B14F-4D97-AF65-F5344CB8AC3E}">
        <p14:creationId xmlns:p14="http://schemas.microsoft.com/office/powerpoint/2010/main" val="98110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0189A41-F27C-4495-9AB6-BC6CD6C5AE49}" type="datetimeFigureOut">
              <a:rPr lang="fr-FR" smtClean="0"/>
              <a:t>07/10/2014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A7ADB2B-643A-408B-BF37-4F214BE5B8FE}" type="slidenum">
              <a:rPr lang="fr-FR" smtClean="0"/>
              <a:t>‹N°›</a:t>
            </a:fld>
            <a:endParaRPr lang="fr-FR"/>
          </a:p>
        </p:txBody>
      </p:sp>
    </p:spTree>
    <p:extLst>
      <p:ext uri="{BB962C8B-B14F-4D97-AF65-F5344CB8AC3E}">
        <p14:creationId xmlns:p14="http://schemas.microsoft.com/office/powerpoint/2010/main" val="3870751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0189A41-F27C-4495-9AB6-BC6CD6C5AE49}" type="datetimeFigureOut">
              <a:rPr lang="fr-FR" smtClean="0"/>
              <a:t>07/10/2014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A7ADB2B-643A-408B-BF37-4F214BE5B8FE}" type="slidenum">
              <a:rPr lang="fr-FR" smtClean="0"/>
              <a:t>‹N°›</a:t>
            </a:fld>
            <a:endParaRPr lang="fr-FR"/>
          </a:p>
        </p:txBody>
      </p:sp>
    </p:spTree>
    <p:extLst>
      <p:ext uri="{BB962C8B-B14F-4D97-AF65-F5344CB8AC3E}">
        <p14:creationId xmlns:p14="http://schemas.microsoft.com/office/powerpoint/2010/main" val="3841787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0189A41-F27C-4495-9AB6-BC6CD6C5AE49}" type="datetimeFigureOut">
              <a:rPr lang="fr-FR" smtClean="0"/>
              <a:t>07/10/2014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A7ADB2B-643A-408B-BF37-4F214BE5B8FE}" type="slidenum">
              <a:rPr lang="fr-FR" smtClean="0"/>
              <a:t>‹N°›</a:t>
            </a:fld>
            <a:endParaRPr lang="fr-FR"/>
          </a:p>
        </p:txBody>
      </p:sp>
    </p:spTree>
    <p:extLst>
      <p:ext uri="{BB962C8B-B14F-4D97-AF65-F5344CB8AC3E}">
        <p14:creationId xmlns:p14="http://schemas.microsoft.com/office/powerpoint/2010/main" val="4246843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0189A41-F27C-4495-9AB6-BC6CD6C5AE49}" type="datetimeFigureOut">
              <a:rPr lang="fr-FR" smtClean="0"/>
              <a:t>07/10/2014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A7ADB2B-643A-408B-BF37-4F214BE5B8FE}" type="slidenum">
              <a:rPr lang="fr-FR" smtClean="0"/>
              <a:t>‹N°›</a:t>
            </a:fld>
            <a:endParaRPr lang="fr-FR"/>
          </a:p>
        </p:txBody>
      </p:sp>
    </p:spTree>
    <p:extLst>
      <p:ext uri="{BB962C8B-B14F-4D97-AF65-F5344CB8AC3E}">
        <p14:creationId xmlns:p14="http://schemas.microsoft.com/office/powerpoint/2010/main" val="695085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0189A41-F27C-4495-9AB6-BC6CD6C5AE49}" type="datetimeFigureOut">
              <a:rPr lang="fr-FR" smtClean="0"/>
              <a:t>07/10/2014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A7ADB2B-643A-408B-BF37-4F214BE5B8FE}" type="slidenum">
              <a:rPr lang="fr-FR" smtClean="0"/>
              <a:t>‹N°›</a:t>
            </a:fld>
            <a:endParaRPr lang="fr-FR"/>
          </a:p>
        </p:txBody>
      </p:sp>
    </p:spTree>
    <p:extLst>
      <p:ext uri="{BB962C8B-B14F-4D97-AF65-F5344CB8AC3E}">
        <p14:creationId xmlns:p14="http://schemas.microsoft.com/office/powerpoint/2010/main" val="211634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0189A41-F27C-4495-9AB6-BC6CD6C5AE49}" type="datetimeFigureOut">
              <a:rPr lang="fr-FR" smtClean="0"/>
              <a:t>07/10/2014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A7ADB2B-643A-408B-BF37-4F214BE5B8FE}" type="slidenum">
              <a:rPr lang="fr-FR" smtClean="0"/>
              <a:t>‹N°›</a:t>
            </a:fld>
            <a:endParaRPr lang="fr-FR"/>
          </a:p>
        </p:txBody>
      </p:sp>
    </p:spTree>
    <p:extLst>
      <p:ext uri="{BB962C8B-B14F-4D97-AF65-F5344CB8AC3E}">
        <p14:creationId xmlns:p14="http://schemas.microsoft.com/office/powerpoint/2010/main" val="3336774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0189A41-F27C-4495-9AB6-BC6CD6C5AE49}" type="datetimeFigureOut">
              <a:rPr lang="fr-FR" smtClean="0"/>
              <a:t>07/10/2014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A7ADB2B-643A-408B-BF37-4F214BE5B8FE}" type="slidenum">
              <a:rPr lang="fr-FR" smtClean="0"/>
              <a:t>‹N°›</a:t>
            </a:fld>
            <a:endParaRPr lang="fr-FR"/>
          </a:p>
        </p:txBody>
      </p:sp>
    </p:spTree>
    <p:extLst>
      <p:ext uri="{BB962C8B-B14F-4D97-AF65-F5344CB8AC3E}">
        <p14:creationId xmlns:p14="http://schemas.microsoft.com/office/powerpoint/2010/main" val="4000784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0189A41-F27C-4495-9AB6-BC6CD6C5AE49}" type="datetimeFigureOut">
              <a:rPr lang="fr-FR" smtClean="0"/>
              <a:t>07/10/2014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A7ADB2B-643A-408B-BF37-4F214BE5B8FE}" type="slidenum">
              <a:rPr lang="fr-FR" smtClean="0"/>
              <a:t>‹N°›</a:t>
            </a:fld>
            <a:endParaRPr lang="fr-FR"/>
          </a:p>
        </p:txBody>
      </p:sp>
    </p:spTree>
    <p:extLst>
      <p:ext uri="{BB962C8B-B14F-4D97-AF65-F5344CB8AC3E}">
        <p14:creationId xmlns:p14="http://schemas.microsoft.com/office/powerpoint/2010/main" val="4123850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0189A41-F27C-4495-9AB6-BC6CD6C5AE49}" type="datetimeFigureOut">
              <a:rPr lang="fr-FR" smtClean="0"/>
              <a:t>07/10/2014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A7ADB2B-643A-408B-BF37-4F214BE5B8FE}" type="slidenum">
              <a:rPr lang="fr-FR" smtClean="0"/>
              <a:t>‹N°›</a:t>
            </a:fld>
            <a:endParaRPr lang="fr-FR"/>
          </a:p>
        </p:txBody>
      </p:sp>
    </p:spTree>
    <p:extLst>
      <p:ext uri="{BB962C8B-B14F-4D97-AF65-F5344CB8AC3E}">
        <p14:creationId xmlns:p14="http://schemas.microsoft.com/office/powerpoint/2010/main" val="246500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189A41-F27C-4495-9AB6-BC6CD6C5AE49}" type="datetimeFigureOut">
              <a:rPr lang="fr-FR" smtClean="0"/>
              <a:t>07/10/2014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7ADB2B-643A-408B-BF37-4F214BE5B8FE}" type="slidenum">
              <a:rPr lang="fr-FR" smtClean="0"/>
              <a:t>‹N°›</a:t>
            </a:fld>
            <a:endParaRPr lang="fr-FR"/>
          </a:p>
        </p:txBody>
      </p:sp>
    </p:spTree>
    <p:extLst>
      <p:ext uri="{BB962C8B-B14F-4D97-AF65-F5344CB8AC3E}">
        <p14:creationId xmlns:p14="http://schemas.microsoft.com/office/powerpoint/2010/main" val="771263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332656"/>
            <a:ext cx="7772400" cy="650503"/>
          </a:xfrm>
        </p:spPr>
        <p:txBody>
          <a:bodyPr>
            <a:normAutofit fontScale="90000"/>
          </a:bodyPr>
          <a:lstStyle/>
          <a:p>
            <a:pPr lvl="0"/>
            <a:r>
              <a:rPr lang="fr-FR" b="1" dirty="0"/>
              <a:t>La </a:t>
            </a:r>
            <a:r>
              <a:rPr lang="fr-FR" b="1" dirty="0" smtClean="0"/>
              <a:t>région…dans </a:t>
            </a:r>
            <a:r>
              <a:rPr lang="fr-FR" b="1" dirty="0"/>
              <a:t>l’espace français.</a:t>
            </a:r>
            <a:r>
              <a:rPr lang="fr-FR" dirty="0"/>
              <a:t/>
            </a:r>
            <a:br>
              <a:rPr lang="fr-FR" dirty="0"/>
            </a:b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97" y="693959"/>
            <a:ext cx="5472608" cy="496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rme libre 3"/>
          <p:cNvSpPr/>
          <p:nvPr/>
        </p:nvSpPr>
        <p:spPr>
          <a:xfrm>
            <a:off x="2327564" y="1772816"/>
            <a:ext cx="681643" cy="520931"/>
          </a:xfrm>
          <a:custGeom>
            <a:avLst/>
            <a:gdLst>
              <a:gd name="connsiteX0" fmla="*/ 55418 w 681643"/>
              <a:gd name="connsiteY0" fmla="*/ 0 h 520931"/>
              <a:gd name="connsiteX1" fmla="*/ 199505 w 681643"/>
              <a:gd name="connsiteY1" fmla="*/ 11084 h 520931"/>
              <a:gd name="connsiteX2" fmla="*/ 304800 w 681643"/>
              <a:gd name="connsiteY2" fmla="*/ 5542 h 520931"/>
              <a:gd name="connsiteX3" fmla="*/ 393469 w 681643"/>
              <a:gd name="connsiteY3" fmla="*/ 38793 h 520931"/>
              <a:gd name="connsiteX4" fmla="*/ 515389 w 681643"/>
              <a:gd name="connsiteY4" fmla="*/ 49877 h 520931"/>
              <a:gd name="connsiteX5" fmla="*/ 532014 w 681643"/>
              <a:gd name="connsiteY5" fmla="*/ 44335 h 520931"/>
              <a:gd name="connsiteX6" fmla="*/ 587432 w 681643"/>
              <a:gd name="connsiteY6" fmla="*/ 105295 h 520931"/>
              <a:gd name="connsiteX7" fmla="*/ 659476 w 681643"/>
              <a:gd name="connsiteY7" fmla="*/ 193964 h 520931"/>
              <a:gd name="connsiteX8" fmla="*/ 648392 w 681643"/>
              <a:gd name="connsiteY8" fmla="*/ 221673 h 520931"/>
              <a:gd name="connsiteX9" fmla="*/ 681643 w 681643"/>
              <a:gd name="connsiteY9" fmla="*/ 277091 h 520931"/>
              <a:gd name="connsiteX10" fmla="*/ 620683 w 681643"/>
              <a:gd name="connsiteY10" fmla="*/ 387927 h 520931"/>
              <a:gd name="connsiteX11" fmla="*/ 548640 w 681643"/>
              <a:gd name="connsiteY11" fmla="*/ 410095 h 520931"/>
              <a:gd name="connsiteX12" fmla="*/ 476596 w 681643"/>
              <a:gd name="connsiteY12" fmla="*/ 515389 h 520931"/>
              <a:gd name="connsiteX13" fmla="*/ 426720 w 681643"/>
              <a:gd name="connsiteY13" fmla="*/ 520931 h 520931"/>
              <a:gd name="connsiteX14" fmla="*/ 371301 w 681643"/>
              <a:gd name="connsiteY14" fmla="*/ 520931 h 520931"/>
              <a:gd name="connsiteX15" fmla="*/ 343592 w 681643"/>
              <a:gd name="connsiteY15" fmla="*/ 476597 h 520931"/>
              <a:gd name="connsiteX16" fmla="*/ 293716 w 681643"/>
              <a:gd name="connsiteY16" fmla="*/ 432262 h 520931"/>
              <a:gd name="connsiteX17" fmla="*/ 138545 w 681643"/>
              <a:gd name="connsiteY17" fmla="*/ 454429 h 520931"/>
              <a:gd name="connsiteX18" fmla="*/ 166254 w 681643"/>
              <a:gd name="connsiteY18" fmla="*/ 382386 h 520931"/>
              <a:gd name="connsiteX19" fmla="*/ 99752 w 681643"/>
              <a:gd name="connsiteY19" fmla="*/ 321426 h 520931"/>
              <a:gd name="connsiteX20" fmla="*/ 38792 w 681643"/>
              <a:gd name="connsiteY20" fmla="*/ 205047 h 520931"/>
              <a:gd name="connsiteX21" fmla="*/ 0 w 681643"/>
              <a:gd name="connsiteY21" fmla="*/ 66502 h 520931"/>
              <a:gd name="connsiteX22" fmla="*/ 55418 w 681643"/>
              <a:gd name="connsiteY22" fmla="*/ 0 h 52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1643" h="520931">
                <a:moveTo>
                  <a:pt x="55418" y="0"/>
                </a:moveTo>
                <a:lnTo>
                  <a:pt x="199505" y="11084"/>
                </a:lnTo>
                <a:lnTo>
                  <a:pt x="304800" y="5542"/>
                </a:lnTo>
                <a:lnTo>
                  <a:pt x="393469" y="38793"/>
                </a:lnTo>
                <a:lnTo>
                  <a:pt x="515389" y="49877"/>
                </a:lnTo>
                <a:lnTo>
                  <a:pt x="532014" y="44335"/>
                </a:lnTo>
                <a:lnTo>
                  <a:pt x="587432" y="105295"/>
                </a:lnTo>
                <a:lnTo>
                  <a:pt x="659476" y="193964"/>
                </a:lnTo>
                <a:lnTo>
                  <a:pt x="648392" y="221673"/>
                </a:lnTo>
                <a:lnTo>
                  <a:pt x="681643" y="277091"/>
                </a:lnTo>
                <a:lnTo>
                  <a:pt x="620683" y="387927"/>
                </a:lnTo>
                <a:lnTo>
                  <a:pt x="548640" y="410095"/>
                </a:lnTo>
                <a:lnTo>
                  <a:pt x="476596" y="515389"/>
                </a:lnTo>
                <a:lnTo>
                  <a:pt x="426720" y="520931"/>
                </a:lnTo>
                <a:lnTo>
                  <a:pt x="371301" y="520931"/>
                </a:lnTo>
                <a:lnTo>
                  <a:pt x="343592" y="476597"/>
                </a:lnTo>
                <a:lnTo>
                  <a:pt x="293716" y="432262"/>
                </a:lnTo>
                <a:lnTo>
                  <a:pt x="138545" y="454429"/>
                </a:lnTo>
                <a:lnTo>
                  <a:pt x="166254" y="382386"/>
                </a:lnTo>
                <a:lnTo>
                  <a:pt x="99752" y="321426"/>
                </a:lnTo>
                <a:lnTo>
                  <a:pt x="38792" y="205047"/>
                </a:lnTo>
                <a:lnTo>
                  <a:pt x="0" y="66502"/>
                </a:lnTo>
                <a:lnTo>
                  <a:pt x="55418"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Étoile à 5 branches 5"/>
          <p:cNvSpPr/>
          <p:nvPr/>
        </p:nvSpPr>
        <p:spPr>
          <a:xfrm>
            <a:off x="2843808" y="1556792"/>
            <a:ext cx="72008" cy="720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Étoile à 5 branches 7"/>
          <p:cNvSpPr/>
          <p:nvPr/>
        </p:nvSpPr>
        <p:spPr>
          <a:xfrm>
            <a:off x="3275856" y="1844824"/>
            <a:ext cx="72008" cy="720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Étoile à 5 branches 8"/>
          <p:cNvSpPr/>
          <p:nvPr/>
        </p:nvSpPr>
        <p:spPr>
          <a:xfrm>
            <a:off x="3014642" y="2492896"/>
            <a:ext cx="72008" cy="720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Étoile à 5 branches 9"/>
          <p:cNvSpPr/>
          <p:nvPr/>
        </p:nvSpPr>
        <p:spPr>
          <a:xfrm>
            <a:off x="2411760" y="2348880"/>
            <a:ext cx="72008" cy="720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Étoile à 5 branches 10"/>
          <p:cNvSpPr/>
          <p:nvPr/>
        </p:nvSpPr>
        <p:spPr>
          <a:xfrm>
            <a:off x="2123728" y="1916832"/>
            <a:ext cx="72008" cy="720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5364088" y="836712"/>
            <a:ext cx="3816424" cy="5355312"/>
          </a:xfrm>
          <a:prstGeom prst="rect">
            <a:avLst/>
          </a:prstGeom>
          <a:noFill/>
        </p:spPr>
        <p:txBody>
          <a:bodyPr wrap="square" rtlCol="0">
            <a:spAutoFit/>
          </a:bodyPr>
          <a:lstStyle/>
          <a:p>
            <a:r>
              <a:rPr lang="fr-FR" dirty="0"/>
              <a:t>La région que j’étudie </a:t>
            </a:r>
            <a:r>
              <a:rPr lang="fr-FR" dirty="0" smtClean="0"/>
              <a:t>s’appelle l’Ile-de-France.</a:t>
            </a:r>
            <a:endParaRPr lang="fr-FR" dirty="0"/>
          </a:p>
          <a:p>
            <a:r>
              <a:rPr lang="fr-FR" dirty="0"/>
              <a:t>Elle se situe dans la partie </a:t>
            </a:r>
            <a:r>
              <a:rPr lang="fr-FR" dirty="0" smtClean="0"/>
              <a:t>Nord </a:t>
            </a:r>
            <a:r>
              <a:rPr lang="fr-FR" dirty="0"/>
              <a:t>de la France. </a:t>
            </a:r>
            <a:endParaRPr lang="fr-FR" dirty="0" smtClean="0"/>
          </a:p>
          <a:p>
            <a:r>
              <a:rPr lang="fr-FR" dirty="0" smtClean="0"/>
              <a:t>Elle </a:t>
            </a:r>
            <a:r>
              <a:rPr lang="fr-FR" dirty="0"/>
              <a:t>est voisine des </a:t>
            </a:r>
            <a:r>
              <a:rPr lang="fr-FR" dirty="0" smtClean="0"/>
              <a:t>régions de la Picardie</a:t>
            </a:r>
            <a:r>
              <a:rPr lang="fr-FR" dirty="0"/>
              <a:t>, </a:t>
            </a:r>
            <a:r>
              <a:rPr lang="fr-FR" dirty="0" smtClean="0"/>
              <a:t>la Champagne-Ardenne</a:t>
            </a:r>
            <a:r>
              <a:rPr lang="fr-FR" dirty="0"/>
              <a:t>, </a:t>
            </a:r>
            <a:r>
              <a:rPr lang="fr-FR" dirty="0" smtClean="0"/>
              <a:t>la Bourgogne</a:t>
            </a:r>
            <a:r>
              <a:rPr lang="fr-FR" dirty="0"/>
              <a:t>, </a:t>
            </a:r>
            <a:r>
              <a:rPr lang="fr-FR" dirty="0" smtClean="0"/>
              <a:t>le Centre </a:t>
            </a:r>
            <a:r>
              <a:rPr lang="fr-FR" dirty="0"/>
              <a:t>et </a:t>
            </a:r>
            <a:r>
              <a:rPr lang="fr-FR" dirty="0" smtClean="0"/>
              <a:t>la Haute-Normandie mais  elle </a:t>
            </a:r>
            <a:r>
              <a:rPr lang="fr-FR" dirty="0"/>
              <a:t>n’est pas frontalière d’un autre pays </a:t>
            </a:r>
            <a:r>
              <a:rPr lang="fr-FR" dirty="0" smtClean="0"/>
              <a:t>d’Europe. La </a:t>
            </a:r>
            <a:r>
              <a:rPr lang="fr-FR" dirty="0"/>
              <a:t>région Ile-de-France n’est pas directement située près d’une mer ou d’un </a:t>
            </a:r>
            <a:r>
              <a:rPr lang="fr-FR" dirty="0" smtClean="0"/>
              <a:t>océan.</a:t>
            </a:r>
            <a:endParaRPr lang="fr-FR" dirty="0"/>
          </a:p>
          <a:p>
            <a:r>
              <a:rPr lang="fr-FR" dirty="0"/>
              <a:t>Elle est traversée  par </a:t>
            </a:r>
            <a:r>
              <a:rPr lang="fr-FR" dirty="0" smtClean="0"/>
              <a:t>la </a:t>
            </a:r>
            <a:r>
              <a:rPr lang="fr-FR" dirty="0"/>
              <a:t>Seine qui est un des quatre grands fleuves de </a:t>
            </a:r>
            <a:r>
              <a:rPr lang="fr-FR" dirty="0" smtClean="0"/>
              <a:t>France.</a:t>
            </a:r>
          </a:p>
          <a:p>
            <a:r>
              <a:rPr lang="fr-FR" dirty="0" smtClean="0"/>
              <a:t>L’Ile-de-France est aussi appelée « région parisienne ».</a:t>
            </a:r>
          </a:p>
          <a:p>
            <a:endParaRPr lang="fr-FR" dirty="0"/>
          </a:p>
          <a:p>
            <a:endParaRPr lang="fr-FR" dirty="0"/>
          </a:p>
        </p:txBody>
      </p:sp>
    </p:spTree>
    <p:extLst>
      <p:ext uri="{BB962C8B-B14F-4D97-AF65-F5344CB8AC3E}">
        <p14:creationId xmlns:p14="http://schemas.microsoft.com/office/powerpoint/2010/main" val="371492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P spid="10" grpId="0" animBg="1"/>
      <p:bldP spid="11"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p:spPr>
        <p:txBody>
          <a:bodyPr>
            <a:normAutofit fontScale="90000"/>
          </a:bodyPr>
          <a:lstStyle/>
          <a:p>
            <a:pPr lvl="0"/>
            <a:r>
              <a:rPr lang="fr-FR" b="1" dirty="0"/>
              <a:t>Présentation de la Région. </a:t>
            </a:r>
            <a:r>
              <a:rPr lang="fr-FR" dirty="0"/>
              <a:t/>
            </a:r>
            <a:br>
              <a:rPr lang="fr-FR" dirty="0"/>
            </a:br>
            <a:endParaRPr lang="fr-FR" dirty="0"/>
          </a:p>
        </p:txBody>
      </p:sp>
      <p:pic>
        <p:nvPicPr>
          <p:cNvPr id="4" name="Image 3" descr="http://upload.wikimedia.org/wikipedia/commons/thumb/c/c5/Ile_de_France.svg/2000px-Ile_de_France.svg.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980728"/>
            <a:ext cx="5184576" cy="3451977"/>
          </a:xfrm>
          <a:prstGeom prst="rect">
            <a:avLst/>
          </a:prstGeom>
          <a:noFill/>
          <a:ln>
            <a:noFill/>
          </a:ln>
        </p:spPr>
      </p:pic>
      <p:sp>
        <p:nvSpPr>
          <p:cNvPr id="5" name="Zone de texte 5"/>
          <p:cNvSpPr txBox="1"/>
          <p:nvPr/>
        </p:nvSpPr>
        <p:spPr>
          <a:xfrm>
            <a:off x="5364088" y="332656"/>
            <a:ext cx="3600400" cy="532859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0"/>
              </a:spcAft>
            </a:pPr>
            <a:endParaRPr lang="fr-FR" sz="1100" dirty="0" smtClean="0">
              <a:effectLst/>
              <a:ea typeface="Calibri"/>
              <a:cs typeface="Times New Roman"/>
            </a:endParaRPr>
          </a:p>
          <a:p>
            <a:pPr algn="just">
              <a:lnSpc>
                <a:spcPct val="115000"/>
              </a:lnSpc>
              <a:spcAft>
                <a:spcPts val="0"/>
              </a:spcAft>
            </a:pPr>
            <a:r>
              <a:rPr lang="fr-FR" b="1" dirty="0" smtClean="0">
                <a:effectLst/>
                <a:ea typeface="Calibri"/>
                <a:cs typeface="Times New Roman"/>
              </a:rPr>
              <a:t>La </a:t>
            </a:r>
            <a:r>
              <a:rPr lang="fr-FR" b="1" dirty="0">
                <a:effectLst/>
                <a:ea typeface="Calibri"/>
                <a:cs typeface="Times New Roman"/>
              </a:rPr>
              <a:t>Région (Ile-de-France) est formée de ….( 8 ) départements. Au centre Paris (département de la Seine) , puis dans la « petite </a:t>
            </a:r>
            <a:r>
              <a:rPr lang="fr-FR" b="1" baseline="30000" dirty="0">
                <a:effectLst/>
                <a:ea typeface="Calibri"/>
                <a:cs typeface="Times New Roman"/>
              </a:rPr>
              <a:t> </a:t>
            </a:r>
            <a:r>
              <a:rPr lang="fr-FR" b="1" dirty="0">
                <a:effectLst/>
                <a:ea typeface="Calibri"/>
                <a:cs typeface="Times New Roman"/>
              </a:rPr>
              <a:t>couronne » se situe 3 départements (la Seine-Saint-Denis, le Val de Marne et les Hauts-de-Seine. </a:t>
            </a:r>
            <a:endParaRPr lang="fr-FR" b="1" dirty="0" smtClean="0">
              <a:effectLst/>
              <a:ea typeface="Calibri"/>
              <a:cs typeface="Times New Roman"/>
            </a:endParaRPr>
          </a:p>
          <a:p>
            <a:pPr algn="just">
              <a:lnSpc>
                <a:spcPct val="115000"/>
              </a:lnSpc>
              <a:spcAft>
                <a:spcPts val="0"/>
              </a:spcAft>
            </a:pPr>
            <a:r>
              <a:rPr lang="fr-FR" b="1" dirty="0" smtClean="0">
                <a:effectLst/>
                <a:ea typeface="Calibri"/>
                <a:cs typeface="Times New Roman"/>
              </a:rPr>
              <a:t>Enfin </a:t>
            </a:r>
            <a:r>
              <a:rPr lang="fr-FR" b="1" dirty="0">
                <a:effectLst/>
                <a:ea typeface="Calibri"/>
                <a:cs typeface="Times New Roman"/>
              </a:rPr>
              <a:t>4 départements forment la « grande couronne », le Val d’Oise, la Seine-et-Marne, l’Essonne et les Yvelines. </a:t>
            </a:r>
            <a:endParaRPr lang="fr-FR" dirty="0">
              <a:effectLst/>
              <a:ea typeface="Calibri"/>
              <a:cs typeface="Times New Roman"/>
            </a:endParaRPr>
          </a:p>
          <a:p>
            <a:pPr algn="just">
              <a:lnSpc>
                <a:spcPct val="115000"/>
              </a:lnSpc>
              <a:spcAft>
                <a:spcPts val="0"/>
              </a:spcAft>
            </a:pPr>
            <a:r>
              <a:rPr lang="fr-FR" b="1" dirty="0" smtClean="0">
                <a:effectLst/>
                <a:ea typeface="Calibri"/>
                <a:cs typeface="Times New Roman"/>
              </a:rPr>
              <a:t>L’Ile-de-France </a:t>
            </a:r>
            <a:r>
              <a:rPr lang="fr-FR" b="1" dirty="0">
                <a:effectLst/>
                <a:ea typeface="Calibri"/>
                <a:cs typeface="Times New Roman"/>
              </a:rPr>
              <a:t>est dominée par Paris qui est le centre de la région c’est pourquoi la région est souvent appelée « la Région parisienne ». Les autres grandes </a:t>
            </a:r>
            <a:r>
              <a:rPr lang="fr-FR" b="1" dirty="0" smtClean="0">
                <a:effectLst/>
                <a:ea typeface="Calibri"/>
                <a:cs typeface="Times New Roman"/>
              </a:rPr>
              <a:t> sont</a:t>
            </a:r>
            <a:r>
              <a:rPr lang="fr-FR" b="1" dirty="0">
                <a:ea typeface="Calibri"/>
                <a:cs typeface="Times New Roman"/>
              </a:rPr>
              <a:t> </a:t>
            </a:r>
            <a:r>
              <a:rPr lang="fr-FR" b="1" dirty="0" smtClean="0">
                <a:ea typeface="Calibri"/>
                <a:cs typeface="Times New Roman"/>
              </a:rPr>
              <a:t>les 7 autres préfectures de département Cergy-Pontoise, Versailles, Evry, Melun, Nanterre, Bobigny et Créteil. </a:t>
            </a:r>
            <a:endParaRPr lang="fr-FR" b="1" dirty="0">
              <a:effectLst/>
              <a:ea typeface="Calibri"/>
              <a:cs typeface="Times New Roman"/>
            </a:endParaRPr>
          </a:p>
        </p:txBody>
      </p:sp>
    </p:spTree>
    <p:extLst>
      <p:ext uri="{BB962C8B-B14F-4D97-AF65-F5344CB8AC3E}">
        <p14:creationId xmlns:p14="http://schemas.microsoft.com/office/powerpoint/2010/main" val="108655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fontScale="90000"/>
          </a:bodyPr>
          <a:lstStyle/>
          <a:p>
            <a:r>
              <a:rPr lang="fr-FR" b="1" dirty="0"/>
              <a:t> </a:t>
            </a:r>
            <a:r>
              <a:rPr lang="fr-FR" dirty="0"/>
              <a:t/>
            </a:r>
            <a:br>
              <a:rPr lang="fr-FR" dirty="0"/>
            </a:br>
            <a:r>
              <a:rPr lang="fr-FR" b="1" dirty="0"/>
              <a:t>Quelques données  importantes :</a:t>
            </a:r>
            <a:r>
              <a:rPr lang="fr-FR" dirty="0"/>
              <a:t/>
            </a:r>
            <a:br>
              <a:rPr lang="fr-FR" dirty="0"/>
            </a:br>
            <a:endParaRPr lang="fr-FR" dirty="0"/>
          </a:p>
        </p:txBody>
      </p:sp>
      <p:sp>
        <p:nvSpPr>
          <p:cNvPr id="4" name="ZoneTexte 3"/>
          <p:cNvSpPr txBox="1"/>
          <p:nvPr/>
        </p:nvSpPr>
        <p:spPr>
          <a:xfrm>
            <a:off x="395536" y="836712"/>
            <a:ext cx="2160240" cy="923330"/>
          </a:xfrm>
          <a:prstGeom prst="rect">
            <a:avLst/>
          </a:prstGeom>
          <a:noFill/>
        </p:spPr>
        <p:txBody>
          <a:bodyPr wrap="square" rtlCol="0">
            <a:spAutoFit/>
          </a:bodyPr>
          <a:lstStyle/>
          <a:p>
            <a:r>
              <a:rPr lang="fr-FR" dirty="0"/>
              <a:t> </a:t>
            </a:r>
          </a:p>
          <a:p>
            <a:pPr lvl="0"/>
            <a:r>
              <a:rPr lang="fr-FR" b="1" dirty="0"/>
              <a:t>La Population : </a:t>
            </a:r>
          </a:p>
          <a:p>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317" y="1511300"/>
            <a:ext cx="4548699" cy="3868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 de texte 10"/>
          <p:cNvSpPr txBox="1"/>
          <p:nvPr/>
        </p:nvSpPr>
        <p:spPr>
          <a:xfrm>
            <a:off x="4828232" y="868310"/>
            <a:ext cx="4248472" cy="515495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r>
              <a:rPr lang="fr-FR" sz="2000" b="1" dirty="0" smtClean="0">
                <a:effectLst/>
                <a:ea typeface="Calibri"/>
                <a:cs typeface="Times New Roman"/>
              </a:rPr>
              <a:t>En </a:t>
            </a:r>
            <a:r>
              <a:rPr lang="fr-FR" sz="2000" b="1" dirty="0">
                <a:effectLst/>
                <a:ea typeface="Calibri"/>
                <a:cs typeface="Times New Roman"/>
              </a:rPr>
              <a:t>2009, Ile-de-France comptait environ 11 746  000 habitants</a:t>
            </a:r>
            <a:r>
              <a:rPr lang="fr-FR" sz="2000" b="1" dirty="0" smtClean="0">
                <a:effectLst/>
                <a:ea typeface="Calibri"/>
                <a:cs typeface="Times New Roman"/>
              </a:rPr>
              <a:t>. </a:t>
            </a:r>
          </a:p>
          <a:p>
            <a:pPr>
              <a:lnSpc>
                <a:spcPct val="115000"/>
              </a:lnSpc>
              <a:spcAft>
                <a:spcPts val="0"/>
              </a:spcAft>
            </a:pPr>
            <a:endParaRPr lang="fr-FR" sz="1600" b="1" dirty="0" smtClean="0">
              <a:effectLst/>
              <a:ea typeface="Calibri"/>
              <a:cs typeface="Times New Roman"/>
            </a:endParaRPr>
          </a:p>
          <a:p>
            <a:pPr>
              <a:lnSpc>
                <a:spcPct val="115000"/>
              </a:lnSpc>
              <a:spcAft>
                <a:spcPts val="0"/>
              </a:spcAft>
            </a:pPr>
            <a:r>
              <a:rPr lang="fr-FR" sz="2000" b="1" dirty="0" smtClean="0">
                <a:effectLst/>
                <a:ea typeface="Calibri"/>
                <a:cs typeface="Times New Roman"/>
              </a:rPr>
              <a:t>88</a:t>
            </a:r>
            <a:r>
              <a:rPr lang="fr-FR" sz="2000" b="1" dirty="0">
                <a:effectLst/>
                <a:ea typeface="Calibri"/>
                <a:cs typeface="Times New Roman"/>
              </a:rPr>
              <a:t>% </a:t>
            </a:r>
            <a:r>
              <a:rPr lang="fr-FR" sz="2000" b="1" dirty="0" smtClean="0">
                <a:effectLst/>
                <a:ea typeface="Calibri"/>
                <a:cs typeface="Times New Roman"/>
              </a:rPr>
              <a:t>des « Franciliens » vivaient </a:t>
            </a:r>
            <a:r>
              <a:rPr lang="fr-FR" sz="2000" b="1" dirty="0">
                <a:effectLst/>
                <a:ea typeface="Calibri"/>
                <a:cs typeface="Times New Roman"/>
              </a:rPr>
              <a:t>dans le pôle urbain parisien</a:t>
            </a:r>
            <a:r>
              <a:rPr lang="fr-FR" sz="2000" b="1" dirty="0" smtClean="0">
                <a:effectLst/>
                <a:ea typeface="Calibri"/>
                <a:cs typeface="Times New Roman"/>
              </a:rPr>
              <a:t>.</a:t>
            </a:r>
          </a:p>
          <a:p>
            <a:pPr>
              <a:lnSpc>
                <a:spcPct val="115000"/>
              </a:lnSpc>
              <a:spcAft>
                <a:spcPts val="0"/>
              </a:spcAft>
            </a:pPr>
            <a:endParaRPr lang="fr-FR" sz="1600" b="1" dirty="0">
              <a:effectLst/>
              <a:ea typeface="Calibri"/>
              <a:cs typeface="Times New Roman"/>
            </a:endParaRPr>
          </a:p>
          <a:p>
            <a:pPr>
              <a:lnSpc>
                <a:spcPct val="115000"/>
              </a:lnSpc>
              <a:spcAft>
                <a:spcPts val="1000"/>
              </a:spcAft>
            </a:pPr>
            <a:r>
              <a:rPr lang="fr-FR" sz="2000" b="1" dirty="0">
                <a:effectLst/>
                <a:ea typeface="Calibri"/>
                <a:cs typeface="Times New Roman"/>
              </a:rPr>
              <a:t>Ile-de-France représente 18,5% de la population française soit 1 personne sur 6 qui habite la France</a:t>
            </a:r>
            <a:r>
              <a:rPr lang="fr-FR" sz="2000" b="1" dirty="0" smtClean="0">
                <a:effectLst/>
                <a:ea typeface="Calibri"/>
                <a:cs typeface="Times New Roman"/>
              </a:rPr>
              <a:t>.</a:t>
            </a:r>
          </a:p>
          <a:p>
            <a:pPr>
              <a:lnSpc>
                <a:spcPct val="115000"/>
              </a:lnSpc>
              <a:spcAft>
                <a:spcPts val="1000"/>
              </a:spcAft>
            </a:pPr>
            <a:endParaRPr lang="fr-FR" sz="2000" b="1" dirty="0">
              <a:effectLst/>
              <a:ea typeface="Calibri"/>
              <a:cs typeface="Times New Roman"/>
            </a:endParaRPr>
          </a:p>
          <a:p>
            <a:pPr>
              <a:lnSpc>
                <a:spcPct val="115000"/>
              </a:lnSpc>
              <a:spcAft>
                <a:spcPts val="1000"/>
              </a:spcAft>
            </a:pPr>
            <a:r>
              <a:rPr lang="fr-FR" sz="2000" b="1" dirty="0">
                <a:effectLst/>
                <a:ea typeface="Calibri"/>
                <a:cs typeface="Times New Roman"/>
              </a:rPr>
              <a:t>C’est une région jeune, ¼ des habitants à moins de 20 ans et seulement 1/6 à plus de 60 ans. C’est une région qui attire les jeunes et les étrangers.</a:t>
            </a:r>
          </a:p>
        </p:txBody>
      </p:sp>
      <p:cxnSp>
        <p:nvCxnSpPr>
          <p:cNvPr id="7" name="Connecteur droit avec flèche 6"/>
          <p:cNvCxnSpPr/>
          <p:nvPr/>
        </p:nvCxnSpPr>
        <p:spPr>
          <a:xfrm flipH="1">
            <a:off x="2771800" y="2459681"/>
            <a:ext cx="2088232" cy="39325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66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251520" y="0"/>
            <a:ext cx="8229600" cy="1143000"/>
          </a:xfrm>
        </p:spPr>
        <p:txBody>
          <a:bodyPr>
            <a:normAutofit fontScale="90000"/>
          </a:bodyPr>
          <a:lstStyle/>
          <a:p>
            <a:r>
              <a:rPr lang="fr-FR" b="1" dirty="0"/>
              <a:t> </a:t>
            </a:r>
            <a:r>
              <a:rPr lang="fr-FR" dirty="0"/>
              <a:t/>
            </a:r>
            <a:br>
              <a:rPr lang="fr-FR" dirty="0"/>
            </a:br>
            <a:r>
              <a:rPr lang="fr-FR" b="1" dirty="0"/>
              <a:t>Quelques données  importantes :</a:t>
            </a:r>
            <a:r>
              <a:rPr lang="fr-FR" dirty="0"/>
              <a:t/>
            </a:r>
            <a:br>
              <a:rPr lang="fr-FR" dirty="0"/>
            </a:br>
            <a:endParaRPr lang="fr-FR" dirty="0"/>
          </a:p>
        </p:txBody>
      </p:sp>
      <p:sp>
        <p:nvSpPr>
          <p:cNvPr id="5" name="ZoneTexte 4"/>
          <p:cNvSpPr txBox="1"/>
          <p:nvPr/>
        </p:nvSpPr>
        <p:spPr>
          <a:xfrm>
            <a:off x="396712" y="980727"/>
            <a:ext cx="2088232" cy="646331"/>
          </a:xfrm>
          <a:prstGeom prst="rect">
            <a:avLst/>
          </a:prstGeom>
          <a:noFill/>
        </p:spPr>
        <p:txBody>
          <a:bodyPr wrap="square" rtlCol="0">
            <a:spAutoFit/>
          </a:bodyPr>
          <a:lstStyle/>
          <a:p>
            <a:pPr lvl="0"/>
            <a:r>
              <a:rPr lang="fr-FR" b="1" dirty="0" smtClean="0"/>
              <a:t>Les Emplois</a:t>
            </a:r>
            <a:r>
              <a:rPr lang="fr-FR" b="1" dirty="0"/>
              <a:t> :</a:t>
            </a:r>
          </a:p>
          <a:p>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627059"/>
            <a:ext cx="4762500" cy="346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5313290" y="908720"/>
            <a:ext cx="3384376" cy="5539978"/>
          </a:xfrm>
          <a:prstGeom prst="rect">
            <a:avLst/>
          </a:prstGeom>
          <a:noFill/>
        </p:spPr>
        <p:txBody>
          <a:bodyPr wrap="square" rtlCol="0">
            <a:spAutoFit/>
          </a:bodyPr>
          <a:lstStyle/>
          <a:p>
            <a:r>
              <a:rPr lang="fr-FR" sz="2000" b="1" dirty="0"/>
              <a:t>Il y avait en 2012, plus de 5 940 000 emplois en Ile-de-France dont 1 800 000 à Paris. L’Ile-de-France  concentre  près de 23% des emplois en France. </a:t>
            </a:r>
            <a:endParaRPr lang="fr-FR" sz="2000" b="1" dirty="0" smtClean="0"/>
          </a:p>
          <a:p>
            <a:endParaRPr lang="fr-FR" dirty="0"/>
          </a:p>
          <a:p>
            <a:r>
              <a:rPr lang="fr-FR" sz="2000" b="1" dirty="0" smtClean="0"/>
              <a:t>Les communes situées près de Paris sont celles qui concentrent le plus d’emplois en Ile-de-France. </a:t>
            </a:r>
          </a:p>
          <a:p>
            <a:endParaRPr lang="fr-FR" dirty="0"/>
          </a:p>
          <a:p>
            <a:r>
              <a:rPr lang="fr-FR" sz="2000" b="1" dirty="0" smtClean="0"/>
              <a:t>La concentration des emplois explique que les Franciliens utilisent massivement les transport en commun (RER, SNCF, Métro, Bus…).</a:t>
            </a:r>
            <a:endParaRPr lang="fr-FR" sz="2000" b="1" dirty="0"/>
          </a:p>
          <a:p>
            <a:endParaRPr lang="fr-FR" dirty="0"/>
          </a:p>
        </p:txBody>
      </p:sp>
      <p:cxnSp>
        <p:nvCxnSpPr>
          <p:cNvPr id="8" name="Connecteur droit avec flèche 7"/>
          <p:cNvCxnSpPr>
            <a:stCxn id="3074" idx="3"/>
          </p:cNvCxnSpPr>
          <p:nvPr/>
        </p:nvCxnSpPr>
        <p:spPr>
          <a:xfrm flipH="1" flipV="1">
            <a:off x="2776786" y="2924944"/>
            <a:ext cx="2381250" cy="43566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Ellipse 9"/>
          <p:cNvSpPr/>
          <p:nvPr/>
        </p:nvSpPr>
        <p:spPr>
          <a:xfrm>
            <a:off x="1763688" y="2420888"/>
            <a:ext cx="1013098" cy="72188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2190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5043" y="764704"/>
            <a:ext cx="2962672" cy="532656"/>
          </a:xfrm>
        </p:spPr>
        <p:txBody>
          <a:bodyPr>
            <a:normAutofit lnSpcReduction="10000"/>
          </a:bodyPr>
          <a:lstStyle/>
          <a:p>
            <a:pPr marL="0" indent="0">
              <a:buNone/>
            </a:pPr>
            <a:r>
              <a:rPr lang="fr-FR" dirty="0" smtClean="0"/>
              <a:t>L’économie :</a:t>
            </a:r>
            <a:endParaRPr lang="fr-FR" dirty="0"/>
          </a:p>
        </p:txBody>
      </p:sp>
      <p:sp>
        <p:nvSpPr>
          <p:cNvPr id="5" name="Titre 1"/>
          <p:cNvSpPr>
            <a:spLocks noGrp="1"/>
          </p:cNvSpPr>
          <p:nvPr>
            <p:ph type="title"/>
          </p:nvPr>
        </p:nvSpPr>
        <p:spPr>
          <a:xfrm>
            <a:off x="420985" y="-99392"/>
            <a:ext cx="8229600" cy="1143000"/>
          </a:xfrm>
        </p:spPr>
        <p:txBody>
          <a:bodyPr>
            <a:normAutofit fontScale="90000"/>
          </a:bodyPr>
          <a:lstStyle/>
          <a:p>
            <a:r>
              <a:rPr lang="fr-FR" b="1" dirty="0"/>
              <a:t> </a:t>
            </a:r>
            <a:r>
              <a:rPr lang="fr-FR" dirty="0"/>
              <a:t/>
            </a:r>
            <a:br>
              <a:rPr lang="fr-FR" dirty="0"/>
            </a:br>
            <a:r>
              <a:rPr lang="fr-FR" b="1" dirty="0"/>
              <a:t>Quelques données  importantes :</a:t>
            </a:r>
            <a:r>
              <a:rPr lang="fr-FR" dirty="0"/>
              <a:t/>
            </a:r>
            <a:br>
              <a:rPr lang="fr-FR" dirty="0"/>
            </a:br>
            <a:endParaRPr lang="fr-FR" dirty="0"/>
          </a:p>
        </p:txBody>
      </p:sp>
      <p:pic>
        <p:nvPicPr>
          <p:cNvPr id="6" name="Image 5"/>
          <p:cNvPicPr/>
          <p:nvPr/>
        </p:nvPicPr>
        <p:blipFill rotWithShape="1">
          <a:blip r:embed="rId3"/>
          <a:srcRect l="29783" t="23416" r="6660" b="20153"/>
          <a:stretch/>
        </p:blipFill>
        <p:spPr bwMode="auto">
          <a:xfrm>
            <a:off x="201217" y="2132856"/>
            <a:ext cx="5544616" cy="3096344"/>
          </a:xfrm>
          <a:prstGeom prst="rect">
            <a:avLst/>
          </a:prstGeom>
          <a:ln>
            <a:noFill/>
          </a:ln>
          <a:extLst>
            <a:ext uri="{53640926-AAD7-44D8-BBD7-CCE9431645EC}">
              <a14:shadowObscured xmlns:a14="http://schemas.microsoft.com/office/drawing/2010/main"/>
            </a:ext>
          </a:extLst>
        </p:spPr>
      </p:pic>
      <p:sp>
        <p:nvSpPr>
          <p:cNvPr id="7" name="ZoneTexte 6"/>
          <p:cNvSpPr txBox="1"/>
          <p:nvPr/>
        </p:nvSpPr>
        <p:spPr>
          <a:xfrm>
            <a:off x="251520" y="1280220"/>
            <a:ext cx="8280920" cy="646331"/>
          </a:xfrm>
          <a:prstGeom prst="rect">
            <a:avLst/>
          </a:prstGeom>
          <a:noFill/>
        </p:spPr>
        <p:txBody>
          <a:bodyPr wrap="square" rtlCol="0">
            <a:spAutoFit/>
          </a:bodyPr>
          <a:lstStyle/>
          <a:p>
            <a:r>
              <a:rPr lang="fr-FR" b="1" dirty="0"/>
              <a:t>La Région a produit 28% de la richesse nationale en  2008 soit plus de 550 Md €. </a:t>
            </a:r>
          </a:p>
          <a:p>
            <a:endParaRPr lang="fr-FR" dirty="0"/>
          </a:p>
        </p:txBody>
      </p:sp>
      <p:sp>
        <p:nvSpPr>
          <p:cNvPr id="9" name="Rectangle 8"/>
          <p:cNvSpPr/>
          <p:nvPr/>
        </p:nvSpPr>
        <p:spPr>
          <a:xfrm>
            <a:off x="5940152" y="1556792"/>
            <a:ext cx="3168352" cy="3970318"/>
          </a:xfrm>
          <a:prstGeom prst="rect">
            <a:avLst/>
          </a:prstGeom>
        </p:spPr>
        <p:txBody>
          <a:bodyPr wrap="square">
            <a:spAutoFit/>
          </a:bodyPr>
          <a:lstStyle/>
          <a:p>
            <a:r>
              <a:rPr lang="fr-FR" b="1" dirty="0"/>
              <a:t>L’agriculture</a:t>
            </a:r>
            <a:r>
              <a:rPr lang="fr-FR" dirty="0"/>
              <a:t> est un secteur très minoritaire en Ile-de-France. Elle représente seulement 0.2% de PIB régional soit environ 1 Md €</a:t>
            </a:r>
            <a:r>
              <a:rPr lang="fr-FR" dirty="0" smtClean="0"/>
              <a:t>.</a:t>
            </a:r>
          </a:p>
          <a:p>
            <a:endParaRPr lang="fr-FR" dirty="0"/>
          </a:p>
          <a:p>
            <a:r>
              <a:rPr lang="fr-FR" b="1" dirty="0"/>
              <a:t>L’industrie </a:t>
            </a:r>
            <a:r>
              <a:rPr lang="fr-FR" dirty="0"/>
              <a:t>est en déclin </a:t>
            </a:r>
            <a:r>
              <a:rPr lang="fr-FR" dirty="0" smtClean="0"/>
              <a:t>avec moins </a:t>
            </a:r>
            <a:r>
              <a:rPr lang="fr-FR" dirty="0"/>
              <a:t>de 10% de la production de richesse mais l’Ile-de-France reste la 1</a:t>
            </a:r>
            <a:r>
              <a:rPr lang="fr-FR" baseline="30000" dirty="0"/>
              <a:t>ère</a:t>
            </a:r>
            <a:r>
              <a:rPr lang="fr-FR" dirty="0"/>
              <a:t> région industrielle française elle représente près de 20% de la production industrielle </a:t>
            </a:r>
            <a:r>
              <a:rPr lang="fr-FR" dirty="0" smtClean="0"/>
              <a:t>totale, soit  environ 55 Md </a:t>
            </a:r>
            <a:r>
              <a:rPr lang="fr-FR" dirty="0"/>
              <a:t>€.</a:t>
            </a:r>
          </a:p>
        </p:txBody>
      </p:sp>
      <p:cxnSp>
        <p:nvCxnSpPr>
          <p:cNvPr id="11" name="Connecteur droit avec flèche 10"/>
          <p:cNvCxnSpPr/>
          <p:nvPr/>
        </p:nvCxnSpPr>
        <p:spPr>
          <a:xfrm flipH="1">
            <a:off x="5702423" y="2636912"/>
            <a:ext cx="237729" cy="720080"/>
          </a:xfrm>
          <a:prstGeom prst="straightConnector1">
            <a:avLst/>
          </a:prstGeom>
          <a:ln w="190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01217" y="3356992"/>
            <a:ext cx="5544616" cy="3240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201217" y="3681028"/>
            <a:ext cx="5558915" cy="2520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251520" y="4221088"/>
            <a:ext cx="5450903"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droit avec flèche 15"/>
          <p:cNvCxnSpPr/>
          <p:nvPr/>
        </p:nvCxnSpPr>
        <p:spPr>
          <a:xfrm flipH="1">
            <a:off x="5760132" y="3519010"/>
            <a:ext cx="237728" cy="404548"/>
          </a:xfrm>
          <a:prstGeom prst="straightConnector1">
            <a:avLst/>
          </a:prstGeom>
          <a:ln w="190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V="1">
            <a:off x="1187624" y="4797152"/>
            <a:ext cx="720080" cy="648072"/>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2" name="Image 21" descr="http://www.connecting-paris.com/ladefense/sites/www.connecting-paris.com.ladefense/files/grands_projets.jpg"/>
          <p:cNvPicPr/>
          <p:nvPr/>
        </p:nvPicPr>
        <p:blipFill>
          <a:blip r:embed="rId4">
            <a:extLst>
              <a:ext uri="{28A0092B-C50C-407E-A947-70E740481C1C}">
                <a14:useLocalDpi xmlns:a14="http://schemas.microsoft.com/office/drawing/2010/main" val="0"/>
              </a:ext>
            </a:extLst>
          </a:blip>
          <a:srcRect/>
          <a:stretch>
            <a:fillRect/>
          </a:stretch>
        </p:blipFill>
        <p:spPr bwMode="auto">
          <a:xfrm>
            <a:off x="112283" y="35456"/>
            <a:ext cx="9015301" cy="6660740"/>
          </a:xfrm>
          <a:prstGeom prst="rect">
            <a:avLst/>
          </a:prstGeom>
          <a:noFill/>
          <a:ln>
            <a:noFill/>
          </a:ln>
        </p:spPr>
      </p:pic>
      <p:sp>
        <p:nvSpPr>
          <p:cNvPr id="19" name="Zone de texte 13"/>
          <p:cNvSpPr txBox="1"/>
          <p:nvPr/>
        </p:nvSpPr>
        <p:spPr>
          <a:xfrm>
            <a:off x="46348" y="5301208"/>
            <a:ext cx="8691263" cy="122413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fr-FR" dirty="0" smtClean="0">
                <a:effectLst/>
                <a:ea typeface="Calibri"/>
                <a:cs typeface="Times New Roman"/>
              </a:rPr>
              <a:t>Les</a:t>
            </a:r>
            <a:r>
              <a:rPr lang="fr-FR" b="1" u="sng" dirty="0" smtClean="0">
                <a:effectLst/>
                <a:ea typeface="Calibri"/>
                <a:cs typeface="Times New Roman"/>
              </a:rPr>
              <a:t> </a:t>
            </a:r>
            <a:r>
              <a:rPr lang="fr-FR" b="1" u="sng" dirty="0">
                <a:effectLst/>
                <a:ea typeface="Calibri"/>
                <a:cs typeface="Times New Roman"/>
              </a:rPr>
              <a:t>services</a:t>
            </a:r>
            <a:r>
              <a:rPr lang="fr-FR" dirty="0">
                <a:effectLst/>
                <a:ea typeface="Calibri"/>
                <a:cs typeface="Times New Roman"/>
              </a:rPr>
              <a:t> sont </a:t>
            </a:r>
            <a:r>
              <a:rPr lang="fr-FR" dirty="0" smtClean="0">
                <a:effectLst/>
                <a:ea typeface="Calibri"/>
                <a:cs typeface="Times New Roman"/>
              </a:rPr>
              <a:t>dominants </a:t>
            </a:r>
            <a:r>
              <a:rPr lang="fr-FR" dirty="0">
                <a:effectLst/>
                <a:ea typeface="Calibri"/>
                <a:cs typeface="Times New Roman"/>
              </a:rPr>
              <a:t>de l’économie régionale.  Elles représentent 85% de la richesse produite en 2008. </a:t>
            </a:r>
            <a:endParaRPr lang="fr-FR" dirty="0" smtClean="0">
              <a:effectLst/>
              <a:ea typeface="Calibri"/>
              <a:cs typeface="Times New Roman"/>
            </a:endParaRPr>
          </a:p>
          <a:p>
            <a:pPr algn="ctr">
              <a:lnSpc>
                <a:spcPct val="115000"/>
              </a:lnSpc>
              <a:spcAft>
                <a:spcPts val="1000"/>
              </a:spcAft>
            </a:pPr>
            <a:r>
              <a:rPr lang="fr-FR" sz="1600" b="1" dirty="0" smtClean="0">
                <a:solidFill>
                  <a:srgbClr val="FF0000"/>
                </a:solidFill>
                <a:effectLst/>
                <a:ea typeface="Calibri"/>
                <a:cs typeface="Times New Roman"/>
              </a:rPr>
              <a:t>1/3 </a:t>
            </a:r>
            <a:r>
              <a:rPr lang="fr-FR" sz="1600" b="1" dirty="0">
                <a:solidFill>
                  <a:srgbClr val="FF0000"/>
                </a:solidFill>
                <a:effectLst/>
                <a:ea typeface="Calibri"/>
                <a:cs typeface="Times New Roman"/>
              </a:rPr>
              <a:t>des  plus grandes entreprises </a:t>
            </a:r>
            <a:r>
              <a:rPr lang="fr-FR" sz="1600" b="1" dirty="0" smtClean="0">
                <a:solidFill>
                  <a:srgbClr val="FF0000"/>
                </a:solidFill>
                <a:effectLst/>
                <a:ea typeface="Calibri"/>
                <a:cs typeface="Times New Roman"/>
              </a:rPr>
              <a:t>mondiales </a:t>
            </a:r>
            <a:r>
              <a:rPr lang="fr-FR" sz="1600" b="1" dirty="0">
                <a:solidFill>
                  <a:srgbClr val="FF0000"/>
                </a:solidFill>
                <a:effectLst/>
                <a:ea typeface="Calibri"/>
                <a:cs typeface="Times New Roman"/>
              </a:rPr>
              <a:t>ont un </a:t>
            </a:r>
            <a:r>
              <a:rPr lang="fr-FR" sz="1600" b="1" u="sng" dirty="0">
                <a:solidFill>
                  <a:srgbClr val="FF0000"/>
                </a:solidFill>
                <a:effectLst/>
                <a:ea typeface="Calibri"/>
                <a:cs typeface="Times New Roman"/>
              </a:rPr>
              <a:t>siège social </a:t>
            </a:r>
            <a:r>
              <a:rPr lang="fr-FR" sz="1600" b="1" dirty="0">
                <a:solidFill>
                  <a:srgbClr val="FF0000"/>
                </a:solidFill>
                <a:effectLst/>
                <a:ea typeface="Calibri"/>
                <a:cs typeface="Times New Roman"/>
              </a:rPr>
              <a:t>en Ile-de-France, le plus souvent à Paris ou dans le quartier des affaires de La Défense.</a:t>
            </a:r>
          </a:p>
        </p:txBody>
      </p:sp>
    </p:spTree>
    <p:extLst>
      <p:ext uri="{BB962C8B-B14F-4D97-AF65-F5344CB8AC3E}">
        <p14:creationId xmlns:p14="http://schemas.microsoft.com/office/powerpoint/2010/main" val="170055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9">
                                            <p:txEl>
                                              <p:pRg st="0" end="0"/>
                                            </p:txEl>
                                          </p:spTgt>
                                        </p:tgtEl>
                                      </p:cBhvr>
                                    </p:animEffect>
                                    <p:set>
                                      <p:cBhvr>
                                        <p:cTn id="49" dur="1" fill="hold">
                                          <p:stCondLst>
                                            <p:cond delay="499"/>
                                          </p:stCondLst>
                                        </p:cTn>
                                        <p:tgtEl>
                                          <p:spTgt spid="19">
                                            <p:txEl>
                                              <p:pRg st="0" end="0"/>
                                            </p:txEl>
                                          </p:spTgt>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19">
                                            <p:txEl>
                                              <p:pRg st="1" end="1"/>
                                            </p:txEl>
                                          </p:spTgt>
                                        </p:tgtEl>
                                      </p:cBhvr>
                                    </p:animEffect>
                                    <p:set>
                                      <p:cBhvr>
                                        <p:cTn id="52" dur="1" fill="hold">
                                          <p:stCondLst>
                                            <p:cond delay="499"/>
                                          </p:stCondLst>
                                        </p:cTn>
                                        <p:tgtEl>
                                          <p:spTgt spid="19">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animBg="1"/>
      <p:bldP spid="13" grpId="0" animBg="1"/>
      <p:bldP spid="14" grpId="0" animBg="1"/>
      <p:bldP spid="19" grpId="0"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pPr lvl="0"/>
            <a:r>
              <a:rPr lang="fr-FR" dirty="0"/>
              <a:t>Découvrir la région.</a:t>
            </a:r>
            <a:br>
              <a:rPr lang="fr-FR" dirty="0"/>
            </a:br>
            <a:endParaRPr lang="fr-FR" dirty="0"/>
          </a:p>
        </p:txBody>
      </p:sp>
      <p:sp>
        <p:nvSpPr>
          <p:cNvPr id="3" name="Espace réservé du contenu 2"/>
          <p:cNvSpPr>
            <a:spLocks noGrp="1"/>
          </p:cNvSpPr>
          <p:nvPr>
            <p:ph idx="1"/>
          </p:nvPr>
        </p:nvSpPr>
        <p:spPr>
          <a:xfrm>
            <a:off x="179512" y="476672"/>
            <a:ext cx="4690864" cy="604664"/>
          </a:xfrm>
        </p:spPr>
        <p:txBody>
          <a:bodyPr/>
          <a:lstStyle/>
          <a:p>
            <a:pPr marL="0" lvl="0" indent="0">
              <a:buNone/>
            </a:pPr>
            <a:r>
              <a:rPr lang="fr-FR" dirty="0"/>
              <a:t>Les lieux remarquables :</a:t>
            </a:r>
          </a:p>
          <a:p>
            <a:pPr marL="0" indent="0">
              <a:buNone/>
            </a:pPr>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80728"/>
            <a:ext cx="2980056"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3585667" y="836712"/>
            <a:ext cx="4896544" cy="2031325"/>
          </a:xfrm>
          <a:prstGeom prst="rect">
            <a:avLst/>
          </a:prstGeom>
          <a:noFill/>
        </p:spPr>
        <p:txBody>
          <a:bodyPr wrap="square" rtlCol="0">
            <a:spAutoFit/>
          </a:bodyPr>
          <a:lstStyle/>
          <a:p>
            <a:pPr algn="just"/>
            <a:r>
              <a:rPr lang="fr-FR" b="1" dirty="0"/>
              <a:t>Construite pour l’exposition universelle de 1889, la tour Eiffel est l’œuvre de Gustave Eiffel, un architecte et industriel français.  Prévue pour 30 ans, la tour est devenue si célèbre qu’elle </a:t>
            </a:r>
            <a:r>
              <a:rPr lang="fr-FR" b="1" dirty="0" smtClean="0"/>
              <a:t>représente aujourd’hui </a:t>
            </a:r>
            <a:r>
              <a:rPr lang="fr-FR" b="1" dirty="0"/>
              <a:t>Paris dans le monde entier. </a:t>
            </a:r>
          </a:p>
          <a:p>
            <a:endParaRPr lang="fr-FR"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7741" y="2564904"/>
            <a:ext cx="4460886" cy="2978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395536" y="5543178"/>
            <a:ext cx="8280920" cy="1200329"/>
          </a:xfrm>
          <a:prstGeom prst="rect">
            <a:avLst/>
          </a:prstGeom>
          <a:noFill/>
        </p:spPr>
        <p:txBody>
          <a:bodyPr wrap="square" rtlCol="0">
            <a:spAutoFit/>
          </a:bodyPr>
          <a:lstStyle/>
          <a:p>
            <a:pPr algn="just"/>
            <a:r>
              <a:rPr lang="fr-FR" b="1" dirty="0"/>
              <a:t>La Pyramide du Louvre est l’œuvre d’un architecte d’origine chinoise mais devenu américain, </a:t>
            </a:r>
            <a:r>
              <a:rPr lang="fr-FR" b="1" dirty="0" err="1"/>
              <a:t>Leoh</a:t>
            </a:r>
            <a:r>
              <a:rPr lang="fr-FR" b="1" dirty="0"/>
              <a:t> Ming Peng. Elle fut inaugurée en 1989 lors du bicentenaire de la Révolution soit 100 ans après la tour Eiffel.</a:t>
            </a:r>
          </a:p>
          <a:p>
            <a:endParaRPr lang="fr-FR" dirty="0"/>
          </a:p>
        </p:txBody>
      </p:sp>
    </p:spTree>
    <p:extLst>
      <p:ext uri="{BB962C8B-B14F-4D97-AF65-F5344CB8AC3E}">
        <p14:creationId xmlns:p14="http://schemas.microsoft.com/office/powerpoint/2010/main" val="120271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15416"/>
            <a:ext cx="8229600" cy="1143000"/>
          </a:xfrm>
        </p:spPr>
        <p:txBody>
          <a:bodyPr>
            <a:normAutofit/>
          </a:bodyPr>
          <a:lstStyle/>
          <a:p>
            <a:r>
              <a:rPr lang="fr-FR" dirty="0" smtClean="0"/>
              <a:t>Découvrir la région.</a:t>
            </a:r>
            <a:endParaRPr lang="fr-FR" dirty="0"/>
          </a:p>
        </p:txBody>
      </p:sp>
      <p:sp>
        <p:nvSpPr>
          <p:cNvPr id="5" name="Espace réservé du contenu 2"/>
          <p:cNvSpPr>
            <a:spLocks noGrp="1"/>
          </p:cNvSpPr>
          <p:nvPr>
            <p:ph idx="1"/>
          </p:nvPr>
        </p:nvSpPr>
        <p:spPr>
          <a:xfrm>
            <a:off x="110852" y="548680"/>
            <a:ext cx="4762872" cy="532656"/>
          </a:xfrm>
        </p:spPr>
        <p:txBody>
          <a:bodyPr>
            <a:normAutofit lnSpcReduction="10000"/>
          </a:bodyPr>
          <a:lstStyle/>
          <a:p>
            <a:pPr marL="0" lvl="0" indent="0">
              <a:buNone/>
            </a:pPr>
            <a:r>
              <a:rPr lang="fr-FR" dirty="0"/>
              <a:t>Les lieux remarquables :</a:t>
            </a:r>
          </a:p>
          <a:p>
            <a:pPr marL="0" indent="0">
              <a:buNone/>
            </a:pPr>
            <a:endParaRPr lang="fr-FR"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704934"/>
            <a:ext cx="4283968" cy="2851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052736"/>
            <a:ext cx="4968552" cy="331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5292080" y="1052736"/>
            <a:ext cx="3563888" cy="1908215"/>
          </a:xfrm>
          <a:prstGeom prst="rect">
            <a:avLst/>
          </a:prstGeom>
          <a:noFill/>
        </p:spPr>
        <p:txBody>
          <a:bodyPr wrap="square" rtlCol="0">
            <a:spAutoFit/>
          </a:bodyPr>
          <a:lstStyle/>
          <a:p>
            <a:pPr algn="just"/>
            <a:r>
              <a:rPr lang="fr-FR" sz="2000" b="1" dirty="0"/>
              <a:t>La basilique de Montmartre ou Sacré-Cœur</a:t>
            </a:r>
            <a:r>
              <a:rPr lang="fr-FR" sz="2000" dirty="0"/>
              <a:t> est la dernière grande église construite à Paris. Terminée en 1920, elle est un lieu touristique majeur de Paris.</a:t>
            </a:r>
          </a:p>
          <a:p>
            <a:endParaRPr lang="fr-FR" dirty="0"/>
          </a:p>
        </p:txBody>
      </p:sp>
      <p:sp>
        <p:nvSpPr>
          <p:cNvPr id="7" name="ZoneTexte 6"/>
          <p:cNvSpPr txBox="1"/>
          <p:nvPr/>
        </p:nvSpPr>
        <p:spPr>
          <a:xfrm>
            <a:off x="539552" y="4433624"/>
            <a:ext cx="3744416" cy="2523768"/>
          </a:xfrm>
          <a:prstGeom prst="rect">
            <a:avLst/>
          </a:prstGeom>
          <a:noFill/>
        </p:spPr>
        <p:txBody>
          <a:bodyPr wrap="square" rtlCol="0">
            <a:spAutoFit/>
          </a:bodyPr>
          <a:lstStyle/>
          <a:p>
            <a:pPr algn="just"/>
            <a:r>
              <a:rPr lang="fr-FR" sz="2000" dirty="0"/>
              <a:t>Situé à 11 km de Paris</a:t>
            </a:r>
            <a:r>
              <a:rPr lang="fr-FR" sz="2000" b="1" dirty="0"/>
              <a:t>, le château de Versailles </a:t>
            </a:r>
            <a:r>
              <a:rPr lang="fr-FR" sz="2000" dirty="0"/>
              <a:t>fut de 1685 à 1789, la résidence des rois de France. Avec ses 2300 pièces dont 700 dans la partie centrale,  c’est  le plus grand palais construit dans le monde.</a:t>
            </a:r>
          </a:p>
          <a:p>
            <a:endParaRPr lang="fr-FR" dirty="0"/>
          </a:p>
        </p:txBody>
      </p:sp>
    </p:spTree>
    <p:extLst>
      <p:ext uri="{BB962C8B-B14F-4D97-AF65-F5344CB8AC3E}">
        <p14:creationId xmlns:p14="http://schemas.microsoft.com/office/powerpoint/2010/main" val="257177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32656"/>
            <a:ext cx="8229600" cy="346050"/>
          </a:xfrm>
        </p:spPr>
        <p:txBody>
          <a:bodyPr>
            <a:normAutofit fontScale="90000"/>
          </a:bodyPr>
          <a:lstStyle/>
          <a:p>
            <a:r>
              <a:rPr lang="fr-FR" dirty="0" smtClean="0"/>
              <a:t>Découvrir la région.</a:t>
            </a:r>
            <a:br>
              <a:rPr lang="fr-FR" dirty="0" smtClean="0"/>
            </a:br>
            <a:endParaRPr lang="fr-FR" dirty="0"/>
          </a:p>
        </p:txBody>
      </p:sp>
      <p:sp>
        <p:nvSpPr>
          <p:cNvPr id="3" name="Espace réservé du contenu 2"/>
          <p:cNvSpPr>
            <a:spLocks noGrp="1"/>
          </p:cNvSpPr>
          <p:nvPr>
            <p:ph idx="1"/>
          </p:nvPr>
        </p:nvSpPr>
        <p:spPr>
          <a:xfrm>
            <a:off x="251520" y="404664"/>
            <a:ext cx="3322712" cy="892696"/>
          </a:xfrm>
        </p:spPr>
        <p:txBody>
          <a:bodyPr/>
          <a:lstStyle/>
          <a:p>
            <a:pPr marL="0" lvl="0" indent="0">
              <a:buNone/>
            </a:pPr>
            <a:r>
              <a:rPr lang="fr-FR" b="1" dirty="0"/>
              <a:t>Les spécialités :</a:t>
            </a:r>
            <a:endParaRPr lang="fr-FR" dirty="0"/>
          </a:p>
          <a:p>
            <a:endParaRPr lang="fr-F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624" y="1146904"/>
            <a:ext cx="3456384" cy="25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3635896" y="588744"/>
            <a:ext cx="5256584" cy="3447098"/>
          </a:xfrm>
          <a:prstGeom prst="rect">
            <a:avLst/>
          </a:prstGeom>
          <a:noFill/>
        </p:spPr>
        <p:txBody>
          <a:bodyPr wrap="square" rtlCol="0">
            <a:spAutoFit/>
          </a:bodyPr>
          <a:lstStyle/>
          <a:p>
            <a:pPr algn="just"/>
            <a:r>
              <a:rPr lang="fr-FR" dirty="0"/>
              <a:t>Typiquement parisien</a:t>
            </a:r>
            <a:r>
              <a:rPr lang="fr-FR" sz="2000" dirty="0"/>
              <a:t>, </a:t>
            </a:r>
            <a:r>
              <a:rPr lang="fr-FR" sz="2000" b="1" dirty="0"/>
              <a:t>le croque-monsieur</a:t>
            </a:r>
            <a:r>
              <a:rPr lang="fr-FR" sz="2000" dirty="0"/>
              <a:t> </a:t>
            </a:r>
            <a:r>
              <a:rPr lang="fr-FR" dirty="0"/>
              <a:t>est né en  1901 dans un café parisien. </a:t>
            </a:r>
            <a:endParaRPr lang="fr-FR" dirty="0" smtClean="0"/>
          </a:p>
          <a:p>
            <a:pPr algn="just"/>
            <a:r>
              <a:rPr lang="fr-FR" b="1" dirty="0" smtClean="0"/>
              <a:t>Il </a:t>
            </a:r>
            <a:r>
              <a:rPr lang="fr-FR" b="1" dirty="0"/>
              <a:t>s’agit d’une recette très simple composée de deux tranches de pain de mie beurrée, d’une tranche de jambon blanc, de formage rappé. Le tout est passé quelques minutes au four pour « gratiner ». </a:t>
            </a:r>
          </a:p>
          <a:p>
            <a:pPr algn="just"/>
            <a:r>
              <a:rPr lang="fr-FR" dirty="0"/>
              <a:t>Il est très souvent consommé dans les « brasseries » ou les « cafés » parisiens car il est très vite prêt et très vite servi.</a:t>
            </a:r>
          </a:p>
          <a:p>
            <a:pPr algn="just"/>
            <a:r>
              <a:rPr lang="fr-FR" dirty="0"/>
              <a:t>Le nom de « croque-monsieur » a été très vite popularisé.  </a:t>
            </a:r>
          </a:p>
          <a:p>
            <a:endParaRPr lang="fr-FR" dirty="0"/>
          </a:p>
        </p:txBody>
      </p:sp>
      <p:pic>
        <p:nvPicPr>
          <p:cNvPr id="6" name="Image 5" descr="http://recette1.supertoinette.com/78128/thumb/800/-/78128-cuisine-briard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600" y="4005064"/>
            <a:ext cx="2653208" cy="1949771"/>
          </a:xfrm>
          <a:prstGeom prst="rect">
            <a:avLst/>
          </a:prstGeom>
          <a:noFill/>
          <a:ln>
            <a:noFill/>
          </a:ln>
        </p:spPr>
      </p:pic>
      <p:pic>
        <p:nvPicPr>
          <p:cNvPr id="7" name="Image 6" descr="http://www.loreedelabrie.fr/images/carte5c.gif"/>
          <p:cNvPicPr/>
          <p:nvPr/>
        </p:nvPicPr>
        <p:blipFill rotWithShape="1">
          <a:blip r:embed="rId4">
            <a:extLst>
              <a:ext uri="{28A0092B-C50C-407E-A947-70E740481C1C}">
                <a14:useLocalDpi xmlns:a14="http://schemas.microsoft.com/office/drawing/2010/main" val="0"/>
              </a:ext>
            </a:extLst>
          </a:blip>
          <a:srcRect b="10911"/>
          <a:stretch/>
        </p:blipFill>
        <p:spPr bwMode="auto">
          <a:xfrm>
            <a:off x="3059832" y="3855492"/>
            <a:ext cx="2140704" cy="1949771"/>
          </a:xfrm>
          <a:prstGeom prst="rect">
            <a:avLst/>
          </a:prstGeom>
          <a:noFill/>
          <a:ln>
            <a:noFill/>
          </a:ln>
          <a:extLst>
            <a:ext uri="{53640926-AAD7-44D8-BBD7-CCE9431645EC}">
              <a14:shadowObscured xmlns:a14="http://schemas.microsoft.com/office/drawing/2010/main"/>
            </a:ext>
          </a:extLst>
        </p:spPr>
      </p:pic>
      <p:sp>
        <p:nvSpPr>
          <p:cNvPr id="8" name="Zone de texte 24"/>
          <p:cNvSpPr txBox="1"/>
          <p:nvPr/>
        </p:nvSpPr>
        <p:spPr>
          <a:xfrm>
            <a:off x="2705200" y="5805262"/>
            <a:ext cx="2226840" cy="720082"/>
          </a:xfrm>
          <a:prstGeom prst="rect">
            <a:avLst/>
          </a:prstGeom>
          <a:solidFill>
            <a:schemeClr val="lt1"/>
          </a:solidFill>
          <a:ln w="6350">
            <a:solidFill>
              <a:srgbClr val="FF00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1600" b="1" dirty="0" smtClean="0">
                <a:solidFill>
                  <a:srgbClr val="FF0000"/>
                </a:solidFill>
                <a:ea typeface="Calibri"/>
                <a:cs typeface="Times New Roman"/>
              </a:rPr>
              <a:t>Zone </a:t>
            </a:r>
            <a:r>
              <a:rPr lang="fr-FR" sz="1600" b="1" dirty="0" smtClean="0">
                <a:solidFill>
                  <a:srgbClr val="FF0000"/>
                </a:solidFill>
                <a:effectLst/>
                <a:ea typeface="Calibri"/>
                <a:cs typeface="Times New Roman"/>
              </a:rPr>
              <a:t> </a:t>
            </a:r>
            <a:r>
              <a:rPr lang="fr-FR" sz="1600" b="1" dirty="0">
                <a:solidFill>
                  <a:srgbClr val="FF0000"/>
                </a:solidFill>
                <a:effectLst/>
                <a:ea typeface="Calibri"/>
                <a:cs typeface="Times New Roman"/>
              </a:rPr>
              <a:t>de Production du Brie.</a:t>
            </a:r>
          </a:p>
        </p:txBody>
      </p:sp>
      <p:sp>
        <p:nvSpPr>
          <p:cNvPr id="5" name="ZoneTexte 4"/>
          <p:cNvSpPr txBox="1"/>
          <p:nvPr/>
        </p:nvSpPr>
        <p:spPr>
          <a:xfrm>
            <a:off x="5220072" y="3663022"/>
            <a:ext cx="3635896" cy="3139321"/>
          </a:xfrm>
          <a:prstGeom prst="rect">
            <a:avLst/>
          </a:prstGeom>
          <a:noFill/>
        </p:spPr>
        <p:txBody>
          <a:bodyPr wrap="square" rtlCol="0">
            <a:spAutoFit/>
          </a:bodyPr>
          <a:lstStyle/>
          <a:p>
            <a:pPr algn="just"/>
            <a:r>
              <a:rPr lang="fr-FR" b="1" dirty="0"/>
              <a:t>Le « brie » </a:t>
            </a:r>
            <a:r>
              <a:rPr lang="fr-FR" dirty="0"/>
              <a:t>est un fromage qui ressemble au Camembert mais qui est produit dans le département de la Seine-et-Marne près des villes  de Meaux ou de Melun.</a:t>
            </a:r>
          </a:p>
          <a:p>
            <a:pPr algn="just"/>
            <a:r>
              <a:rPr lang="fr-FR" dirty="0"/>
              <a:t>Son nom vient de la région agricole appelée </a:t>
            </a:r>
            <a:r>
              <a:rPr lang="fr-FR" b="1" u="sng" dirty="0"/>
              <a:t>la </a:t>
            </a:r>
            <a:r>
              <a:rPr lang="fr-FR" b="1" dirty="0"/>
              <a:t>« brie ».  </a:t>
            </a:r>
            <a:endParaRPr lang="fr-FR" b="1" dirty="0" smtClean="0"/>
          </a:p>
          <a:p>
            <a:pPr algn="just"/>
            <a:r>
              <a:rPr lang="fr-FR" dirty="0" smtClean="0"/>
              <a:t>Il </a:t>
            </a:r>
            <a:r>
              <a:rPr lang="fr-FR" dirty="0"/>
              <a:t>peut être doux lorsqu’il est jeune mais devient très fort s’il est affiné longtemps.</a:t>
            </a:r>
          </a:p>
          <a:p>
            <a:endParaRPr lang="fr-FR" dirty="0"/>
          </a:p>
        </p:txBody>
      </p:sp>
    </p:spTree>
    <p:extLst>
      <p:ext uri="{BB962C8B-B14F-4D97-AF65-F5344CB8AC3E}">
        <p14:creationId xmlns:p14="http://schemas.microsoft.com/office/powerpoint/2010/main" val="150193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83680" y="143045"/>
            <a:ext cx="6264696" cy="707886"/>
          </a:xfrm>
          <a:prstGeom prst="rect">
            <a:avLst/>
          </a:prstGeom>
          <a:noFill/>
        </p:spPr>
        <p:txBody>
          <a:bodyPr wrap="square" rtlCol="0">
            <a:spAutoFit/>
          </a:bodyPr>
          <a:lstStyle/>
          <a:p>
            <a:pPr algn="ctr"/>
            <a:r>
              <a:rPr lang="fr-FR" sz="4000" b="1" dirty="0" smtClean="0"/>
              <a:t>Conclusion </a:t>
            </a:r>
            <a:endParaRPr lang="fr-FR" sz="4000" b="1" dirty="0"/>
          </a:p>
        </p:txBody>
      </p:sp>
      <p:sp>
        <p:nvSpPr>
          <p:cNvPr id="3" name="ZoneTexte 2"/>
          <p:cNvSpPr txBox="1"/>
          <p:nvPr/>
        </p:nvSpPr>
        <p:spPr>
          <a:xfrm>
            <a:off x="2208" y="850931"/>
            <a:ext cx="9115028" cy="2308324"/>
          </a:xfrm>
          <a:prstGeom prst="rect">
            <a:avLst/>
          </a:prstGeom>
          <a:noFill/>
        </p:spPr>
        <p:txBody>
          <a:bodyPr wrap="square" rtlCol="0">
            <a:spAutoFit/>
          </a:bodyPr>
          <a:lstStyle/>
          <a:p>
            <a:pPr marL="285750" indent="-285750" algn="ctr">
              <a:buFont typeface="Arial" panose="020B0604020202020204" pitchFamily="34" charset="0"/>
              <a:buChar char="•"/>
            </a:pPr>
            <a:r>
              <a:rPr lang="fr-FR" b="1" dirty="0" smtClean="0"/>
              <a:t>Petite région par sa taille, l’Ile-de-France ne représente que 2% de la surface de la France, la région parisienne est le cœur économique et politique du pays.</a:t>
            </a:r>
          </a:p>
          <a:p>
            <a:pPr marL="285750" indent="-285750">
              <a:buFont typeface="Arial" panose="020B0604020202020204" pitchFamily="34" charset="0"/>
              <a:buChar char="•"/>
            </a:pPr>
            <a:endParaRPr lang="fr-FR" dirty="0"/>
          </a:p>
          <a:p>
            <a:pPr marL="285750" indent="-285750" algn="ctr">
              <a:buFont typeface="Arial" panose="020B0604020202020204" pitchFamily="34" charset="0"/>
              <a:buChar char="•"/>
            </a:pPr>
            <a:r>
              <a:rPr lang="fr-FR" b="1" dirty="0" smtClean="0"/>
              <a:t>La région est une des plus attractives d’Europe. De nombreux jeunes français viennent pour y travailler. Elle attire aussi </a:t>
            </a:r>
            <a:r>
              <a:rPr lang="fr-FR" b="1" dirty="0" smtClean="0"/>
              <a:t>1,9 Million </a:t>
            </a:r>
            <a:r>
              <a:rPr lang="fr-FR" b="1" dirty="0" smtClean="0"/>
              <a:t>d’étrangers</a:t>
            </a:r>
            <a:r>
              <a:rPr lang="fr-FR" b="1" dirty="0"/>
              <a:t>.</a:t>
            </a:r>
            <a:endParaRPr lang="fr-FR" b="1" dirty="0" smtClean="0"/>
          </a:p>
          <a:p>
            <a:pPr marL="285750" indent="-285750">
              <a:buFont typeface="Arial" panose="020B0604020202020204" pitchFamily="34" charset="0"/>
              <a:buChar char="•"/>
            </a:pPr>
            <a:endParaRPr lang="fr-FR" dirty="0"/>
          </a:p>
          <a:p>
            <a:pPr marL="285750" indent="-285750" algn="ctr">
              <a:buFont typeface="Arial" panose="020B0604020202020204" pitchFamily="34" charset="0"/>
              <a:buChar char="•"/>
            </a:pPr>
            <a:r>
              <a:rPr lang="fr-FR" b="1" dirty="0" smtClean="0"/>
              <a:t>Paris est visitée chaque année par plus de 30 Millions de Touristes. </a:t>
            </a:r>
          </a:p>
          <a:p>
            <a:pPr algn="ctr"/>
            <a:r>
              <a:rPr lang="fr-FR" b="1" dirty="0" smtClean="0"/>
              <a:t>Les aéroports de Paris desservent chaque jour plus de 300 destinations.</a:t>
            </a:r>
            <a:endParaRPr lang="fr-FR"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0100" y="3350913"/>
            <a:ext cx="5222354" cy="2901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275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TotalTime>
  <Words>590</Words>
  <Application>Microsoft Office PowerPoint</Application>
  <PresentationFormat>Affichage à l'écran (4:3)</PresentationFormat>
  <Paragraphs>62</Paragraphs>
  <Slides>9</Slides>
  <Notes>1</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Thème Office</vt:lpstr>
      <vt:lpstr>La région…dans l’espace français. </vt:lpstr>
      <vt:lpstr>Présentation de la Région.  </vt:lpstr>
      <vt:lpstr>  Quelques données  importantes : </vt:lpstr>
      <vt:lpstr>  Quelques données  importantes : </vt:lpstr>
      <vt:lpstr>  Quelques données  importantes : </vt:lpstr>
      <vt:lpstr>Découvrir la région. </vt:lpstr>
      <vt:lpstr>Découvrir la région.</vt:lpstr>
      <vt:lpstr>Découvrir la région. </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région…dans l’espace français.</dc:title>
  <dc:creator>TESSSON VINCENT</dc:creator>
  <cp:lastModifiedBy>TESSSON VINCENT</cp:lastModifiedBy>
  <cp:revision>10</cp:revision>
  <dcterms:created xsi:type="dcterms:W3CDTF">2014-10-07T07:29:27Z</dcterms:created>
  <dcterms:modified xsi:type="dcterms:W3CDTF">2014-10-07T10:54:40Z</dcterms:modified>
</cp:coreProperties>
</file>