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63" r:id="rId5"/>
    <p:sldId id="266" r:id="rId6"/>
    <p:sldId id="264" r:id="rId7"/>
    <p:sldId id="268" r:id="rId8"/>
    <p:sldId id="269" r:id="rId9"/>
    <p:sldId id="270" r:id="rId10"/>
    <p:sldId id="271" r:id="rId11"/>
    <p:sldId id="272" r:id="rId12"/>
    <p:sldId id="273" r:id="rId13"/>
    <p:sldId id="274" r:id="rId14"/>
    <p:sldId id="275" r:id="rId15"/>
    <p:sldId id="277" r:id="rId16"/>
    <p:sldId id="278" r:id="rId17"/>
    <p:sldId id="279" r:id="rId18"/>
    <p:sldId id="28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7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AC352-11B8-4F3F-BF47-970708CE6620}" type="datetimeFigureOut">
              <a:rPr lang="fr-FR" smtClean="0"/>
              <a:t>15/03/2015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4B837-A5F7-4475-A6CB-968D98EA6D4F}" type="slidenum">
              <a:rPr lang="fr-FR" smtClean="0"/>
              <a:t>‹N°›</a:t>
            </a:fld>
            <a:endParaRPr lang="fr-FR"/>
          </a:p>
        </p:txBody>
      </p:sp>
    </p:spTree>
    <p:extLst>
      <p:ext uri="{BB962C8B-B14F-4D97-AF65-F5344CB8AC3E}">
        <p14:creationId xmlns:p14="http://schemas.microsoft.com/office/powerpoint/2010/main" val="68965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a:t>
            </a:fld>
            <a:endParaRPr lang="fr-FR" dirty="0"/>
          </a:p>
        </p:txBody>
      </p:sp>
    </p:spTree>
    <p:extLst>
      <p:ext uri="{BB962C8B-B14F-4D97-AF65-F5344CB8AC3E}">
        <p14:creationId xmlns:p14="http://schemas.microsoft.com/office/powerpoint/2010/main" val="19803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10</a:t>
            </a:fld>
            <a:endParaRPr lang="fr-FR"/>
          </a:p>
        </p:txBody>
      </p:sp>
    </p:spTree>
    <p:extLst>
      <p:ext uri="{BB962C8B-B14F-4D97-AF65-F5344CB8AC3E}">
        <p14:creationId xmlns:p14="http://schemas.microsoft.com/office/powerpoint/2010/main" val="302474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11</a:t>
            </a:fld>
            <a:endParaRPr lang="fr-FR"/>
          </a:p>
        </p:txBody>
      </p:sp>
    </p:spTree>
    <p:extLst>
      <p:ext uri="{BB962C8B-B14F-4D97-AF65-F5344CB8AC3E}">
        <p14:creationId xmlns:p14="http://schemas.microsoft.com/office/powerpoint/2010/main" val="362145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12</a:t>
            </a:fld>
            <a:endParaRPr lang="fr-FR"/>
          </a:p>
        </p:txBody>
      </p:sp>
    </p:spTree>
    <p:extLst>
      <p:ext uri="{BB962C8B-B14F-4D97-AF65-F5344CB8AC3E}">
        <p14:creationId xmlns:p14="http://schemas.microsoft.com/office/powerpoint/2010/main" val="241444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13</a:t>
            </a:fld>
            <a:endParaRPr lang="fr-FR"/>
          </a:p>
        </p:txBody>
      </p:sp>
    </p:spTree>
    <p:extLst>
      <p:ext uri="{BB962C8B-B14F-4D97-AF65-F5344CB8AC3E}">
        <p14:creationId xmlns:p14="http://schemas.microsoft.com/office/powerpoint/2010/main" val="69850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14</a:t>
            </a:fld>
            <a:endParaRPr lang="fr-FR"/>
          </a:p>
        </p:txBody>
      </p:sp>
    </p:spTree>
    <p:extLst>
      <p:ext uri="{BB962C8B-B14F-4D97-AF65-F5344CB8AC3E}">
        <p14:creationId xmlns:p14="http://schemas.microsoft.com/office/powerpoint/2010/main" val="258568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15</a:t>
            </a:fld>
            <a:endParaRPr lang="fr-FR"/>
          </a:p>
        </p:txBody>
      </p:sp>
    </p:spTree>
    <p:extLst>
      <p:ext uri="{BB962C8B-B14F-4D97-AF65-F5344CB8AC3E}">
        <p14:creationId xmlns:p14="http://schemas.microsoft.com/office/powerpoint/2010/main" val="343442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16</a:t>
            </a:fld>
            <a:endParaRPr lang="fr-FR"/>
          </a:p>
        </p:txBody>
      </p:sp>
    </p:spTree>
    <p:extLst>
      <p:ext uri="{BB962C8B-B14F-4D97-AF65-F5344CB8AC3E}">
        <p14:creationId xmlns:p14="http://schemas.microsoft.com/office/powerpoint/2010/main" val="326559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2</a:t>
            </a:fld>
            <a:endParaRPr lang="fr-FR" dirty="0"/>
          </a:p>
        </p:txBody>
      </p:sp>
    </p:spTree>
    <p:extLst>
      <p:ext uri="{BB962C8B-B14F-4D97-AF65-F5344CB8AC3E}">
        <p14:creationId xmlns:p14="http://schemas.microsoft.com/office/powerpoint/2010/main" val="23483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3</a:t>
            </a:fld>
            <a:endParaRPr lang="fr-FR" dirty="0"/>
          </a:p>
        </p:txBody>
      </p:sp>
    </p:spTree>
    <p:extLst>
      <p:ext uri="{BB962C8B-B14F-4D97-AF65-F5344CB8AC3E}">
        <p14:creationId xmlns:p14="http://schemas.microsoft.com/office/powerpoint/2010/main" val="407003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4</a:t>
            </a:fld>
            <a:endParaRPr lang="fr-FR"/>
          </a:p>
        </p:txBody>
      </p:sp>
    </p:spTree>
    <p:extLst>
      <p:ext uri="{BB962C8B-B14F-4D97-AF65-F5344CB8AC3E}">
        <p14:creationId xmlns:p14="http://schemas.microsoft.com/office/powerpoint/2010/main" val="353322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5</a:t>
            </a:fld>
            <a:endParaRPr lang="fr-FR"/>
          </a:p>
        </p:txBody>
      </p:sp>
    </p:spTree>
    <p:extLst>
      <p:ext uri="{BB962C8B-B14F-4D97-AF65-F5344CB8AC3E}">
        <p14:creationId xmlns:p14="http://schemas.microsoft.com/office/powerpoint/2010/main" val="302474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6</a:t>
            </a:fld>
            <a:endParaRPr lang="fr-FR"/>
          </a:p>
        </p:txBody>
      </p:sp>
    </p:spTree>
    <p:extLst>
      <p:ext uri="{BB962C8B-B14F-4D97-AF65-F5344CB8AC3E}">
        <p14:creationId xmlns:p14="http://schemas.microsoft.com/office/powerpoint/2010/main" val="353322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7</a:t>
            </a:fld>
            <a:endParaRPr lang="fr-FR"/>
          </a:p>
        </p:txBody>
      </p:sp>
    </p:spTree>
    <p:extLst>
      <p:ext uri="{BB962C8B-B14F-4D97-AF65-F5344CB8AC3E}">
        <p14:creationId xmlns:p14="http://schemas.microsoft.com/office/powerpoint/2010/main" val="302474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8</a:t>
            </a:fld>
            <a:endParaRPr lang="fr-FR"/>
          </a:p>
        </p:txBody>
      </p:sp>
    </p:spTree>
    <p:extLst>
      <p:ext uri="{BB962C8B-B14F-4D97-AF65-F5344CB8AC3E}">
        <p14:creationId xmlns:p14="http://schemas.microsoft.com/office/powerpoint/2010/main" val="410703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B4B837-A5F7-4475-A6CB-968D98EA6D4F}" type="slidenum">
              <a:rPr lang="fr-FR" smtClean="0"/>
              <a:t>9</a:t>
            </a:fld>
            <a:endParaRPr lang="fr-FR"/>
          </a:p>
        </p:txBody>
      </p:sp>
    </p:spTree>
    <p:extLst>
      <p:ext uri="{BB962C8B-B14F-4D97-AF65-F5344CB8AC3E}">
        <p14:creationId xmlns:p14="http://schemas.microsoft.com/office/powerpoint/2010/main" val="353322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3012958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369158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2914594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4033258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270588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67F8D0-272C-4B65-962A-8CA7A91B7E53}"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1338656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67F8D0-272C-4B65-962A-8CA7A91B7E53}" type="datetimeFigureOut">
              <a:rPr lang="fr-FR" smtClean="0"/>
              <a:t>15/03/2015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3260064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67F8D0-272C-4B65-962A-8CA7A91B7E53}" type="datetimeFigureOut">
              <a:rPr lang="fr-FR" smtClean="0"/>
              <a:t>15/03/2015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1005456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67F8D0-272C-4B65-962A-8CA7A91B7E53}" type="datetimeFigureOut">
              <a:rPr lang="fr-FR" smtClean="0"/>
              <a:t>15/03/2015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2822180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67F8D0-272C-4B65-962A-8CA7A91B7E53}"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3323402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67F8D0-272C-4B65-962A-8CA7A91B7E53}"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5D6E-916E-4CAF-B4FD-5F67BFB0215E}" type="slidenum">
              <a:rPr lang="fr-FR" smtClean="0"/>
              <a:t>‹N°›</a:t>
            </a:fld>
            <a:endParaRPr lang="fr-FR"/>
          </a:p>
        </p:txBody>
      </p:sp>
    </p:spTree>
    <p:extLst>
      <p:ext uri="{BB962C8B-B14F-4D97-AF65-F5344CB8AC3E}">
        <p14:creationId xmlns:p14="http://schemas.microsoft.com/office/powerpoint/2010/main" val="32065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7F8D0-272C-4B65-962A-8CA7A91B7E53}" type="datetimeFigureOut">
              <a:rPr lang="fr-FR" smtClean="0"/>
              <a:t>15/03/2015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35D6E-916E-4CAF-B4FD-5F67BFB0215E}" type="slidenum">
              <a:rPr lang="fr-FR" smtClean="0"/>
              <a:t>‹N°›</a:t>
            </a:fld>
            <a:endParaRPr lang="fr-FR"/>
          </a:p>
        </p:txBody>
      </p:sp>
    </p:spTree>
    <p:extLst>
      <p:ext uri="{BB962C8B-B14F-4D97-AF65-F5344CB8AC3E}">
        <p14:creationId xmlns:p14="http://schemas.microsoft.com/office/powerpoint/2010/main" val="139542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hyperlink" Target="http://hendaye.blogs.sudouest.fr/media/02/02/1021491382.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hyperlink" Target="http://www.rfi.fr/sites/filesrfi/imagecache/aef_image_original_format/sites/images.rfi.fr/files/aef_image/8_4_0.jpg" TargetMode="External"/><Relationship Id="rId12" Type="http://schemas.microsoft.com/office/2007/relationships/hdphoto" Target="../media/hdphoto10.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9.wdp"/><Relationship Id="rId11" Type="http://schemas.openxmlformats.org/officeDocument/2006/relationships/image" Target="../media/image38.jpeg"/><Relationship Id="rId5" Type="http://schemas.openxmlformats.org/officeDocument/2006/relationships/image" Target="../media/image34.jpeg"/><Relationship Id="rId10" Type="http://schemas.openxmlformats.org/officeDocument/2006/relationships/image" Target="../media/image37.jpeg"/><Relationship Id="rId4" Type="http://schemas.openxmlformats.org/officeDocument/2006/relationships/image" Target="../media/image33.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0.jpeg"/><Relationship Id="rId4" Type="http://schemas.microsoft.com/office/2007/relationships/hdphoto" Target="../media/hdphoto11.wdp"/></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microsoft.com/office/2007/relationships/hdphoto" Target="../media/hdphoto12.wdp"/><Relationship Id="rId9"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microsoft.com/office/2007/relationships/hdphoto" Target="../media/hdphoto13.wdp"/><Relationship Id="rId9"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upload.wikimedia.org/wikipedia/commons/8/86/Victoria_Terminus,_Mumbai.jpg" TargetMode="Externa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microsoft.com/office/2007/relationships/hdphoto" Target="../media/hdphoto4.wdp"/><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hyperlink" Target="//upload.wikimedia.org/wikipedia/commons/1/12/Navi_Mumbai_India.jpg" TargetMode="External"/><Relationship Id="rId5" Type="http://schemas.microsoft.com/office/2007/relationships/hdphoto" Target="../media/hdphoto3.wdp"/><Relationship Id="rId10" Type="http://schemas.openxmlformats.org/officeDocument/2006/relationships/image" Target="../media/image19.jpeg"/><Relationship Id="rId4" Type="http://schemas.openxmlformats.org/officeDocument/2006/relationships/image" Target="../media/image16.jpe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3.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bobzworldcity.com/wp-content/uploads/2011/07/City-of-Mumbai-India.jpg"/>
          <p:cNvPicPr>
            <a:picLocks noChangeAspect="1" noChangeArrowheads="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11200"/>
                    </a14:imgEffect>
                    <a14:imgEffect>
                      <a14:brightnessContrast bright="-8000" contrast="28000"/>
                    </a14:imgEffect>
                  </a14:imgLayer>
                </a14:imgProps>
              </a:ext>
              <a:ext uri="{28A0092B-C50C-407E-A947-70E740481C1C}">
                <a14:useLocalDpi xmlns:a14="http://schemas.microsoft.com/office/drawing/2010/main"/>
              </a:ext>
            </a:extLst>
          </a:blip>
          <a:srcRect/>
          <a:stretch>
            <a:fillRect/>
          </a:stretch>
        </p:blipFill>
        <p:spPr bwMode="auto">
          <a:xfrm>
            <a:off x="-36843" y="-27384"/>
            <a:ext cx="9183948"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obzworldcity.com/wp-content/uploads/2011/07/City-of-Mumbai-India.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Effect>
                      <a14:brightnessContrast bright="-8000" contrast="28000"/>
                    </a14:imgEffect>
                  </a14:imgLayer>
                </a14:imgProps>
              </a:ext>
              <a:ext uri="{28A0092B-C50C-407E-A947-70E740481C1C}">
                <a14:useLocalDpi xmlns:a14="http://schemas.microsoft.com/office/drawing/2010/main"/>
              </a:ext>
            </a:extLst>
          </a:blip>
          <a:srcRect/>
          <a:stretch>
            <a:fillRect/>
          </a:stretch>
        </p:blipFill>
        <p:spPr bwMode="auto">
          <a:xfrm>
            <a:off x="-47048" y="0"/>
            <a:ext cx="9183948"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rot="16200000">
            <a:off x="-3307845" y="3243950"/>
            <a:ext cx="6912000" cy="369332"/>
          </a:xfrm>
          <a:prstGeom prst="rect">
            <a:avLst/>
          </a:prstGeom>
          <a:solidFill>
            <a:schemeClr val="accent2">
              <a:lumMod val="5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tabLst>
                <a:tab pos="1436688" algn="l"/>
              </a:tabLst>
            </a:pPr>
            <a:r>
              <a:rPr lang="fr-FR" b="1" cap="small" dirty="0" smtClean="0">
                <a:solidFill>
                  <a:schemeClr val="accent2">
                    <a:lumMod val="20000"/>
                    <a:lumOff val="80000"/>
                  </a:schemeClr>
                </a:solidFill>
                <a:latin typeface="Tw Cen MT" pitchFamily="34" charset="0"/>
              </a:rPr>
              <a:t>Thème 3 : Dynamiques des grandes aires continentales</a:t>
            </a:r>
          </a:p>
        </p:txBody>
      </p:sp>
      <p:sp>
        <p:nvSpPr>
          <p:cNvPr id="5" name="Rectangle 4"/>
          <p:cNvSpPr/>
          <p:nvPr/>
        </p:nvSpPr>
        <p:spPr>
          <a:xfrm>
            <a:off x="341912" y="-12932"/>
            <a:ext cx="8802087" cy="461665"/>
          </a:xfrm>
          <a:prstGeom prst="rect">
            <a:avLst/>
          </a:prstGeom>
        </p:spPr>
        <p:txBody>
          <a:bodyPr wrap="square">
            <a:spAutoFit/>
          </a:bodyPr>
          <a:lstStyle/>
          <a:p>
            <a:r>
              <a:rPr lang="fr-FR" sz="24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Question 3 : L’Asie du Sud et de l’Est : les enjeux de la croissance</a:t>
            </a:r>
            <a:endParaRPr lang="fr-FR" sz="2400"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sp>
        <p:nvSpPr>
          <p:cNvPr id="6" name="Rectangle 5"/>
          <p:cNvSpPr/>
          <p:nvPr/>
        </p:nvSpPr>
        <p:spPr>
          <a:xfrm>
            <a:off x="395536" y="404664"/>
            <a:ext cx="1946367" cy="477054"/>
          </a:xfrm>
          <a:prstGeom prst="rect">
            <a:avLst/>
          </a:prstGeom>
        </p:spPr>
        <p:txBody>
          <a:bodyPr wrap="none">
            <a:spAutoFit/>
          </a:bodyPr>
          <a:lstStyle/>
          <a:p>
            <a:r>
              <a:rPr lang="fr-FR" sz="25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Etude de cas </a:t>
            </a:r>
          </a:p>
        </p:txBody>
      </p:sp>
      <p:sp>
        <p:nvSpPr>
          <p:cNvPr id="8" name="Rectangle 7"/>
          <p:cNvSpPr/>
          <p:nvPr/>
        </p:nvSpPr>
        <p:spPr>
          <a:xfrm>
            <a:off x="4932040" y="548680"/>
            <a:ext cx="3960440" cy="1015663"/>
          </a:xfrm>
          <a:prstGeom prst="rect">
            <a:avLst/>
          </a:prstGeom>
          <a:solidFill>
            <a:schemeClr val="accent2">
              <a:alpha val="50000"/>
            </a:schemeClr>
          </a:solidFill>
          <a:effectLst>
            <a:glow rad="101600">
              <a:schemeClr val="accent2">
                <a:lumMod val="50000"/>
                <a:alpha val="40000"/>
              </a:schemeClr>
            </a:glow>
          </a:effectLst>
        </p:spPr>
        <p:txBody>
          <a:bodyPr wrap="square">
            <a:spAutoFit/>
          </a:bodyPr>
          <a:lstStyle/>
          <a:p>
            <a:pPr algn="ctr"/>
            <a:r>
              <a:rPr lang="fr-FR" sz="3000" b="1" dirty="0" smtClean="0">
                <a:ln/>
                <a:solidFill>
                  <a:schemeClr val="accent2">
                    <a:lumMod val="20000"/>
                    <a:lumOff val="80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John Handy LET" pitchFamily="2" charset="0"/>
              </a:rPr>
              <a:t>Mumbai, entre modernité et inégalités</a:t>
            </a:r>
            <a:endParaRPr lang="fr-FR" dirty="0">
              <a:solidFill>
                <a:schemeClr val="accent2">
                  <a:lumMod val="20000"/>
                  <a:lumOff val="80000"/>
                </a:schemeClr>
              </a:solidFill>
            </a:endParaRPr>
          </a:p>
        </p:txBody>
      </p:sp>
      <p:sp>
        <p:nvSpPr>
          <p:cNvPr id="9" name="Rectangle 8"/>
          <p:cNvSpPr/>
          <p:nvPr/>
        </p:nvSpPr>
        <p:spPr>
          <a:xfrm>
            <a:off x="6732240" y="6611803"/>
            <a:ext cx="2411760" cy="246221"/>
          </a:xfrm>
          <a:prstGeom prst="rect">
            <a:avLst/>
          </a:prstGeom>
          <a:solidFill>
            <a:schemeClr val="tx2">
              <a:lumMod val="20000"/>
              <a:lumOff val="80000"/>
              <a:alpha val="35000"/>
            </a:schemeClr>
          </a:solidFill>
        </p:spPr>
        <p:txBody>
          <a:bodyPr wrap="square">
            <a:spAutoFit/>
          </a:bodyPr>
          <a:lstStyle/>
          <a:p>
            <a:pPr algn="ctr"/>
            <a:r>
              <a:rPr lang="fr-FR" sz="1000" b="1" i="1" dirty="0" smtClean="0">
                <a:solidFill>
                  <a:schemeClr val="bg1"/>
                </a:solidFill>
                <a:latin typeface="Tw Cen MT" pitchFamily="34" charset="0"/>
              </a:rPr>
              <a:t>Vue aérienne de la ville (pointe Sud) </a:t>
            </a:r>
            <a:endParaRPr lang="fr-FR" sz="1000" b="1" i="1" dirty="0">
              <a:solidFill>
                <a:schemeClr val="bg1"/>
              </a:solidFill>
              <a:latin typeface="Tw Cen MT" pitchFamily="34" charset="0"/>
            </a:endParaRPr>
          </a:p>
        </p:txBody>
      </p:sp>
    </p:spTree>
    <p:extLst>
      <p:ext uri="{BB962C8B-B14F-4D97-AF65-F5344CB8AC3E}">
        <p14:creationId xmlns:p14="http://schemas.microsoft.com/office/powerpoint/2010/main" val="14512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par>
                          <p:cTn id="13" fill="hold">
                            <p:stCondLst>
                              <p:cond delay="2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1000"/>
                                        <p:tgtEl>
                                          <p:spTgt spid="9"/>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0"/>
                                        <p:tgtEl>
                                          <p:spTgt spid="5"/>
                                        </p:tgtEl>
                                      </p:cBhvr>
                                    </p:animEffect>
                                  </p:childTnLst>
                                </p:cTn>
                              </p:par>
                            </p:childTnLst>
                          </p:cTn>
                        </p:par>
                        <p:par>
                          <p:cTn id="21" fill="hold">
                            <p:stCondLst>
                              <p:cond delay="5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000"/>
                                        <p:tgtEl>
                                          <p:spTgt spid="6"/>
                                        </p:tgtEl>
                                      </p:cBhvr>
                                    </p:animEffect>
                                  </p:childTnLst>
                                </p:cTn>
                              </p:par>
                            </p:childTnLst>
                          </p:cTn>
                        </p:par>
                        <p:par>
                          <p:cTn id="25" fill="hold">
                            <p:stCondLst>
                              <p:cond delay="7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 y="0"/>
            <a:ext cx="9153211" cy="369332"/>
          </a:xfrm>
          <a:prstGeom prst="rect">
            <a:avLst/>
          </a:prstGeom>
          <a:solidFill>
            <a:schemeClr val="accent2">
              <a:lumMod val="20000"/>
              <a:lumOff val="80000"/>
              <a:alpha val="70000"/>
            </a:schemeClr>
          </a:solidFill>
        </p:spPr>
        <p:txBody>
          <a:bodyPr wrap="square">
            <a:spAutoFit/>
          </a:bodyPr>
          <a:lstStyle/>
          <a:p>
            <a:pPr algn="r"/>
            <a:r>
              <a:rPr lang="fr-FR" b="1" u="sng" dirty="0" smtClean="0">
                <a:solidFill>
                  <a:srgbClr val="C00000"/>
                </a:solidFill>
                <a:effectLst>
                  <a:outerShdw blurRad="38100" dist="38100" dir="2700000" algn="tl">
                    <a:srgbClr val="000000">
                      <a:alpha val="43137"/>
                    </a:srgbClr>
                  </a:outerShdw>
                </a:effectLst>
                <a:latin typeface="John Handy LET" pitchFamily="2" charset="0"/>
              </a:rPr>
              <a:t>Correction et informations complémentaires </a:t>
            </a:r>
            <a:endParaRPr lang="fr-FR" b="1" u="sng" dirty="0">
              <a:solidFill>
                <a:srgbClr val="C00000"/>
              </a:solidFill>
              <a:effectLst>
                <a:outerShdw blurRad="38100" dist="38100" dir="2700000" algn="tl">
                  <a:srgbClr val="000000">
                    <a:alpha val="43137"/>
                  </a:srgbClr>
                </a:outerShdw>
              </a:effectLst>
              <a:latin typeface="John Handy LET" pitchFamily="2" charset="0"/>
            </a:endParaRPr>
          </a:p>
        </p:txBody>
      </p:sp>
      <p:sp>
        <p:nvSpPr>
          <p:cNvPr id="3" name="Rectangle 2"/>
          <p:cNvSpPr/>
          <p:nvPr/>
        </p:nvSpPr>
        <p:spPr>
          <a:xfrm>
            <a:off x="72000" y="404664"/>
            <a:ext cx="9000000" cy="2492990"/>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300" b="1" dirty="0" err="1" smtClean="0">
                <a:latin typeface="Tw Cen MT" pitchFamily="34" charset="0"/>
              </a:rPr>
              <a:t>Mumbai</a:t>
            </a:r>
            <a:r>
              <a:rPr lang="fr-FR" sz="1300" b="1" dirty="0" smtClean="0">
                <a:latin typeface="Tw Cen MT" pitchFamily="34" charset="0"/>
              </a:rPr>
              <a:t> fait figure de capitale économique du pays. Ville industrielle</a:t>
            </a:r>
            <a:r>
              <a:rPr lang="fr-FR" sz="1300" b="1" dirty="0">
                <a:latin typeface="Tw Cen MT" pitchFamily="34" charset="0"/>
              </a:rPr>
              <a:t> </a:t>
            </a:r>
            <a:r>
              <a:rPr lang="fr-FR" sz="1300" b="1" dirty="0" smtClean="0">
                <a:latin typeface="Tw Cen MT" pitchFamily="34" charset="0"/>
              </a:rPr>
              <a:t>(19 </a:t>
            </a:r>
            <a:r>
              <a:rPr lang="fr-FR" sz="1300" b="1" dirty="0">
                <a:latin typeface="Tw Cen MT" pitchFamily="34" charset="0"/>
              </a:rPr>
              <a:t>% de sa valeur ajoutée industrielle, 14 % de son capital productif </a:t>
            </a:r>
            <a:r>
              <a:rPr lang="fr-FR" sz="1300" b="1" dirty="0" smtClean="0">
                <a:latin typeface="Tw Cen MT" pitchFamily="34" charset="0"/>
              </a:rPr>
              <a:t>soit </a:t>
            </a:r>
            <a:r>
              <a:rPr lang="fr-FR" sz="1300" b="1" dirty="0">
                <a:latin typeface="Tw Cen MT" pitchFamily="34" charset="0"/>
              </a:rPr>
              <a:t>plus de 5000 usines</a:t>
            </a:r>
            <a:r>
              <a:rPr lang="fr-FR" sz="1300" b="1" dirty="0" smtClean="0">
                <a:latin typeface="Tw Cen MT" pitchFamily="34" charset="0"/>
              </a:rPr>
              <a:t>), elle s’impose comme le poids lourd national de la finance :  elle possède deux bourses (BSE et NSE) et enregistre le plus fort volume en termes de transactions financières, loin devant la capitale politique du pays, Delhi. </a:t>
            </a:r>
            <a:endParaRPr lang="fr-FR" sz="1300" b="1" dirty="0">
              <a:latin typeface="Tw Cen MT" pitchFamily="34" charset="0"/>
            </a:endParaRPr>
          </a:p>
          <a:p>
            <a:pPr algn="just"/>
            <a:r>
              <a:rPr lang="fr-FR" sz="1300" b="1" dirty="0" smtClean="0">
                <a:latin typeface="Tw Cen MT" pitchFamily="34" charset="0"/>
              </a:rPr>
              <a:t>Dans le domaine économique, </a:t>
            </a:r>
            <a:r>
              <a:rPr lang="fr-FR" sz="1300" b="1" dirty="0" err="1" smtClean="0">
                <a:latin typeface="Tw Cen MT" pitchFamily="34" charset="0"/>
              </a:rPr>
              <a:t>Mumbai</a:t>
            </a:r>
            <a:r>
              <a:rPr lang="fr-FR" sz="1300" b="1" dirty="0" smtClean="0">
                <a:latin typeface="Tw Cen MT" pitchFamily="34" charset="0"/>
              </a:rPr>
              <a:t> draine des flux internationaux : sa zone franche est la première du pays en termes d’exportations (82, 9 milliards de roupies indiennes = 1,85 milliard de dollars). Elle abrite les sièges sociaux de 139 entreprises nationales,  dont six des huit plus grandes firmes (ex : </a:t>
            </a:r>
            <a:r>
              <a:rPr lang="fr-FR" sz="1300" b="1" dirty="0" err="1" smtClean="0">
                <a:latin typeface="Tw Cen MT" pitchFamily="34" charset="0"/>
              </a:rPr>
              <a:t>Reliance</a:t>
            </a:r>
            <a:r>
              <a:rPr lang="fr-FR" sz="1300" b="1" dirty="0" smtClean="0">
                <a:latin typeface="Tw Cen MT" pitchFamily="34" charset="0"/>
              </a:rPr>
              <a:t> Entreprises classée au 114</a:t>
            </a:r>
            <a:r>
              <a:rPr lang="fr-FR" sz="1300" b="1" baseline="30000" dirty="0" smtClean="0">
                <a:latin typeface="Tw Cen MT" pitchFamily="34" charset="0"/>
              </a:rPr>
              <a:t>ème</a:t>
            </a:r>
            <a:r>
              <a:rPr lang="fr-FR" sz="1300" b="1" dirty="0" smtClean="0">
                <a:latin typeface="Tw Cen MT" pitchFamily="34" charset="0"/>
              </a:rPr>
              <a:t> rang mondial). Elle dispose d’importantes infrastructures lui permettant de rayonner à un niveau mondial : elle est un nœud intermodal à l’échelle de l’Inde et du monde (1</a:t>
            </a:r>
            <a:r>
              <a:rPr lang="fr-FR" sz="1300" b="1" baseline="30000" dirty="0" smtClean="0">
                <a:latin typeface="Tw Cen MT" pitchFamily="34" charset="0"/>
              </a:rPr>
              <a:t>er</a:t>
            </a:r>
            <a:r>
              <a:rPr lang="fr-FR" sz="1300" b="1" dirty="0" smtClean="0">
                <a:latin typeface="Tw Cen MT" pitchFamily="34" charset="0"/>
              </a:rPr>
              <a:t> port et aéroport du pays, pont de liaison entre les différents espaces de la capitale).</a:t>
            </a:r>
          </a:p>
          <a:p>
            <a:pPr algn="just"/>
            <a:r>
              <a:rPr lang="fr-FR" sz="1300" b="1" dirty="0" smtClean="0">
                <a:latin typeface="Tw Cen MT" pitchFamily="34" charset="0"/>
              </a:rPr>
              <a:t>Par ailleurs,  la ville est aussi un pôle d’innovation puisqu’elle abrite plusieurs universités et instituts de recherche (ex : Tata Institut pour la recherche fondamentale). Enfin, </a:t>
            </a:r>
            <a:r>
              <a:rPr lang="fr-FR" sz="1300" b="1" dirty="0" err="1" smtClean="0">
                <a:latin typeface="Tw Cen MT" pitchFamily="34" charset="0"/>
              </a:rPr>
              <a:t>Mumbai</a:t>
            </a:r>
            <a:r>
              <a:rPr lang="fr-FR" sz="1300" b="1" dirty="0" smtClean="0">
                <a:latin typeface="Tw Cen MT" pitchFamily="34" charset="0"/>
              </a:rPr>
              <a:t> est à la tête de la plus grande industrie du cinéma au monde en termes de production : Bollywood.</a:t>
            </a:r>
          </a:p>
        </p:txBody>
      </p:sp>
      <p:sp>
        <p:nvSpPr>
          <p:cNvPr id="5" name="Rectangle 4"/>
          <p:cNvSpPr/>
          <p:nvPr/>
        </p:nvSpPr>
        <p:spPr>
          <a:xfrm>
            <a:off x="4447852" y="5805264"/>
            <a:ext cx="4640429" cy="9087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descr="http://library.thinkquest.org/08aug/00871/images/New/National_Stock_Exchange_of_India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310"/>
          <a:stretch/>
        </p:blipFill>
        <p:spPr bwMode="auto">
          <a:xfrm>
            <a:off x="72000" y="3003773"/>
            <a:ext cx="4297207" cy="272948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4" cstate="email">
            <a:extLst>
              <a:ext uri="{28A0092B-C50C-407E-A947-70E740481C1C}">
                <a14:useLocalDpi xmlns:a14="http://schemas.microsoft.com/office/drawing/2010/main"/>
              </a:ext>
            </a:extLst>
          </a:blip>
          <a:srcRect r="10423" b="30680"/>
          <a:stretch/>
        </p:blipFill>
        <p:spPr>
          <a:xfrm>
            <a:off x="4369207" y="3003772"/>
            <a:ext cx="4702793" cy="2729483"/>
          </a:xfrm>
          <a:prstGeom prst="rect">
            <a:avLst/>
          </a:prstGeom>
          <a:ln>
            <a:solidFill>
              <a:schemeClr val="bg1"/>
            </a:solidFill>
          </a:ln>
        </p:spPr>
      </p:pic>
      <p:sp>
        <p:nvSpPr>
          <p:cNvPr id="21" name="Rectangle 20"/>
          <p:cNvSpPr/>
          <p:nvPr/>
        </p:nvSpPr>
        <p:spPr>
          <a:xfrm>
            <a:off x="4473524" y="5805264"/>
            <a:ext cx="4614758" cy="954107"/>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Siège de la NSE, 1</a:t>
            </a:r>
            <a:r>
              <a:rPr lang="fr-FR" sz="1400" b="1" baseline="30000" dirty="0" smtClean="0">
                <a:solidFill>
                  <a:schemeClr val="bg1"/>
                </a:solidFill>
                <a:latin typeface="Tw Cen MT" pitchFamily="34" charset="0"/>
                <a:cs typeface="Arial" pitchFamily="34" charset="0"/>
              </a:rPr>
              <a:t>ère</a:t>
            </a:r>
            <a:r>
              <a:rPr lang="fr-FR" sz="1400" b="1" dirty="0" smtClean="0">
                <a:solidFill>
                  <a:schemeClr val="bg1"/>
                </a:solidFill>
                <a:latin typeface="Tw Cen MT" pitchFamily="34" charset="0"/>
                <a:cs typeface="Arial" pitchFamily="34" charset="0"/>
              </a:rPr>
              <a:t> bourse nationale, 3</a:t>
            </a:r>
            <a:r>
              <a:rPr lang="fr-FR" sz="1400" b="1" baseline="30000" dirty="0" smtClean="0">
                <a:solidFill>
                  <a:schemeClr val="bg1"/>
                </a:solidFill>
                <a:latin typeface="Tw Cen MT" pitchFamily="34" charset="0"/>
                <a:cs typeface="Arial" pitchFamily="34" charset="0"/>
              </a:rPr>
              <a:t>ème</a:t>
            </a:r>
            <a:r>
              <a:rPr lang="fr-FR" sz="1400" b="1" dirty="0" smtClean="0">
                <a:solidFill>
                  <a:schemeClr val="bg1"/>
                </a:solidFill>
                <a:latin typeface="Tw Cen MT" pitchFamily="34" charset="0"/>
                <a:cs typeface="Arial" pitchFamily="34" charset="0"/>
              </a:rPr>
              <a:t> mondiale en terme de transactions</a:t>
            </a:r>
          </a:p>
          <a:p>
            <a:pPr algn="ctr">
              <a:defRPr/>
            </a:pPr>
            <a:r>
              <a:rPr lang="fr-FR" sz="1400" b="1" dirty="0" smtClean="0">
                <a:solidFill>
                  <a:schemeClr val="bg1"/>
                </a:solidFill>
                <a:latin typeface="Tw Cen MT" pitchFamily="34" charset="0"/>
                <a:cs typeface="Arial" pitchFamily="34" charset="0"/>
              </a:rPr>
              <a:t>- Siège de la State Bank of </a:t>
            </a:r>
            <a:r>
              <a:rPr lang="fr-FR" sz="1400" b="1" dirty="0" err="1" smtClean="0">
                <a:solidFill>
                  <a:schemeClr val="bg1"/>
                </a:solidFill>
                <a:latin typeface="Tw Cen MT" pitchFamily="34" charset="0"/>
                <a:cs typeface="Arial" pitchFamily="34" charset="0"/>
              </a:rPr>
              <a:t>India</a:t>
            </a:r>
            <a:r>
              <a:rPr lang="fr-FR" sz="1400" b="1" dirty="0" smtClean="0">
                <a:solidFill>
                  <a:schemeClr val="bg1"/>
                </a:solidFill>
                <a:latin typeface="Tw Cen MT" pitchFamily="34" charset="0"/>
                <a:cs typeface="Arial" pitchFamily="34" charset="0"/>
              </a:rPr>
              <a:t> (SBI) première banque indienne en termes de revenu et de capitalisation </a:t>
            </a:r>
            <a:endParaRPr lang="fr-FR" sz="1400" b="1" dirty="0">
              <a:solidFill>
                <a:schemeClr val="bg1"/>
              </a:solidFill>
              <a:latin typeface="Tw Cen MT" pitchFamily="34" charset="0"/>
              <a:cs typeface="Arial" pitchFamily="34" charset="0"/>
            </a:endParaRPr>
          </a:p>
        </p:txBody>
      </p:sp>
      <p:pic>
        <p:nvPicPr>
          <p:cNvPr id="3078" name="Picture 6" descr="http://www.jnport.gov.in/images/newbanner/about_u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956" y="3008756"/>
            <a:ext cx="8964000" cy="19023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4460687" y="6014288"/>
            <a:ext cx="4614758" cy="523220"/>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Vue </a:t>
            </a:r>
            <a:r>
              <a:rPr lang="fr-FR" sz="1400" b="1" dirty="0">
                <a:solidFill>
                  <a:schemeClr val="bg1"/>
                </a:solidFill>
                <a:latin typeface="Tw Cen MT" pitchFamily="34" charset="0"/>
                <a:cs typeface="Arial" pitchFamily="34" charset="0"/>
              </a:rPr>
              <a:t>du </a:t>
            </a:r>
            <a:r>
              <a:rPr lang="fr-FR" sz="1400" b="1" dirty="0" smtClean="0">
                <a:solidFill>
                  <a:schemeClr val="bg1"/>
                </a:solidFill>
                <a:latin typeface="Tw Cen MT" pitchFamily="34" charset="0"/>
                <a:cs typeface="Arial" pitchFamily="34" charset="0"/>
              </a:rPr>
              <a:t>Jawaharlal Nehru Port </a:t>
            </a:r>
            <a:r>
              <a:rPr lang="fr-FR" sz="1400" b="1" dirty="0">
                <a:solidFill>
                  <a:schemeClr val="bg1"/>
                </a:solidFill>
                <a:latin typeface="Tw Cen MT" pitchFamily="34" charset="0"/>
                <a:cs typeface="Arial" pitchFamily="34" charset="0"/>
              </a:rPr>
              <a:t>T</a:t>
            </a:r>
            <a:r>
              <a:rPr lang="fr-FR" sz="1400" b="1" dirty="0" smtClean="0">
                <a:solidFill>
                  <a:schemeClr val="bg1"/>
                </a:solidFill>
                <a:latin typeface="Tw Cen MT" pitchFamily="34" charset="0"/>
                <a:cs typeface="Arial" pitchFamily="34" charset="0"/>
              </a:rPr>
              <a:t>rust (JNPT)</a:t>
            </a:r>
          </a:p>
          <a:p>
            <a:pPr algn="ctr">
              <a:defRPr/>
            </a:pPr>
            <a:r>
              <a:rPr lang="fr-FR" sz="1400" b="1" dirty="0">
                <a:solidFill>
                  <a:schemeClr val="bg1"/>
                </a:solidFill>
                <a:latin typeface="Tw Cen MT" pitchFamily="34" charset="0"/>
                <a:cs typeface="Arial" pitchFamily="34" charset="0"/>
              </a:rPr>
              <a:t>- Vue du </a:t>
            </a:r>
            <a:r>
              <a:rPr lang="fr-FR" sz="1400" b="1" dirty="0" err="1" smtClean="0">
                <a:solidFill>
                  <a:schemeClr val="bg1"/>
                </a:solidFill>
                <a:latin typeface="Tw Cen MT" pitchFamily="34" charset="0"/>
                <a:cs typeface="Arial" pitchFamily="34" charset="0"/>
              </a:rPr>
              <a:t>Scchatrapati</a:t>
            </a:r>
            <a:r>
              <a:rPr lang="fr-FR" sz="1400" b="1" dirty="0" smtClean="0">
                <a:solidFill>
                  <a:schemeClr val="bg1"/>
                </a:solidFill>
                <a:latin typeface="Tw Cen MT" pitchFamily="34" charset="0"/>
                <a:cs typeface="Arial" pitchFamily="34" charset="0"/>
              </a:rPr>
              <a:t> </a:t>
            </a:r>
            <a:r>
              <a:rPr lang="fr-FR" sz="1400" b="1" dirty="0" err="1" smtClean="0">
                <a:solidFill>
                  <a:schemeClr val="bg1"/>
                </a:solidFill>
                <a:latin typeface="Tw Cen MT" pitchFamily="34" charset="0"/>
                <a:cs typeface="Arial" pitchFamily="34" charset="0"/>
              </a:rPr>
              <a:t>Shivaji</a:t>
            </a:r>
            <a:r>
              <a:rPr lang="fr-FR" sz="1400" b="1" dirty="0" smtClean="0">
                <a:solidFill>
                  <a:schemeClr val="bg1"/>
                </a:solidFill>
                <a:latin typeface="Tw Cen MT" pitchFamily="34" charset="0"/>
                <a:cs typeface="Arial" pitchFamily="34" charset="0"/>
              </a:rPr>
              <a:t> International </a:t>
            </a:r>
            <a:r>
              <a:rPr lang="fr-FR" sz="1400" b="1" dirty="0" err="1" smtClean="0">
                <a:solidFill>
                  <a:schemeClr val="bg1"/>
                </a:solidFill>
                <a:latin typeface="Tw Cen MT" pitchFamily="34" charset="0"/>
                <a:cs typeface="Arial" pitchFamily="34" charset="0"/>
              </a:rPr>
              <a:t>Airport</a:t>
            </a:r>
            <a:endParaRPr lang="fr-FR" sz="1400" b="1" dirty="0" smtClean="0">
              <a:solidFill>
                <a:schemeClr val="bg1"/>
              </a:solidFill>
              <a:latin typeface="Tw Cen MT" pitchFamily="34" charset="0"/>
              <a:cs typeface="Arial" pitchFamily="34" charset="0"/>
            </a:endParaRPr>
          </a:p>
        </p:txBody>
      </p:sp>
      <p:pic>
        <p:nvPicPr>
          <p:cNvPr id="3080" name="Picture 8" descr="http://www.newsreporter.in/wp-content/uploads/2010/12/chhatrapati-shivaji-international-airport-mumbai-.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9000" b="3100"/>
          <a:stretch/>
        </p:blipFill>
        <p:spPr bwMode="auto">
          <a:xfrm>
            <a:off x="82956" y="4931198"/>
            <a:ext cx="4129003" cy="17827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26" name="Groupe 25"/>
          <p:cNvGrpSpPr/>
          <p:nvPr/>
        </p:nvGrpSpPr>
        <p:grpSpPr>
          <a:xfrm>
            <a:off x="2699793" y="3008756"/>
            <a:ext cx="6372000" cy="2580484"/>
            <a:chOff x="191910" y="1715911"/>
            <a:chExt cx="8928001" cy="3077166"/>
          </a:xfrm>
        </p:grpSpPr>
        <p:pic>
          <p:nvPicPr>
            <p:cNvPr id="2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645" t="33843" r="-473" b="24840"/>
            <a:stretch/>
          </p:blipFill>
          <p:spPr bwMode="auto">
            <a:xfrm>
              <a:off x="191910" y="2562578"/>
              <a:ext cx="8928000" cy="2230499"/>
            </a:xfrm>
            <a:prstGeom prst="rect">
              <a:avLst/>
            </a:prstGeom>
            <a:noFill/>
            <a:ln w="9525">
              <a:solidFill>
                <a:schemeClr val="bg1"/>
              </a:solidFill>
              <a:miter lim="800000"/>
              <a:headEnd/>
              <a:tailEnd/>
            </a:ln>
          </p:spPr>
        </p:pic>
        <p:pic>
          <p:nvPicPr>
            <p:cNvPr id="2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645" t="266" r="-473" b="83945"/>
            <a:stretch/>
          </p:blipFill>
          <p:spPr bwMode="auto">
            <a:xfrm>
              <a:off x="191911" y="1715911"/>
              <a:ext cx="8928000" cy="844389"/>
            </a:xfrm>
            <a:prstGeom prst="rect">
              <a:avLst/>
            </a:prstGeom>
            <a:noFill/>
            <a:ln w="9525">
              <a:solidFill>
                <a:schemeClr val="bg1"/>
              </a:solidFill>
              <a:miter lim="800000"/>
              <a:headEnd/>
              <a:tailEnd/>
            </a:ln>
          </p:spPr>
        </p:pic>
      </p:grpSp>
      <p:pic>
        <p:nvPicPr>
          <p:cNvPr id="3074" name="Picture 2" descr="umrao-jaan-indian-bollywood-movie-aishwarya-rai.jpg">
            <a:hlinkClick r:id="rId9" tooltip="umrao-jaan-indian-bollywood-movie-aishwarya-rai.jpg"/>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400" y="2996952"/>
            <a:ext cx="2604392" cy="37845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4447433" y="5906566"/>
            <a:ext cx="4614758" cy="738664"/>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Siège de Tata Institute (recherche fondamentale)</a:t>
            </a:r>
          </a:p>
          <a:p>
            <a:pPr algn="ctr">
              <a:defRPr/>
            </a:pPr>
            <a:r>
              <a:rPr lang="fr-FR" sz="1400" b="1" dirty="0">
                <a:solidFill>
                  <a:schemeClr val="bg1"/>
                </a:solidFill>
                <a:latin typeface="Tw Cen MT" pitchFamily="34" charset="0"/>
                <a:cs typeface="Arial" pitchFamily="34" charset="0"/>
              </a:rPr>
              <a:t>- </a:t>
            </a:r>
            <a:r>
              <a:rPr lang="fr-FR" sz="1400" b="1" dirty="0" smtClean="0">
                <a:solidFill>
                  <a:schemeClr val="bg1"/>
                </a:solidFill>
                <a:latin typeface="Tw Cen MT" pitchFamily="34" charset="0"/>
                <a:cs typeface="Arial" pitchFamily="34" charset="0"/>
              </a:rPr>
              <a:t>Affiche de film </a:t>
            </a:r>
            <a:r>
              <a:rPr lang="fr-FR" sz="1400" b="1" dirty="0" err="1" smtClean="0">
                <a:solidFill>
                  <a:schemeClr val="bg1"/>
                </a:solidFill>
                <a:latin typeface="Tw Cen MT" pitchFamily="34" charset="0"/>
                <a:cs typeface="Arial" pitchFamily="34" charset="0"/>
              </a:rPr>
              <a:t>Bollywood</a:t>
            </a:r>
            <a:r>
              <a:rPr lang="fr-FR" sz="1400" b="1" dirty="0" smtClean="0">
                <a:solidFill>
                  <a:schemeClr val="bg1"/>
                </a:solidFill>
                <a:latin typeface="Tw Cen MT" pitchFamily="34" charset="0"/>
                <a:cs typeface="Arial" pitchFamily="34" charset="0"/>
              </a:rPr>
              <a:t> avec l’actrice </a:t>
            </a:r>
            <a:r>
              <a:rPr lang="fr-FR" sz="1400" b="1" dirty="0">
                <a:solidFill>
                  <a:schemeClr val="bg1"/>
                </a:solidFill>
                <a:latin typeface="Tw Cen MT" pitchFamily="34" charset="0"/>
                <a:cs typeface="Arial" pitchFamily="34" charset="0"/>
              </a:rPr>
              <a:t>indienne </a:t>
            </a:r>
            <a:r>
              <a:rPr lang="fr-FR" sz="1400" b="1" dirty="0" err="1">
                <a:solidFill>
                  <a:schemeClr val="bg1"/>
                </a:solidFill>
                <a:latin typeface="Tw Cen MT" pitchFamily="34" charset="0"/>
                <a:cs typeface="Arial" pitchFamily="34" charset="0"/>
              </a:rPr>
              <a:t>Aishwarya</a:t>
            </a:r>
            <a:r>
              <a:rPr lang="fr-FR" sz="1400" b="1" dirty="0">
                <a:solidFill>
                  <a:schemeClr val="bg1"/>
                </a:solidFill>
                <a:latin typeface="Tw Cen MT" pitchFamily="34" charset="0"/>
                <a:cs typeface="Arial" pitchFamily="34" charset="0"/>
              </a:rPr>
              <a:t> </a:t>
            </a:r>
            <a:r>
              <a:rPr lang="fr-FR" sz="1400" b="1" dirty="0" smtClean="0">
                <a:solidFill>
                  <a:schemeClr val="bg1"/>
                </a:solidFill>
                <a:latin typeface="Tw Cen MT" pitchFamily="34" charset="0"/>
                <a:cs typeface="Arial" pitchFamily="34" charset="0"/>
              </a:rPr>
              <a:t>Rai</a:t>
            </a:r>
            <a:endParaRPr lang="fr-FR" sz="1400" b="1" dirty="0">
              <a:solidFill>
                <a:schemeClr val="bg1"/>
              </a:solidFill>
              <a:latin typeface="Tw Cen MT" pitchFamily="34" charset="0"/>
              <a:cs typeface="Arial" pitchFamily="34" charset="0"/>
            </a:endParaRPr>
          </a:p>
        </p:txBody>
      </p:sp>
    </p:spTree>
    <p:extLst>
      <p:ext uri="{BB962C8B-B14F-4D97-AF65-F5344CB8AC3E}">
        <p14:creationId xmlns:p14="http://schemas.microsoft.com/office/powerpoint/2010/main" val="276462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heel(1)">
                                      <p:cBhvr>
                                        <p:cTn id="25" dur="2000"/>
                                        <p:tgtEl>
                                          <p:spTgt spid="3076"/>
                                        </p:tgtEl>
                                      </p:cBhvr>
                                    </p:animEffect>
                                  </p:childTnLst>
                                </p:cTn>
                              </p:par>
                              <p:par>
                                <p:cTn id="26" presetID="21"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1"/>
                                        </p:tgtEl>
                                        <p:attrNameLst>
                                          <p:attrName>ppt_w</p:attrName>
                                        </p:attrNameLst>
                                      </p:cBhvr>
                                      <p:tavLst>
                                        <p:tav tm="0">
                                          <p:val>
                                            <p:strVal val="ppt_w"/>
                                          </p:val>
                                        </p:tav>
                                        <p:tav tm="100000">
                                          <p:val>
                                            <p:fltVal val="0"/>
                                          </p:val>
                                        </p:tav>
                                      </p:tavLst>
                                    </p:anim>
                                    <p:anim calcmode="lin" valueType="num">
                                      <p:cBhvr>
                                        <p:cTn id="39" dur="500"/>
                                        <p:tgtEl>
                                          <p:spTgt spid="21"/>
                                        </p:tgtEl>
                                        <p:attrNameLst>
                                          <p:attrName>ppt_h</p:attrName>
                                        </p:attrNameLst>
                                      </p:cBhvr>
                                      <p:tavLst>
                                        <p:tav tm="0">
                                          <p:val>
                                            <p:strVal val="ppt_h"/>
                                          </p:val>
                                        </p:tav>
                                        <p:tav tm="100000">
                                          <p:val>
                                            <p:fltVal val="0"/>
                                          </p:val>
                                        </p:tav>
                                      </p:tavLst>
                                    </p:anim>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3076"/>
                                        </p:tgtEl>
                                        <p:attrNameLst>
                                          <p:attrName>ppt_w</p:attrName>
                                        </p:attrNameLst>
                                      </p:cBhvr>
                                      <p:tavLst>
                                        <p:tav tm="0">
                                          <p:val>
                                            <p:strVal val="ppt_w"/>
                                          </p:val>
                                        </p:tav>
                                        <p:tav tm="100000">
                                          <p:val>
                                            <p:fltVal val="0"/>
                                          </p:val>
                                        </p:tav>
                                      </p:tavLst>
                                    </p:anim>
                                    <p:anim calcmode="lin" valueType="num">
                                      <p:cBhvr>
                                        <p:cTn id="49" dur="500"/>
                                        <p:tgtEl>
                                          <p:spTgt spid="3076"/>
                                        </p:tgtEl>
                                        <p:attrNameLst>
                                          <p:attrName>ppt_h</p:attrName>
                                        </p:attrNameLst>
                                      </p:cBhvr>
                                      <p:tavLst>
                                        <p:tav tm="0">
                                          <p:val>
                                            <p:strVal val="ppt_h"/>
                                          </p:val>
                                        </p:tav>
                                        <p:tav tm="100000">
                                          <p:val>
                                            <p:fltVal val="0"/>
                                          </p:val>
                                        </p:tav>
                                      </p:tavLst>
                                    </p:anim>
                                    <p:animEffect transition="out" filter="fade">
                                      <p:cBhvr>
                                        <p:cTn id="50" dur="500"/>
                                        <p:tgtEl>
                                          <p:spTgt spid="3076"/>
                                        </p:tgtEl>
                                      </p:cBhvr>
                                    </p:animEffect>
                                    <p:set>
                                      <p:cBhvr>
                                        <p:cTn id="51" dur="1" fill="hold">
                                          <p:stCondLst>
                                            <p:cond delay="499"/>
                                          </p:stCondLst>
                                        </p:cTn>
                                        <p:tgtEl>
                                          <p:spTgt spid="307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wipe(left)">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3078"/>
                                        </p:tgtEl>
                                        <p:attrNameLst>
                                          <p:attrName>style.visibility</p:attrName>
                                        </p:attrNameLst>
                                      </p:cBhvr>
                                      <p:to>
                                        <p:strVal val="visible"/>
                                      </p:to>
                                    </p:set>
                                    <p:animEffect transition="in" filter="wheel(1)">
                                      <p:cBhvr>
                                        <p:cTn id="61" dur="2000"/>
                                        <p:tgtEl>
                                          <p:spTgt spid="3078"/>
                                        </p:tgtEl>
                                      </p:cBhvr>
                                    </p:animEffect>
                                  </p:childTnLst>
                                </p:cTn>
                              </p:par>
                              <p:par>
                                <p:cTn id="62" presetID="21" presetClass="entr" presetSubtype="1" fill="hold" nodeType="withEffect">
                                  <p:stCondLst>
                                    <p:cond delay="0"/>
                                  </p:stCondLst>
                                  <p:childTnLst>
                                    <p:set>
                                      <p:cBhvr>
                                        <p:cTn id="63" dur="1" fill="hold">
                                          <p:stCondLst>
                                            <p:cond delay="0"/>
                                          </p:stCondLst>
                                        </p:cTn>
                                        <p:tgtEl>
                                          <p:spTgt spid="3080"/>
                                        </p:tgtEl>
                                        <p:attrNameLst>
                                          <p:attrName>style.visibility</p:attrName>
                                        </p:attrNameLst>
                                      </p:cBhvr>
                                      <p:to>
                                        <p:strVal val="visible"/>
                                      </p:to>
                                    </p:set>
                                    <p:animEffect transition="in" filter="wheel(1)">
                                      <p:cBhvr>
                                        <p:cTn id="64" dur="2000"/>
                                        <p:tgtEl>
                                          <p:spTgt spid="3080"/>
                                        </p:tgtEl>
                                      </p:cBhvr>
                                    </p:animEffect>
                                  </p:childTnLst>
                                </p:cTn>
                              </p:par>
                            </p:childTnLst>
                          </p:cTn>
                        </p:par>
                        <p:par>
                          <p:cTn id="65" fill="hold">
                            <p:stCondLst>
                              <p:cond delay="2000"/>
                            </p:stCondLst>
                            <p:childTnLst>
                              <p:par>
                                <p:cTn id="66" presetID="53" presetClass="entr" presetSubtype="16"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xit" presetSubtype="32" fill="hold" grpId="1" nodeType="clickEffect">
                                  <p:stCondLst>
                                    <p:cond delay="0"/>
                                  </p:stCondLst>
                                  <p:childTnLst>
                                    <p:anim calcmode="lin" valueType="num">
                                      <p:cBhvr>
                                        <p:cTn id="74" dur="500"/>
                                        <p:tgtEl>
                                          <p:spTgt spid="25"/>
                                        </p:tgtEl>
                                        <p:attrNameLst>
                                          <p:attrName>ppt_w</p:attrName>
                                        </p:attrNameLst>
                                      </p:cBhvr>
                                      <p:tavLst>
                                        <p:tav tm="0">
                                          <p:val>
                                            <p:strVal val="ppt_w"/>
                                          </p:val>
                                        </p:tav>
                                        <p:tav tm="100000">
                                          <p:val>
                                            <p:fltVal val="0"/>
                                          </p:val>
                                        </p:tav>
                                      </p:tavLst>
                                    </p:anim>
                                    <p:anim calcmode="lin" valueType="num">
                                      <p:cBhvr>
                                        <p:cTn id="75" dur="500"/>
                                        <p:tgtEl>
                                          <p:spTgt spid="25"/>
                                        </p:tgtEl>
                                        <p:attrNameLst>
                                          <p:attrName>ppt_h</p:attrName>
                                        </p:attrNameLst>
                                      </p:cBhvr>
                                      <p:tavLst>
                                        <p:tav tm="0">
                                          <p:val>
                                            <p:strVal val="ppt_h"/>
                                          </p:val>
                                        </p:tav>
                                        <p:tav tm="100000">
                                          <p:val>
                                            <p:fltVal val="0"/>
                                          </p:val>
                                        </p:tav>
                                      </p:tavLst>
                                    </p:anim>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53" presetClass="exit" presetSubtype="32" fill="hold" nodeType="withEffect">
                                  <p:stCondLst>
                                    <p:cond delay="0"/>
                                  </p:stCondLst>
                                  <p:childTnLst>
                                    <p:anim calcmode="lin" valueType="num">
                                      <p:cBhvr>
                                        <p:cTn id="79" dur="500"/>
                                        <p:tgtEl>
                                          <p:spTgt spid="3078"/>
                                        </p:tgtEl>
                                        <p:attrNameLst>
                                          <p:attrName>ppt_w</p:attrName>
                                        </p:attrNameLst>
                                      </p:cBhvr>
                                      <p:tavLst>
                                        <p:tav tm="0">
                                          <p:val>
                                            <p:strVal val="ppt_w"/>
                                          </p:val>
                                        </p:tav>
                                        <p:tav tm="100000">
                                          <p:val>
                                            <p:fltVal val="0"/>
                                          </p:val>
                                        </p:tav>
                                      </p:tavLst>
                                    </p:anim>
                                    <p:anim calcmode="lin" valueType="num">
                                      <p:cBhvr>
                                        <p:cTn id="80" dur="500"/>
                                        <p:tgtEl>
                                          <p:spTgt spid="3078"/>
                                        </p:tgtEl>
                                        <p:attrNameLst>
                                          <p:attrName>ppt_h</p:attrName>
                                        </p:attrNameLst>
                                      </p:cBhvr>
                                      <p:tavLst>
                                        <p:tav tm="0">
                                          <p:val>
                                            <p:strVal val="ppt_h"/>
                                          </p:val>
                                        </p:tav>
                                        <p:tav tm="100000">
                                          <p:val>
                                            <p:fltVal val="0"/>
                                          </p:val>
                                        </p:tav>
                                      </p:tavLst>
                                    </p:anim>
                                    <p:animEffect transition="out" filter="fade">
                                      <p:cBhvr>
                                        <p:cTn id="81" dur="500"/>
                                        <p:tgtEl>
                                          <p:spTgt spid="3078"/>
                                        </p:tgtEl>
                                      </p:cBhvr>
                                    </p:animEffect>
                                    <p:set>
                                      <p:cBhvr>
                                        <p:cTn id="82" dur="1" fill="hold">
                                          <p:stCondLst>
                                            <p:cond delay="499"/>
                                          </p:stCondLst>
                                        </p:cTn>
                                        <p:tgtEl>
                                          <p:spTgt spid="3078"/>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500"/>
                                        <p:tgtEl>
                                          <p:spTgt spid="3080"/>
                                        </p:tgtEl>
                                        <p:attrNameLst>
                                          <p:attrName>ppt_w</p:attrName>
                                        </p:attrNameLst>
                                      </p:cBhvr>
                                      <p:tavLst>
                                        <p:tav tm="0">
                                          <p:val>
                                            <p:strVal val="ppt_w"/>
                                          </p:val>
                                        </p:tav>
                                        <p:tav tm="100000">
                                          <p:val>
                                            <p:fltVal val="0"/>
                                          </p:val>
                                        </p:tav>
                                      </p:tavLst>
                                    </p:anim>
                                    <p:anim calcmode="lin" valueType="num">
                                      <p:cBhvr>
                                        <p:cTn id="85" dur="500"/>
                                        <p:tgtEl>
                                          <p:spTgt spid="3080"/>
                                        </p:tgtEl>
                                        <p:attrNameLst>
                                          <p:attrName>ppt_h</p:attrName>
                                        </p:attrNameLst>
                                      </p:cBhvr>
                                      <p:tavLst>
                                        <p:tav tm="0">
                                          <p:val>
                                            <p:strVal val="ppt_h"/>
                                          </p:val>
                                        </p:tav>
                                        <p:tav tm="100000">
                                          <p:val>
                                            <p:fltVal val="0"/>
                                          </p:val>
                                        </p:tav>
                                      </p:tavLst>
                                    </p:anim>
                                    <p:animEffect transition="out" filter="fade">
                                      <p:cBhvr>
                                        <p:cTn id="86" dur="500"/>
                                        <p:tgtEl>
                                          <p:spTgt spid="3080"/>
                                        </p:tgtEl>
                                      </p:cBhvr>
                                    </p:animEffect>
                                    <p:set>
                                      <p:cBhvr>
                                        <p:cTn id="87" dur="1" fill="hold">
                                          <p:stCondLst>
                                            <p:cond delay="499"/>
                                          </p:stCondLst>
                                        </p:cTn>
                                        <p:tgtEl>
                                          <p:spTgt spid="308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2" end="2"/>
                                            </p:txEl>
                                          </p:spTgt>
                                        </p:tgtEl>
                                        <p:attrNameLst>
                                          <p:attrName>style.visibility</p:attrName>
                                        </p:attrNameLst>
                                      </p:cBhvr>
                                      <p:to>
                                        <p:strVal val="visible"/>
                                      </p:to>
                                    </p:set>
                                    <p:animEffect transition="in" filter="wipe(left)">
                                      <p:cBhvr>
                                        <p:cTn id="92" dur="500"/>
                                        <p:tgtEl>
                                          <p:spTgt spid="3">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heel(1)">
                                      <p:cBhvr>
                                        <p:cTn id="97" dur="2000"/>
                                        <p:tgtEl>
                                          <p:spTgt spid="26"/>
                                        </p:tgtEl>
                                      </p:cBhvr>
                                    </p:animEffect>
                                  </p:childTnLst>
                                </p:cTn>
                              </p:par>
                              <p:par>
                                <p:cTn id="98" presetID="21" presetClass="entr" presetSubtype="1" fill="hold" nodeType="withEffect">
                                  <p:stCondLst>
                                    <p:cond delay="0"/>
                                  </p:stCondLst>
                                  <p:childTnLst>
                                    <p:set>
                                      <p:cBhvr>
                                        <p:cTn id="99" dur="1" fill="hold">
                                          <p:stCondLst>
                                            <p:cond delay="0"/>
                                          </p:stCondLst>
                                        </p:cTn>
                                        <p:tgtEl>
                                          <p:spTgt spid="3074"/>
                                        </p:tgtEl>
                                        <p:attrNameLst>
                                          <p:attrName>style.visibility</p:attrName>
                                        </p:attrNameLst>
                                      </p:cBhvr>
                                      <p:to>
                                        <p:strVal val="visible"/>
                                      </p:to>
                                    </p:set>
                                    <p:animEffect transition="in" filter="wheel(1)">
                                      <p:cBhvr>
                                        <p:cTn id="100" dur="2000"/>
                                        <p:tgtEl>
                                          <p:spTgt spid="3074"/>
                                        </p:tgtEl>
                                      </p:cBhvr>
                                    </p:animEffect>
                                  </p:childTnLst>
                                </p:cTn>
                              </p:par>
                            </p:childTnLst>
                          </p:cTn>
                        </p:par>
                        <p:par>
                          <p:cTn id="101" fill="hold">
                            <p:stCondLst>
                              <p:cond delay="2000"/>
                            </p:stCondLst>
                            <p:childTnLst>
                              <p:par>
                                <p:cTn id="102" presetID="53" presetClass="entr" presetSubtype="16"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grpId="1" nodeType="clickEffect">
                                  <p:stCondLst>
                                    <p:cond delay="0"/>
                                  </p:stCondLst>
                                  <p:childTnLst>
                                    <p:anim calcmode="lin" valueType="num">
                                      <p:cBhvr>
                                        <p:cTn id="110" dur="500"/>
                                        <p:tgtEl>
                                          <p:spTgt spid="29"/>
                                        </p:tgtEl>
                                        <p:attrNameLst>
                                          <p:attrName>ppt_w</p:attrName>
                                        </p:attrNameLst>
                                      </p:cBhvr>
                                      <p:tavLst>
                                        <p:tav tm="0">
                                          <p:val>
                                            <p:strVal val="ppt_w"/>
                                          </p:val>
                                        </p:tav>
                                        <p:tav tm="100000">
                                          <p:val>
                                            <p:fltVal val="0"/>
                                          </p:val>
                                        </p:tav>
                                      </p:tavLst>
                                    </p:anim>
                                    <p:anim calcmode="lin" valueType="num">
                                      <p:cBhvr>
                                        <p:cTn id="111" dur="500"/>
                                        <p:tgtEl>
                                          <p:spTgt spid="29"/>
                                        </p:tgtEl>
                                        <p:attrNameLst>
                                          <p:attrName>ppt_h</p:attrName>
                                        </p:attrNameLst>
                                      </p:cBhvr>
                                      <p:tavLst>
                                        <p:tav tm="0">
                                          <p:val>
                                            <p:strVal val="ppt_h"/>
                                          </p:val>
                                        </p:tav>
                                        <p:tav tm="100000">
                                          <p:val>
                                            <p:fltVal val="0"/>
                                          </p:val>
                                        </p:tav>
                                      </p:tavLst>
                                    </p:anim>
                                    <p:animEffect transition="out" filter="fade">
                                      <p:cBhvr>
                                        <p:cTn id="112" dur="500"/>
                                        <p:tgtEl>
                                          <p:spTgt spid="29"/>
                                        </p:tgtEl>
                                      </p:cBhvr>
                                    </p:animEffect>
                                    <p:set>
                                      <p:cBhvr>
                                        <p:cTn id="113" dur="1" fill="hold">
                                          <p:stCondLst>
                                            <p:cond delay="499"/>
                                          </p:stCondLst>
                                        </p:cTn>
                                        <p:tgtEl>
                                          <p:spTgt spid="29"/>
                                        </p:tgtEl>
                                        <p:attrNameLst>
                                          <p:attrName>style.visibility</p:attrName>
                                        </p:attrNameLst>
                                      </p:cBhvr>
                                      <p:to>
                                        <p:strVal val="hidden"/>
                                      </p:to>
                                    </p:set>
                                  </p:childTnLst>
                                </p:cTn>
                              </p:par>
                              <p:par>
                                <p:cTn id="114" presetID="53" presetClass="exit" presetSubtype="32" fill="hold" nodeType="withEffect">
                                  <p:stCondLst>
                                    <p:cond delay="0"/>
                                  </p:stCondLst>
                                  <p:childTnLst>
                                    <p:anim calcmode="lin" valueType="num">
                                      <p:cBhvr>
                                        <p:cTn id="115" dur="500"/>
                                        <p:tgtEl>
                                          <p:spTgt spid="3074"/>
                                        </p:tgtEl>
                                        <p:attrNameLst>
                                          <p:attrName>ppt_w</p:attrName>
                                        </p:attrNameLst>
                                      </p:cBhvr>
                                      <p:tavLst>
                                        <p:tav tm="0">
                                          <p:val>
                                            <p:strVal val="ppt_w"/>
                                          </p:val>
                                        </p:tav>
                                        <p:tav tm="100000">
                                          <p:val>
                                            <p:fltVal val="0"/>
                                          </p:val>
                                        </p:tav>
                                      </p:tavLst>
                                    </p:anim>
                                    <p:anim calcmode="lin" valueType="num">
                                      <p:cBhvr>
                                        <p:cTn id="116" dur="500"/>
                                        <p:tgtEl>
                                          <p:spTgt spid="3074"/>
                                        </p:tgtEl>
                                        <p:attrNameLst>
                                          <p:attrName>ppt_h</p:attrName>
                                        </p:attrNameLst>
                                      </p:cBhvr>
                                      <p:tavLst>
                                        <p:tav tm="0">
                                          <p:val>
                                            <p:strVal val="ppt_h"/>
                                          </p:val>
                                        </p:tav>
                                        <p:tav tm="100000">
                                          <p:val>
                                            <p:fltVal val="0"/>
                                          </p:val>
                                        </p:tav>
                                      </p:tavLst>
                                    </p:anim>
                                    <p:animEffect transition="out" filter="fade">
                                      <p:cBhvr>
                                        <p:cTn id="117" dur="500"/>
                                        <p:tgtEl>
                                          <p:spTgt spid="3074"/>
                                        </p:tgtEl>
                                      </p:cBhvr>
                                    </p:animEffect>
                                    <p:set>
                                      <p:cBhvr>
                                        <p:cTn id="118" dur="1" fill="hold">
                                          <p:stCondLst>
                                            <p:cond delay="499"/>
                                          </p:stCondLst>
                                        </p:cTn>
                                        <p:tgtEl>
                                          <p:spTgt spid="3074"/>
                                        </p:tgtEl>
                                        <p:attrNameLst>
                                          <p:attrName>style.visibility</p:attrName>
                                        </p:attrNameLst>
                                      </p:cBhvr>
                                      <p:to>
                                        <p:strVal val="hidden"/>
                                      </p:to>
                                    </p:set>
                                  </p:childTnLst>
                                </p:cTn>
                              </p:par>
                              <p:par>
                                <p:cTn id="119" presetID="53" presetClass="exit" presetSubtype="32" fill="hold" nodeType="withEffect">
                                  <p:stCondLst>
                                    <p:cond delay="0"/>
                                  </p:stCondLst>
                                  <p:childTnLst>
                                    <p:anim calcmode="lin" valueType="num">
                                      <p:cBhvr>
                                        <p:cTn id="120" dur="500"/>
                                        <p:tgtEl>
                                          <p:spTgt spid="26"/>
                                        </p:tgtEl>
                                        <p:attrNameLst>
                                          <p:attrName>ppt_w</p:attrName>
                                        </p:attrNameLst>
                                      </p:cBhvr>
                                      <p:tavLst>
                                        <p:tav tm="0">
                                          <p:val>
                                            <p:strVal val="ppt_w"/>
                                          </p:val>
                                        </p:tav>
                                        <p:tav tm="100000">
                                          <p:val>
                                            <p:fltVal val="0"/>
                                          </p:val>
                                        </p:tav>
                                      </p:tavLst>
                                    </p:anim>
                                    <p:anim calcmode="lin" valueType="num">
                                      <p:cBhvr>
                                        <p:cTn id="121" dur="500"/>
                                        <p:tgtEl>
                                          <p:spTgt spid="26"/>
                                        </p:tgtEl>
                                        <p:attrNameLst>
                                          <p:attrName>ppt_h</p:attrName>
                                        </p:attrNameLst>
                                      </p:cBhvr>
                                      <p:tavLst>
                                        <p:tav tm="0">
                                          <p:val>
                                            <p:strVal val="ppt_h"/>
                                          </p:val>
                                        </p:tav>
                                        <p:tav tm="100000">
                                          <p:val>
                                            <p:fltVal val="0"/>
                                          </p:val>
                                        </p:tav>
                                      </p:tavLst>
                                    </p:anim>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par>
                                <p:cTn id="124" presetID="53" presetClass="exit" presetSubtype="32" fill="hold" grpId="1" nodeType="withEffect">
                                  <p:stCondLst>
                                    <p:cond delay="0"/>
                                  </p:stCondLst>
                                  <p:childTnLst>
                                    <p:anim calcmode="lin" valueType="num">
                                      <p:cBhvr>
                                        <p:cTn id="125" dur="500"/>
                                        <p:tgtEl>
                                          <p:spTgt spid="5"/>
                                        </p:tgtEl>
                                        <p:attrNameLst>
                                          <p:attrName>ppt_w</p:attrName>
                                        </p:attrNameLst>
                                      </p:cBhvr>
                                      <p:tavLst>
                                        <p:tav tm="0">
                                          <p:val>
                                            <p:strVal val="ppt_w"/>
                                          </p:val>
                                        </p:tav>
                                        <p:tav tm="100000">
                                          <p:val>
                                            <p:fltVal val="0"/>
                                          </p:val>
                                        </p:tav>
                                      </p:tavLst>
                                    </p:anim>
                                    <p:anim calcmode="lin" valueType="num">
                                      <p:cBhvr>
                                        <p:cTn id="126" dur="500"/>
                                        <p:tgtEl>
                                          <p:spTgt spid="5"/>
                                        </p:tgtEl>
                                        <p:attrNameLst>
                                          <p:attrName>ppt_h</p:attrName>
                                        </p:attrNameLst>
                                      </p:cBhvr>
                                      <p:tavLst>
                                        <p:tav tm="0">
                                          <p:val>
                                            <p:strVal val="ppt_h"/>
                                          </p:val>
                                        </p:tav>
                                        <p:tav tm="100000">
                                          <p:val>
                                            <p:fltVal val="0"/>
                                          </p:val>
                                        </p:tav>
                                      </p:tavLst>
                                    </p:anim>
                                    <p:animEffect transition="out" filter="fad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5" grpId="1" animBg="1"/>
      <p:bldP spid="21" grpId="0"/>
      <p:bldP spid="21" grpId="1"/>
      <p:bldP spid="25" grpId="0"/>
      <p:bldP spid="25" grpId="1"/>
      <p:bldP spid="29" grpId="0"/>
      <p:bldP spid="2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496" y="692696"/>
            <a:ext cx="4536000" cy="6084000"/>
          </a:xfrm>
          <a:prstGeom prst="rect">
            <a:avLst/>
          </a:prstGeom>
          <a:solidFill>
            <a:schemeClr val="accent2">
              <a:lumMod val="20000"/>
              <a:lumOff val="80000"/>
            </a:schemeClr>
          </a:solidFill>
          <a:ln>
            <a:solidFill>
              <a:schemeClr val="bg1"/>
            </a:solidFill>
          </a:ln>
        </p:spPr>
        <p:txBody>
          <a:bodyPr wrap="square">
            <a:spAutoFit/>
          </a:bodyPr>
          <a:lstStyle/>
          <a:p>
            <a:pPr algn="ctr"/>
            <a:r>
              <a:rPr lang="fr-FR" sz="1200" b="1" u="sng" cap="small" dirty="0">
                <a:latin typeface="Tw Cen MT" pitchFamily="34" charset="0"/>
              </a:rPr>
              <a:t>Le </a:t>
            </a:r>
            <a:r>
              <a:rPr lang="fr-FR" sz="1200" b="1" u="sng" cap="small" dirty="0" err="1">
                <a:latin typeface="Tw Cen MT" pitchFamily="34" charset="0"/>
              </a:rPr>
              <a:t>Dharavi</a:t>
            </a:r>
            <a:r>
              <a:rPr lang="fr-FR" sz="1200" b="1" u="sng" cap="small" dirty="0">
                <a:latin typeface="Tw Cen MT" pitchFamily="34" charset="0"/>
              </a:rPr>
              <a:t> </a:t>
            </a:r>
            <a:r>
              <a:rPr lang="fr-FR" sz="1200" b="1" u="sng" cap="small" dirty="0" err="1">
                <a:latin typeface="Tw Cen MT" pitchFamily="34" charset="0"/>
              </a:rPr>
              <a:t>Redevelopment</a:t>
            </a:r>
            <a:r>
              <a:rPr lang="fr-FR" sz="1200" b="1" u="sng" cap="small" dirty="0">
                <a:latin typeface="Tw Cen MT" pitchFamily="34" charset="0"/>
              </a:rPr>
              <a:t> Project (DRP)</a:t>
            </a:r>
          </a:p>
          <a:p>
            <a:pPr algn="just"/>
            <a:r>
              <a:rPr lang="fr-FR" sz="1200" b="1" dirty="0" smtClean="0">
                <a:latin typeface="Tw Cen MT" pitchFamily="34" charset="0"/>
              </a:rPr>
              <a:t>Depuis </a:t>
            </a:r>
            <a:r>
              <a:rPr lang="fr-FR" sz="1200" b="1" dirty="0">
                <a:latin typeface="Tw Cen MT" pitchFamily="34" charset="0"/>
              </a:rPr>
              <a:t>2004 un vaste plan de </a:t>
            </a:r>
            <a:r>
              <a:rPr lang="fr-FR" sz="1200" b="1" dirty="0" err="1">
                <a:latin typeface="Tw Cen MT" pitchFamily="34" charset="0"/>
              </a:rPr>
              <a:t>re-développement</a:t>
            </a:r>
            <a:r>
              <a:rPr lang="fr-FR" sz="1200" b="1" dirty="0">
                <a:latin typeface="Tw Cen MT" pitchFamily="34" charset="0"/>
              </a:rPr>
              <a:t> très controversé est à l’ordre du jour : le </a:t>
            </a:r>
            <a:r>
              <a:rPr lang="fr-FR" sz="1200" b="1" i="1" dirty="0" err="1">
                <a:latin typeface="Tw Cen MT" pitchFamily="34" charset="0"/>
              </a:rPr>
              <a:t>Dharavi</a:t>
            </a:r>
            <a:r>
              <a:rPr lang="fr-FR" sz="1200" b="1" i="1" dirty="0">
                <a:latin typeface="Tw Cen MT" pitchFamily="34" charset="0"/>
              </a:rPr>
              <a:t> </a:t>
            </a:r>
            <a:r>
              <a:rPr lang="fr-FR" sz="1200" b="1" i="1" dirty="0" err="1">
                <a:latin typeface="Tw Cen MT" pitchFamily="34" charset="0"/>
              </a:rPr>
              <a:t>Redevelopment</a:t>
            </a:r>
            <a:r>
              <a:rPr lang="fr-FR" sz="1200" b="1" i="1" dirty="0">
                <a:latin typeface="Tw Cen MT" pitchFamily="34" charset="0"/>
              </a:rPr>
              <a:t> Project</a:t>
            </a:r>
            <a:r>
              <a:rPr lang="fr-FR" sz="1200" b="1" dirty="0">
                <a:latin typeface="Tw Cen MT" pitchFamily="34" charset="0"/>
              </a:rPr>
              <a:t>. </a:t>
            </a:r>
            <a:r>
              <a:rPr lang="fr-FR" sz="1200" b="1" dirty="0" err="1">
                <a:latin typeface="Tw Cen MT" pitchFamily="34" charset="0"/>
              </a:rPr>
              <a:t>Dharavi</a:t>
            </a:r>
            <a:r>
              <a:rPr lang="fr-FR" sz="1200" b="1" dirty="0">
                <a:latin typeface="Tw Cen MT" pitchFamily="34" charset="0"/>
              </a:rPr>
              <a:t> se situe en effet désormais à un emplacement stratégique, à deux pas du nouveau centre international financier et des affaires du « </a:t>
            </a:r>
            <a:r>
              <a:rPr lang="fr-FR" sz="1200" b="1" dirty="0" err="1">
                <a:latin typeface="Tw Cen MT" pitchFamily="34" charset="0"/>
              </a:rPr>
              <a:t>Bandra</a:t>
            </a:r>
            <a:r>
              <a:rPr lang="fr-FR" sz="1200" b="1" dirty="0">
                <a:latin typeface="Tw Cen MT" pitchFamily="34" charset="0"/>
              </a:rPr>
              <a:t> </a:t>
            </a:r>
            <a:r>
              <a:rPr lang="fr-FR" sz="1200" b="1" dirty="0" err="1">
                <a:latin typeface="Tw Cen MT" pitchFamily="34" charset="0"/>
              </a:rPr>
              <a:t>Kurla</a:t>
            </a:r>
            <a:r>
              <a:rPr lang="fr-FR" sz="1200" b="1" dirty="0">
                <a:latin typeface="Tw Cen MT" pitchFamily="34" charset="0"/>
              </a:rPr>
              <a:t> </a:t>
            </a:r>
            <a:r>
              <a:rPr lang="fr-FR" sz="1200" b="1" dirty="0" err="1">
                <a:latin typeface="Tw Cen MT" pitchFamily="34" charset="0"/>
              </a:rPr>
              <a:t>Complex</a:t>
            </a:r>
            <a:r>
              <a:rPr lang="fr-FR" sz="1200" b="1" dirty="0">
                <a:latin typeface="Tw Cen MT" pitchFamily="34" charset="0"/>
              </a:rPr>
              <a:t> » </a:t>
            </a:r>
            <a:r>
              <a:rPr lang="fr-FR" sz="1200" b="1" dirty="0" smtClean="0">
                <a:latin typeface="Tw Cen MT" pitchFamily="34" charset="0"/>
              </a:rPr>
              <a:t>qui </a:t>
            </a:r>
            <a:r>
              <a:rPr lang="fr-FR" sz="1200" b="1" dirty="0">
                <a:latin typeface="Tw Cen MT" pitchFamily="34" charset="0"/>
              </a:rPr>
              <a:t>vise à désengorger le sud de Bombay. S’y sont donc installés la bourse nationale des valeurs, la bourse du diamant et plusieurs sièges de grandes institutions financières et bancaires. Dans un contexte où l’espace est une ressource de plus en plus </a:t>
            </a:r>
            <a:r>
              <a:rPr lang="fr-FR" sz="1200" b="1" dirty="0" smtClean="0">
                <a:latin typeface="Tw Cen MT" pitchFamily="34" charset="0"/>
              </a:rPr>
              <a:t>rare, </a:t>
            </a:r>
            <a:r>
              <a:rPr lang="fr-FR" sz="1200" b="1" dirty="0">
                <a:latin typeface="Tw Cen MT" pitchFamily="34" charset="0"/>
              </a:rPr>
              <a:t>les terres que </a:t>
            </a:r>
            <a:r>
              <a:rPr lang="fr-FR" sz="1200" b="1" dirty="0" err="1">
                <a:latin typeface="Tw Cen MT" pitchFamily="34" charset="0"/>
              </a:rPr>
              <a:t>Dharavi</a:t>
            </a:r>
            <a:r>
              <a:rPr lang="fr-FR" sz="1200" b="1" dirty="0">
                <a:latin typeface="Tw Cen MT" pitchFamily="34" charset="0"/>
              </a:rPr>
              <a:t> occupe ont ainsi acquis en quelques années une très grande valeur sur le marché immobilier en pleine expansion et attisé la convoitise des investisseurs indiens et étrangers. Sans oublier que </a:t>
            </a:r>
            <a:r>
              <a:rPr lang="fr-FR" sz="1200" b="1" dirty="0" err="1">
                <a:latin typeface="Tw Cen MT" pitchFamily="34" charset="0"/>
              </a:rPr>
              <a:t>Dharavi</a:t>
            </a:r>
            <a:r>
              <a:rPr lang="fr-FR" sz="1200" b="1" dirty="0">
                <a:latin typeface="Tw Cen MT" pitchFamily="34" charset="0"/>
              </a:rPr>
              <a:t> est idéalement situé à la croisée des deux principales lignes de chemin de fer desservant Bombay.</a:t>
            </a:r>
          </a:p>
          <a:p>
            <a:pPr algn="just"/>
            <a:r>
              <a:rPr lang="fr-FR" sz="1200" b="1" dirty="0">
                <a:latin typeface="Tw Cen MT" pitchFamily="34" charset="0"/>
              </a:rPr>
              <a:t>Le </a:t>
            </a:r>
            <a:r>
              <a:rPr lang="fr-FR" sz="1200" b="1" i="1" dirty="0" err="1">
                <a:latin typeface="Tw Cen MT" pitchFamily="34" charset="0"/>
              </a:rPr>
              <a:t>Dharavi</a:t>
            </a:r>
            <a:r>
              <a:rPr lang="fr-FR" sz="1200" b="1" i="1" dirty="0">
                <a:latin typeface="Tw Cen MT" pitchFamily="34" charset="0"/>
              </a:rPr>
              <a:t> </a:t>
            </a:r>
            <a:r>
              <a:rPr lang="fr-FR" sz="1200" b="1" i="1" dirty="0" err="1">
                <a:latin typeface="Tw Cen MT" pitchFamily="34" charset="0"/>
              </a:rPr>
              <a:t>Redevelopment</a:t>
            </a:r>
            <a:r>
              <a:rPr lang="fr-FR" sz="1200" b="1" i="1" dirty="0">
                <a:latin typeface="Tw Cen MT" pitchFamily="34" charset="0"/>
              </a:rPr>
              <a:t> Project</a:t>
            </a:r>
            <a:r>
              <a:rPr lang="fr-FR" sz="1200" b="1" dirty="0">
                <a:latin typeface="Tw Cen MT" pitchFamily="34" charset="0"/>
              </a:rPr>
              <a:t> (DRP), sans cesse remanié, reporté et au coût en constante augmentation (estimé aujourd’hui à 3 milliards </a:t>
            </a:r>
            <a:r>
              <a:rPr lang="fr-FR" sz="1200" b="1" dirty="0" smtClean="0">
                <a:latin typeface="Tw Cen MT" pitchFamily="34" charset="0"/>
              </a:rPr>
              <a:t>d’euros</a:t>
            </a:r>
            <a:r>
              <a:rPr lang="fr-FR" sz="1200" b="1" dirty="0">
                <a:latin typeface="Tw Cen MT" pitchFamily="34" charset="0"/>
              </a:rPr>
              <a:t>), est également piloté par la </a:t>
            </a:r>
            <a:r>
              <a:rPr lang="fr-FR" sz="1200" b="1" i="1" dirty="0" err="1">
                <a:latin typeface="Tw Cen MT" pitchFamily="34" charset="0"/>
              </a:rPr>
              <a:t>Slum</a:t>
            </a:r>
            <a:r>
              <a:rPr lang="fr-FR" sz="1200" b="1" i="1" dirty="0">
                <a:latin typeface="Tw Cen MT" pitchFamily="34" charset="0"/>
              </a:rPr>
              <a:t> </a:t>
            </a:r>
            <a:r>
              <a:rPr lang="fr-FR" sz="1200" b="1" i="1" dirty="0" err="1">
                <a:latin typeface="Tw Cen MT" pitchFamily="34" charset="0"/>
              </a:rPr>
              <a:t>Rehabilitation</a:t>
            </a:r>
            <a:r>
              <a:rPr lang="fr-FR" sz="1200" b="1" i="1" dirty="0">
                <a:latin typeface="Tw Cen MT" pitchFamily="34" charset="0"/>
              </a:rPr>
              <a:t> </a:t>
            </a:r>
            <a:r>
              <a:rPr lang="fr-FR" sz="1200" b="1" i="1" dirty="0" err="1">
                <a:latin typeface="Tw Cen MT" pitchFamily="34" charset="0"/>
              </a:rPr>
              <a:t>Auhority</a:t>
            </a:r>
            <a:r>
              <a:rPr lang="fr-FR" sz="1200" b="1" dirty="0">
                <a:latin typeface="Tw Cen MT" pitchFamily="34" charset="0"/>
              </a:rPr>
              <a:t>. D’une manière générale, les plans de la SRA reposent sur un partenariat public-privé où des constructeurs privés ou des sociétés coopératives sont chargées de construire de petits appartements d’environ 21 m² </a:t>
            </a:r>
            <a:r>
              <a:rPr lang="fr-FR" sz="1200" b="1" dirty="0" smtClean="0">
                <a:latin typeface="Tw Cen MT" pitchFamily="34" charset="0"/>
              </a:rPr>
              <a:t>dans </a:t>
            </a:r>
            <a:r>
              <a:rPr lang="fr-FR" sz="1200" b="1" dirty="0">
                <a:latin typeface="Tw Cen MT" pitchFamily="34" charset="0"/>
              </a:rPr>
              <a:t>lesquels les habitants pouvant attester de leur présence dans le bidonville avant une certaine date sont relogés gratuitement, en général à la périphérie de la ville. En échange, les entrepreneurs immobiliers obtiennent le droit de construire sur les terres ainsi « libérées » par les bidonvilles d’autres appartements et espaces commerciaux vendus aux prix élevés du marché, ce qui leur permet de réaliser de juteux bénéfices.</a:t>
            </a:r>
          </a:p>
          <a:p>
            <a:pPr algn="just"/>
            <a:r>
              <a:rPr lang="fr-FR" sz="1200" b="1" dirty="0">
                <a:latin typeface="Tw Cen MT" pitchFamily="34" charset="0"/>
              </a:rPr>
              <a:t>Le DRP est un projet encore différent et de plus grande ampleur, puisqu’il prévoit de réhabiliter l’ensemble du bidonville et de reloger à </a:t>
            </a:r>
            <a:r>
              <a:rPr lang="fr-FR" sz="1200" b="1" dirty="0" err="1">
                <a:latin typeface="Tw Cen MT" pitchFamily="34" charset="0"/>
              </a:rPr>
              <a:t>Dharavi</a:t>
            </a:r>
            <a:r>
              <a:rPr lang="fr-FR" sz="1200" b="1" dirty="0">
                <a:latin typeface="Tw Cen MT" pitchFamily="34" charset="0"/>
              </a:rPr>
              <a:t> même tous les habitants dont les noms figurent sur la liste des électeurs avant l’année </a:t>
            </a:r>
            <a:r>
              <a:rPr lang="fr-FR" sz="1200" b="1" dirty="0" smtClean="0">
                <a:latin typeface="Tw Cen MT" pitchFamily="34" charset="0"/>
              </a:rPr>
              <a:t>2000. </a:t>
            </a:r>
            <a:r>
              <a:rPr lang="fr-FR" sz="1200" b="1" dirty="0">
                <a:latin typeface="Tw Cen MT" pitchFamily="34" charset="0"/>
              </a:rPr>
              <a:t>Cela représenterait, selon les chiffres officiels, 72.000 familles</a:t>
            </a:r>
            <a:r>
              <a:rPr lang="fr-FR" sz="1200" b="1" dirty="0" smtClean="0">
                <a:latin typeface="Tw Cen MT" pitchFamily="34" charset="0"/>
              </a:rPr>
              <a:t>.</a:t>
            </a:r>
          </a:p>
          <a:p>
            <a:pPr algn="r"/>
            <a:r>
              <a:rPr lang="fr-FR" sz="900" b="1" i="1" dirty="0">
                <a:latin typeface="Tw Cen MT" pitchFamily="34" charset="0"/>
              </a:rPr>
              <a:t>http://base.d-p-h.info/fr/fiches/dph/fiche-dph-7800.html</a:t>
            </a:r>
          </a:p>
        </p:txBody>
      </p:sp>
      <p:sp>
        <p:nvSpPr>
          <p:cNvPr id="2" name="Rectangle 1"/>
          <p:cNvSpPr/>
          <p:nvPr/>
        </p:nvSpPr>
        <p:spPr>
          <a:xfrm>
            <a:off x="-9212" y="0"/>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une ville marquée par de profondes inégalités socio-spatiales</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1.</a:t>
            </a:r>
            <a:r>
              <a:rPr lang="fr-FR" b="1" dirty="0" smtClean="0">
                <a:solidFill>
                  <a:srgbClr val="003300"/>
                </a:solidFill>
                <a:effectLst>
                  <a:outerShdw blurRad="38100" dist="38100" dir="2700000" algn="tl">
                    <a:srgbClr val="000000">
                      <a:alpha val="43137"/>
                    </a:srgbClr>
                  </a:outerShdw>
                </a:effectLst>
                <a:latin typeface="John Handy LET" pitchFamily="2" charset="0"/>
              </a:rPr>
              <a:t> </a:t>
            </a:r>
            <a:r>
              <a:rPr lang="fr-FR" b="1" dirty="0" err="1" smtClean="0">
                <a:solidFill>
                  <a:srgbClr val="003300"/>
                </a:solidFill>
                <a:effectLst>
                  <a:outerShdw blurRad="38100" dist="38100" dir="2700000" algn="tl">
                    <a:srgbClr val="000000">
                      <a:alpha val="43137"/>
                    </a:srgbClr>
                  </a:outerShdw>
                </a:effectLst>
                <a:latin typeface="John Handy LET" pitchFamily="2" charset="0"/>
              </a:rPr>
              <a:t>Mumbai</a:t>
            </a:r>
            <a:r>
              <a:rPr lang="fr-FR" b="1" dirty="0" smtClean="0">
                <a:solidFill>
                  <a:srgbClr val="003300"/>
                </a:solidFill>
                <a:effectLst>
                  <a:outerShdw blurRad="38100" dist="38100" dir="2700000" algn="tl">
                    <a:srgbClr val="000000">
                      <a:alpha val="43137"/>
                    </a:srgbClr>
                  </a:outerShdw>
                </a:effectLst>
                <a:latin typeface="John Handy LET" pitchFamily="2" charset="0"/>
              </a:rPr>
              <a:t> ou  la guerre pour l’espace.</a:t>
            </a:r>
            <a:endParaRPr lang="fr-FR" b="1" dirty="0">
              <a:solidFill>
                <a:srgbClr val="003300"/>
              </a:solidFill>
              <a:effectLst>
                <a:outerShdw blurRad="38100" dist="38100" dir="2700000" algn="tl">
                  <a:srgbClr val="000000">
                    <a:alpha val="43137"/>
                  </a:srgbClr>
                </a:outerShdw>
              </a:effectLst>
              <a:latin typeface="John Handy LET" pitchFamily="2" charset="0"/>
            </a:endParaRPr>
          </a:p>
        </p:txBody>
      </p:sp>
      <p:pic>
        <p:nvPicPr>
          <p:cNvPr id="3" name="Picture 2" descr="http://www.censusindia.gov.in/maps/Town_maps/mum-p-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21" t="3357" r="14435" b="3353"/>
          <a:stretch/>
        </p:blipFill>
        <p:spPr bwMode="auto">
          <a:xfrm>
            <a:off x="107505" y="765368"/>
            <a:ext cx="3567760" cy="597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4" descr="Photo : Le bidonville Dharavi à Bombay (800 000 h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4558" y="765368"/>
            <a:ext cx="5256584" cy="39424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39011" y="4005064"/>
            <a:ext cx="720325" cy="307777"/>
          </a:xfrm>
          <a:prstGeom prst="rect">
            <a:avLst/>
          </a:prstGeom>
          <a:solidFill>
            <a:schemeClr val="bg1">
              <a:alpha val="30000"/>
            </a:schemeClr>
          </a:solidFill>
        </p:spPr>
        <p:txBody>
          <a:bodyPr wrap="none" rtlCol="0">
            <a:spAutoFit/>
          </a:bodyPr>
          <a:lstStyle/>
          <a:p>
            <a:r>
              <a:rPr lang="fr-FR" sz="1400" b="1" i="1" dirty="0" err="1" smtClean="0">
                <a:latin typeface="Tw Cen MT" pitchFamily="34" charset="0"/>
              </a:rPr>
              <a:t>Dharavi</a:t>
            </a:r>
            <a:endParaRPr lang="fr-FR" sz="1400" b="1" i="1" dirty="0">
              <a:latin typeface="Tw Cen MT" pitchFamily="34" charset="0"/>
            </a:endParaRPr>
          </a:p>
        </p:txBody>
      </p:sp>
      <p:pic>
        <p:nvPicPr>
          <p:cNvPr id="2056" name="Picture 8" descr="http://2.bp.blogspot.com/-VB86xlkEcig/Tv3_37kLGrI/AAAAAAAAAf0/gMrVdqNAWWI/s1600/IMG_1951.JPG"/>
          <p:cNvPicPr preferRelativeResize="0">
            <a:picLocks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754558" y="765368"/>
            <a:ext cx="5256000" cy="394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http://www.rfi.fr/sites/filesrfi/imagecache/aef_image_original_format/sites/images.rfi.fr/files/aef_image/8_4_0.jpg">
            <a:hlinkClick r:id="rId7"/>
          </p:cNvPr>
          <p:cNvPicPr preferRelativeResize="0">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54558" y="765368"/>
            <a:ext cx="5256000" cy="394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0" name="Picture 12" descr="http://www.urbanphoto.net/blog/wp-content/uploads/2007/12/dharavi2.thumbnail.jpg"/>
          <p:cNvPicPr preferRelativeResize="0">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54558" y="765368"/>
            <a:ext cx="5256000" cy="394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2" name="Picture 14" descr="http://blogs.rue89.com/sites/blogs/files/assets/image/2009/10/2009_0_14_Recyclage_Dharavi.jpg"/>
          <p:cNvPicPr preferRelativeResize="0">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43853" y="765368"/>
            <a:ext cx="5256000" cy="394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4" name="Picture 16" descr="http://www.rfi.fr/sites/filesrfi/imagecache/aef_image_original_format/sites/images.rfi.fr/files/aef_image/9_4_0.jpg"/>
          <p:cNvPicPr preferRelativeResize="0">
            <a:picLocks noChangeArrowheads="1"/>
          </p:cNvPicPr>
          <p:nvPr/>
        </p:nvPicPr>
        <p:blipFill>
          <a:blip r:embed="rId11" cstate="email">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745543" y="768736"/>
            <a:ext cx="5256000" cy="394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3743853" y="4509700"/>
            <a:ext cx="5256000" cy="215444"/>
          </a:xfrm>
          <a:prstGeom prst="rect">
            <a:avLst/>
          </a:prstGeom>
          <a:solidFill>
            <a:schemeClr val="bg1">
              <a:alpha val="72000"/>
            </a:schemeClr>
          </a:solidFill>
          <a:ln>
            <a:no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ctr"/>
            <a:r>
              <a:rPr lang="fr-FR" sz="1400" b="1" dirty="0" smtClean="0">
                <a:solidFill>
                  <a:schemeClr val="accent2">
                    <a:lumMod val="50000"/>
                  </a:schemeClr>
                </a:solidFill>
                <a:latin typeface="Tw Cen MT" pitchFamily="34" charset="0"/>
              </a:rPr>
              <a:t>Démolition du quartier des pipelines en 2011</a:t>
            </a:r>
            <a:endParaRPr lang="fr-FR" sz="1400" b="1" dirty="0">
              <a:solidFill>
                <a:schemeClr val="accent2">
                  <a:lumMod val="50000"/>
                </a:schemeClr>
              </a:solidFill>
              <a:latin typeface="Tw Cen MT" pitchFamily="34" charset="0"/>
            </a:endParaRPr>
          </a:p>
        </p:txBody>
      </p:sp>
      <p:sp>
        <p:nvSpPr>
          <p:cNvPr id="17" name="Rectangle 16"/>
          <p:cNvSpPr/>
          <p:nvPr/>
        </p:nvSpPr>
        <p:spPr>
          <a:xfrm>
            <a:off x="3743853" y="755181"/>
            <a:ext cx="5256000" cy="646331"/>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400" b="1" dirty="0" smtClean="0">
                <a:solidFill>
                  <a:schemeClr val="accent2">
                    <a:lumMod val="50000"/>
                  </a:schemeClr>
                </a:solidFill>
                <a:latin typeface="Tw Cen MT" pitchFamily="34" charset="0"/>
              </a:rPr>
              <a:t>Combien de quartiers de la ville abritent plus de 60% de « </a:t>
            </a:r>
            <a:r>
              <a:rPr lang="fr-FR" sz="1400" b="1" dirty="0" err="1" smtClean="0">
                <a:solidFill>
                  <a:schemeClr val="accent2">
                    <a:lumMod val="50000"/>
                  </a:schemeClr>
                </a:solidFill>
                <a:latin typeface="Tw Cen MT" pitchFamily="34" charset="0"/>
              </a:rPr>
              <a:t>Slumdogs</a:t>
            </a:r>
            <a:r>
              <a:rPr lang="fr-FR" sz="1400" b="1" dirty="0" smtClean="0">
                <a:solidFill>
                  <a:schemeClr val="accent2">
                    <a:lumMod val="50000"/>
                  </a:schemeClr>
                </a:solidFill>
                <a:latin typeface="Tw Cen MT" pitchFamily="34" charset="0"/>
              </a:rPr>
              <a:t> » (traduction littérale : chiens des bidonvilles soit pouilleux) ? </a:t>
            </a:r>
            <a:endParaRPr lang="fr-FR" sz="1400" b="1" dirty="0">
              <a:solidFill>
                <a:schemeClr val="accent2">
                  <a:lumMod val="50000"/>
                </a:schemeClr>
              </a:solidFill>
              <a:latin typeface="Tw Cen MT" pitchFamily="34" charset="0"/>
            </a:endParaRPr>
          </a:p>
        </p:txBody>
      </p:sp>
      <p:sp>
        <p:nvSpPr>
          <p:cNvPr id="18" name="Rectangle 17"/>
          <p:cNvSpPr/>
          <p:nvPr/>
        </p:nvSpPr>
        <p:spPr>
          <a:xfrm>
            <a:off x="3754558" y="1512074"/>
            <a:ext cx="5246985" cy="692497"/>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300" b="1" dirty="0" smtClean="0">
                <a:latin typeface="Tw Cen MT" pitchFamily="34" charset="0"/>
              </a:rPr>
              <a:t>Sur les 88 quartiers du grand </a:t>
            </a:r>
            <a:r>
              <a:rPr lang="fr-FR" sz="1300" b="1" dirty="0" err="1" smtClean="0">
                <a:latin typeface="Tw Cen MT" pitchFamily="34" charset="0"/>
              </a:rPr>
              <a:t>Mumbai</a:t>
            </a:r>
            <a:r>
              <a:rPr lang="fr-FR" sz="1300" b="1" dirty="0" smtClean="0">
                <a:latin typeface="Tw Cen MT" pitchFamily="34" charset="0"/>
              </a:rPr>
              <a:t>, 22 abritent plus de 60% de </a:t>
            </a:r>
            <a:r>
              <a:rPr lang="fr-FR" sz="1300" b="1" dirty="0" err="1" smtClean="0">
                <a:latin typeface="Tw Cen MT" pitchFamily="34" charset="0"/>
              </a:rPr>
              <a:t>slumdogs</a:t>
            </a:r>
            <a:r>
              <a:rPr lang="fr-FR" sz="1300" b="1" dirty="0" smtClean="0">
                <a:latin typeface="Tw Cen MT" pitchFamily="34" charset="0"/>
              </a:rPr>
              <a:t> : près du quart de la superficie de la ville est occupé par des bidonvilles. Le plus connu d’entre eux est </a:t>
            </a:r>
            <a:r>
              <a:rPr lang="fr-FR" sz="1300" b="1" dirty="0" err="1" smtClean="0">
                <a:latin typeface="Tw Cen MT" pitchFamily="34" charset="0"/>
              </a:rPr>
              <a:t>Dharavi</a:t>
            </a:r>
            <a:r>
              <a:rPr lang="fr-FR" sz="1300" b="1" dirty="0" smtClean="0">
                <a:latin typeface="Tw Cen MT" pitchFamily="34" charset="0"/>
              </a:rPr>
              <a:t>.</a:t>
            </a:r>
          </a:p>
        </p:txBody>
      </p:sp>
      <p:sp>
        <p:nvSpPr>
          <p:cNvPr id="6" name="Rectangle 5"/>
          <p:cNvSpPr/>
          <p:nvPr/>
        </p:nvSpPr>
        <p:spPr>
          <a:xfrm>
            <a:off x="1459336" y="3861048"/>
            <a:ext cx="808407" cy="648072"/>
          </a:xfrm>
          <a:prstGeom prst="rect">
            <a:avLst/>
          </a:prstGeom>
          <a:solidFill>
            <a:schemeClr val="tx1">
              <a:alpha val="3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4644009" y="692696"/>
            <a:ext cx="4366550" cy="4647426"/>
          </a:xfrm>
          <a:prstGeom prst="rect">
            <a:avLst/>
          </a:prstGeom>
          <a:solidFill>
            <a:schemeClr val="accent2">
              <a:lumMod val="20000"/>
              <a:lumOff val="80000"/>
            </a:schemeClr>
          </a:solidFill>
          <a:ln>
            <a:solidFill>
              <a:schemeClr val="bg1"/>
            </a:solidFill>
          </a:ln>
        </p:spPr>
        <p:txBody>
          <a:bodyPr wrap="square">
            <a:spAutoFit/>
          </a:bodyPr>
          <a:lstStyle/>
          <a:p>
            <a:pPr algn="ctr"/>
            <a:r>
              <a:rPr lang="it-IT" sz="1200" b="1" u="sng" cap="small" dirty="0" smtClean="0">
                <a:latin typeface="Tw Cen MT" pitchFamily="34" charset="0"/>
              </a:rPr>
              <a:t>Le plan «Mumbai Vision»</a:t>
            </a:r>
            <a:endParaRPr lang="it-IT" sz="1200" b="1" u="sng" cap="small" dirty="0">
              <a:latin typeface="Tw Cen MT" pitchFamily="34" charset="0"/>
            </a:endParaRPr>
          </a:p>
          <a:p>
            <a:pPr algn="just"/>
            <a:r>
              <a:rPr lang="fr-FR" sz="1200" b="1" dirty="0">
                <a:latin typeface="Tw Cen MT" pitchFamily="34" charset="0"/>
              </a:rPr>
              <a:t>L’agglomération de </a:t>
            </a:r>
            <a:r>
              <a:rPr lang="fr-FR" sz="1200" b="1" dirty="0" err="1">
                <a:latin typeface="Tw Cen MT" pitchFamily="34" charset="0"/>
              </a:rPr>
              <a:t>Mumbai</a:t>
            </a:r>
            <a:r>
              <a:rPr lang="fr-FR" sz="1200" b="1" dirty="0">
                <a:latin typeface="Tw Cen MT" pitchFamily="34" charset="0"/>
              </a:rPr>
              <a:t>, dont la </a:t>
            </a:r>
            <a:r>
              <a:rPr lang="fr-FR" sz="1200" b="1" dirty="0" smtClean="0">
                <a:latin typeface="Tw Cen MT" pitchFamily="34" charset="0"/>
              </a:rPr>
              <a:t>population devrait </a:t>
            </a:r>
            <a:r>
              <a:rPr lang="fr-FR" sz="1200" b="1" dirty="0">
                <a:latin typeface="Tw Cen MT" pitchFamily="34" charset="0"/>
              </a:rPr>
              <a:t>passer de </a:t>
            </a:r>
            <a:r>
              <a:rPr lang="fr-FR" sz="1200" b="1" dirty="0" smtClean="0">
                <a:latin typeface="Tw Cen MT" pitchFamily="34" charset="0"/>
              </a:rPr>
              <a:t>19 à </a:t>
            </a:r>
            <a:r>
              <a:rPr lang="fr-FR" sz="1200" b="1" dirty="0">
                <a:latin typeface="Tw Cen MT" pitchFamily="34" charset="0"/>
              </a:rPr>
              <a:t>27 millions d’habitants d’ici </a:t>
            </a:r>
            <a:r>
              <a:rPr lang="fr-FR" sz="1200" b="1" dirty="0" smtClean="0">
                <a:latin typeface="Tw Cen MT" pitchFamily="34" charset="0"/>
              </a:rPr>
              <a:t>à 2025</a:t>
            </a:r>
            <a:r>
              <a:rPr lang="fr-FR" sz="1200" b="1" dirty="0">
                <a:latin typeface="Tw Cen MT" pitchFamily="34" charset="0"/>
              </a:rPr>
              <a:t>, est aujourd’hui écartelée entre deux extrêmes </a:t>
            </a:r>
            <a:r>
              <a:rPr lang="fr-FR" sz="1200" b="1" dirty="0" smtClean="0">
                <a:latin typeface="Tw Cen MT" pitchFamily="34" charset="0"/>
              </a:rPr>
              <a:t>: d’un </a:t>
            </a:r>
            <a:r>
              <a:rPr lang="fr-FR" sz="1200" b="1" dirty="0">
                <a:latin typeface="Tw Cen MT" pitchFamily="34" charset="0"/>
              </a:rPr>
              <a:t>côté son ambition de devenir une “ville </a:t>
            </a:r>
            <a:r>
              <a:rPr lang="fr-FR" sz="1200" b="1" dirty="0" smtClean="0">
                <a:latin typeface="Tw Cen MT" pitchFamily="34" charset="0"/>
              </a:rPr>
              <a:t>globale” selon </a:t>
            </a:r>
            <a:r>
              <a:rPr lang="fr-FR" sz="1200" b="1" dirty="0">
                <a:latin typeface="Tw Cen MT" pitchFamily="34" charset="0"/>
              </a:rPr>
              <a:t>le modèle de Shanghai, de l’autre le poids de </a:t>
            </a:r>
            <a:r>
              <a:rPr lang="fr-FR" sz="1200" b="1" dirty="0" smtClean="0">
                <a:latin typeface="Tw Cen MT" pitchFamily="34" charset="0"/>
              </a:rPr>
              <a:t>la pauvreté </a:t>
            </a:r>
            <a:r>
              <a:rPr lang="fr-FR" sz="1200" b="1" dirty="0">
                <a:latin typeface="Tw Cen MT" pitchFamily="34" charset="0"/>
              </a:rPr>
              <a:t>et des bidonvilles qui accueillent plus de </a:t>
            </a:r>
            <a:r>
              <a:rPr lang="fr-FR" sz="1200" b="1" dirty="0" smtClean="0">
                <a:latin typeface="Tw Cen MT" pitchFamily="34" charset="0"/>
              </a:rPr>
              <a:t>la moitié </a:t>
            </a:r>
            <a:r>
              <a:rPr lang="fr-FR" sz="1200" b="1" dirty="0">
                <a:latin typeface="Tw Cen MT" pitchFamily="34" charset="0"/>
              </a:rPr>
              <a:t>de la population.</a:t>
            </a:r>
          </a:p>
          <a:p>
            <a:pPr algn="just"/>
            <a:r>
              <a:rPr lang="fr-FR" sz="1200" b="1" dirty="0" err="1">
                <a:latin typeface="Tw Cen MT" pitchFamily="34" charset="0"/>
              </a:rPr>
              <a:t>Mumbai</a:t>
            </a:r>
            <a:r>
              <a:rPr lang="fr-FR" sz="1200" b="1" dirty="0">
                <a:latin typeface="Tw Cen MT" pitchFamily="34" charset="0"/>
              </a:rPr>
              <a:t> nous montre que la qualité de vie peut </a:t>
            </a:r>
            <a:r>
              <a:rPr lang="fr-FR" sz="1200" b="1" dirty="0" smtClean="0">
                <a:latin typeface="Tw Cen MT" pitchFamily="34" charset="0"/>
              </a:rPr>
              <a:t>ne pas </a:t>
            </a:r>
            <a:r>
              <a:rPr lang="fr-FR" sz="1200" b="1" dirty="0">
                <a:latin typeface="Tw Cen MT" pitchFamily="34" charset="0"/>
              </a:rPr>
              <a:t>être la finalité première des politiques urbaines. </a:t>
            </a:r>
            <a:r>
              <a:rPr lang="fr-FR" sz="1200" b="1" dirty="0" smtClean="0">
                <a:latin typeface="Tw Cen MT" pitchFamily="34" charset="0"/>
              </a:rPr>
              <a:t>Là bas, le </a:t>
            </a:r>
            <a:r>
              <a:rPr lang="fr-FR" sz="1200" b="1" dirty="0">
                <a:latin typeface="Tw Cen MT" pitchFamily="34" charset="0"/>
              </a:rPr>
              <a:t>développement urbain est d’abord un outil </a:t>
            </a:r>
            <a:r>
              <a:rPr lang="fr-FR" sz="1200" b="1" dirty="0" smtClean="0">
                <a:latin typeface="Tw Cen MT" pitchFamily="34" charset="0"/>
              </a:rPr>
              <a:t>de développement </a:t>
            </a:r>
            <a:r>
              <a:rPr lang="fr-FR" sz="1200" b="1" dirty="0">
                <a:latin typeface="Tw Cen MT" pitchFamily="34" charset="0"/>
              </a:rPr>
              <a:t>économique. Selon </a:t>
            </a:r>
            <a:r>
              <a:rPr lang="fr-FR" sz="1200" b="1" dirty="0" smtClean="0">
                <a:latin typeface="Tw Cen MT" pitchFamily="34" charset="0"/>
              </a:rPr>
              <a:t>« </a:t>
            </a:r>
            <a:r>
              <a:rPr lang="fr-FR" sz="1200" b="1" dirty="0" err="1" smtClean="0">
                <a:latin typeface="Tw Cen MT" pitchFamily="34" charset="0"/>
              </a:rPr>
              <a:t>Mumbai</a:t>
            </a:r>
            <a:r>
              <a:rPr lang="fr-FR" sz="1200" b="1" dirty="0" smtClean="0">
                <a:latin typeface="Tw Cen MT" pitchFamily="34" charset="0"/>
              </a:rPr>
              <a:t> vision », le plan </a:t>
            </a:r>
            <a:r>
              <a:rPr lang="fr-FR" sz="1200" b="1" dirty="0">
                <a:latin typeface="Tw Cen MT" pitchFamily="34" charset="0"/>
              </a:rPr>
              <a:t>de développement de la ville doit </a:t>
            </a:r>
            <a:r>
              <a:rPr lang="fr-FR" sz="1200" b="1" dirty="0" smtClean="0">
                <a:latin typeface="Tw Cen MT" pitchFamily="34" charset="0"/>
              </a:rPr>
              <a:t>permettre d’inscrire </a:t>
            </a:r>
            <a:r>
              <a:rPr lang="fr-FR" sz="1200" b="1" dirty="0" err="1" smtClean="0">
                <a:latin typeface="Tw Cen MT" pitchFamily="34" charset="0"/>
              </a:rPr>
              <a:t>Mumbai</a:t>
            </a:r>
            <a:r>
              <a:rPr lang="fr-FR" sz="1200" b="1" spc="-150" dirty="0" smtClean="0">
                <a:latin typeface="Tw Cen MT" pitchFamily="34" charset="0"/>
              </a:rPr>
              <a:t> </a:t>
            </a:r>
            <a:r>
              <a:rPr lang="fr-FR" sz="1200" b="1" dirty="0" smtClean="0">
                <a:latin typeface="Tw Cen MT" pitchFamily="34" charset="0"/>
              </a:rPr>
              <a:t>dans </a:t>
            </a:r>
            <a:r>
              <a:rPr lang="fr-FR" sz="1200" b="1" dirty="0">
                <a:latin typeface="Tw Cen MT" pitchFamily="34" charset="0"/>
              </a:rPr>
              <a:t>la compétition </a:t>
            </a:r>
            <a:r>
              <a:rPr lang="fr-FR" sz="1200" b="1" dirty="0" smtClean="0">
                <a:latin typeface="Tw Cen MT" pitchFamily="34" charset="0"/>
              </a:rPr>
              <a:t>internationale entre </a:t>
            </a:r>
            <a:r>
              <a:rPr lang="fr-FR" sz="1200" b="1" dirty="0">
                <a:latin typeface="Tw Cen MT" pitchFamily="34" charset="0"/>
              </a:rPr>
              <a:t>villes. Il faut embellir la ville, réduire </a:t>
            </a:r>
            <a:r>
              <a:rPr lang="fr-FR" sz="1200" b="1" dirty="0" smtClean="0">
                <a:latin typeface="Tw Cen MT" pitchFamily="34" charset="0"/>
              </a:rPr>
              <a:t>les bidonvilles</a:t>
            </a:r>
            <a:r>
              <a:rPr lang="fr-FR" sz="1200" b="1" dirty="0">
                <a:latin typeface="Tw Cen MT" pitchFamily="34" charset="0"/>
              </a:rPr>
              <a:t>, la rendre attractive pour les entreprises </a:t>
            </a:r>
            <a:r>
              <a:rPr lang="fr-FR" sz="1200" b="1" dirty="0" smtClean="0">
                <a:latin typeface="Tw Cen MT" pitchFamily="34" charset="0"/>
              </a:rPr>
              <a:t>et les </a:t>
            </a:r>
            <a:r>
              <a:rPr lang="fr-FR" sz="1200" b="1" dirty="0">
                <a:latin typeface="Tw Cen MT" pitchFamily="34" charset="0"/>
              </a:rPr>
              <a:t>cadres et résoudre les problèmes de </a:t>
            </a:r>
            <a:r>
              <a:rPr lang="fr-FR" sz="1200" b="1" dirty="0" smtClean="0">
                <a:latin typeface="Tw Cen MT" pitchFamily="34" charset="0"/>
              </a:rPr>
              <a:t>congestion automobile </a:t>
            </a:r>
            <a:r>
              <a:rPr lang="fr-FR" sz="1200" b="1" dirty="0">
                <a:latin typeface="Tw Cen MT" pitchFamily="34" charset="0"/>
              </a:rPr>
              <a:t>et d’insuffisance énergétique </a:t>
            </a:r>
            <a:r>
              <a:rPr lang="fr-FR" sz="1200" b="1" dirty="0" smtClean="0">
                <a:latin typeface="Tw Cen MT" pitchFamily="34" charset="0"/>
              </a:rPr>
              <a:t>qui l’empêche </a:t>
            </a:r>
            <a:r>
              <a:rPr lang="fr-FR" sz="1200" b="1" dirty="0">
                <a:latin typeface="Tw Cen MT" pitchFamily="34" charset="0"/>
              </a:rPr>
              <a:t>de fonctionner. […]</a:t>
            </a:r>
          </a:p>
          <a:p>
            <a:pPr algn="just"/>
            <a:r>
              <a:rPr lang="fr-FR" sz="1200" b="1" dirty="0" err="1">
                <a:latin typeface="Tw Cen MT" pitchFamily="34" charset="0"/>
              </a:rPr>
              <a:t>Mumbai</a:t>
            </a:r>
            <a:r>
              <a:rPr lang="fr-FR" sz="1200" b="1" dirty="0">
                <a:latin typeface="Tw Cen MT" pitchFamily="34" charset="0"/>
              </a:rPr>
              <a:t> illustre la difficulté des mégalopoles </a:t>
            </a:r>
            <a:r>
              <a:rPr lang="fr-FR" sz="1200" b="1" dirty="0" smtClean="0">
                <a:latin typeface="Tw Cen MT" pitchFamily="34" charset="0"/>
              </a:rPr>
              <a:t>à mettre </a:t>
            </a:r>
            <a:r>
              <a:rPr lang="fr-FR" sz="1200" b="1" dirty="0">
                <a:latin typeface="Tw Cen MT" pitchFamily="34" charset="0"/>
              </a:rPr>
              <a:t>en place un développement qui bénéficie </a:t>
            </a:r>
            <a:r>
              <a:rPr lang="fr-FR" sz="1200" b="1" dirty="0" smtClean="0">
                <a:latin typeface="Tw Cen MT" pitchFamily="34" charset="0"/>
              </a:rPr>
              <a:t>à l’ensemble </a:t>
            </a:r>
            <a:r>
              <a:rPr lang="fr-FR" sz="1200" b="1" dirty="0">
                <a:latin typeface="Tw Cen MT" pitchFamily="34" charset="0"/>
              </a:rPr>
              <a:t>des habitants. Le développement </a:t>
            </a:r>
            <a:r>
              <a:rPr lang="fr-FR" sz="1200" b="1" dirty="0" smtClean="0">
                <a:latin typeface="Tw Cen MT" pitchFamily="34" charset="0"/>
              </a:rPr>
              <a:t>de l'habitat </a:t>
            </a:r>
            <a:r>
              <a:rPr lang="fr-FR" sz="1200" b="1" dirty="0">
                <a:latin typeface="Tw Cen MT" pitchFamily="34" charset="0"/>
              </a:rPr>
              <a:t>informel (sous forme de bidonvilles) </a:t>
            </a:r>
            <a:r>
              <a:rPr lang="fr-FR" sz="1200" b="1" dirty="0" smtClean="0">
                <a:latin typeface="Tw Cen MT" pitchFamily="34" charset="0"/>
              </a:rPr>
              <a:t>est indissociable </a:t>
            </a:r>
            <a:r>
              <a:rPr lang="fr-FR" sz="1200" b="1" dirty="0">
                <a:latin typeface="Tw Cen MT" pitchFamily="34" charset="0"/>
              </a:rPr>
              <a:t>du développement des villes </a:t>
            </a:r>
            <a:r>
              <a:rPr lang="fr-FR" sz="1200" b="1" dirty="0" smtClean="0">
                <a:latin typeface="Tw Cen MT" pitchFamily="34" charset="0"/>
              </a:rPr>
              <a:t>globales. En </a:t>
            </a:r>
            <a:r>
              <a:rPr lang="fr-FR" sz="1200" b="1" dirty="0">
                <a:latin typeface="Tw Cen MT" pitchFamily="34" charset="0"/>
              </a:rPr>
              <a:t>effet, la mondialisation accentue les </a:t>
            </a:r>
            <a:r>
              <a:rPr lang="fr-FR" sz="1200" b="1" dirty="0" smtClean="0">
                <a:latin typeface="Tw Cen MT" pitchFamily="34" charset="0"/>
              </a:rPr>
              <a:t>différences, certains </a:t>
            </a:r>
            <a:r>
              <a:rPr lang="fr-FR" sz="1200" b="1" dirty="0">
                <a:latin typeface="Tw Cen MT" pitchFamily="34" charset="0"/>
              </a:rPr>
              <a:t>quartiers se valorisant fortement et </a:t>
            </a:r>
            <a:r>
              <a:rPr lang="fr-FR" sz="1200" b="1" dirty="0" smtClean="0">
                <a:latin typeface="Tw Cen MT" pitchFamily="34" charset="0"/>
              </a:rPr>
              <a:t>entraînant la </a:t>
            </a:r>
            <a:r>
              <a:rPr lang="fr-FR" sz="1200" b="1" dirty="0">
                <a:latin typeface="Tw Cen MT" pitchFamily="34" charset="0"/>
              </a:rPr>
              <a:t>relégation aux marges des villes d’un </a:t>
            </a:r>
            <a:r>
              <a:rPr lang="fr-FR" sz="1200" b="1" dirty="0" smtClean="0">
                <a:latin typeface="Tw Cen MT" pitchFamily="34" charset="0"/>
              </a:rPr>
              <a:t>certain nombre </a:t>
            </a:r>
            <a:r>
              <a:rPr lang="fr-FR" sz="1200" b="1" dirty="0">
                <a:latin typeface="Tw Cen MT" pitchFamily="34" charset="0"/>
              </a:rPr>
              <a:t>d’activités et de populations moins valorisées.</a:t>
            </a:r>
          </a:p>
          <a:p>
            <a:pPr algn="r"/>
            <a:r>
              <a:rPr lang="fr-FR" sz="800" b="1" i="1" dirty="0">
                <a:latin typeface="Tw Cen MT" pitchFamily="34" charset="0"/>
              </a:rPr>
              <a:t>Isabelle </a:t>
            </a:r>
            <a:r>
              <a:rPr lang="fr-FR" sz="800" b="1" i="1" dirty="0" err="1">
                <a:latin typeface="Tw Cen MT" pitchFamily="34" charset="0"/>
              </a:rPr>
              <a:t>Baraud-Serfaty</a:t>
            </a:r>
            <a:r>
              <a:rPr lang="fr-FR" sz="800" b="1" i="1" dirty="0">
                <a:latin typeface="Tw Cen MT" pitchFamily="34" charset="0"/>
              </a:rPr>
              <a:t>, Le Monde, 26 novembre 2009</a:t>
            </a:r>
          </a:p>
        </p:txBody>
      </p:sp>
      <p:sp>
        <p:nvSpPr>
          <p:cNvPr id="19" name="Rectangle 18"/>
          <p:cNvSpPr/>
          <p:nvPr/>
        </p:nvSpPr>
        <p:spPr>
          <a:xfrm>
            <a:off x="4644009" y="5376698"/>
            <a:ext cx="4367134" cy="800219"/>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300" b="1" dirty="0" smtClean="0">
                <a:solidFill>
                  <a:schemeClr val="accent2">
                    <a:lumMod val="50000"/>
                  </a:schemeClr>
                </a:solidFill>
                <a:latin typeface="Tw Cen MT" pitchFamily="34" charset="0"/>
              </a:rPr>
              <a:t>Pourquoi </a:t>
            </a:r>
            <a:r>
              <a:rPr lang="fr-FR" sz="1300" b="1" dirty="0" err="1" smtClean="0">
                <a:solidFill>
                  <a:schemeClr val="accent2">
                    <a:lumMod val="50000"/>
                  </a:schemeClr>
                </a:solidFill>
                <a:latin typeface="Tw Cen MT" pitchFamily="34" charset="0"/>
              </a:rPr>
              <a:t>Dharavi</a:t>
            </a:r>
            <a:r>
              <a:rPr lang="fr-FR" sz="1300" b="1" dirty="0" smtClean="0">
                <a:solidFill>
                  <a:schemeClr val="accent2">
                    <a:lumMod val="50000"/>
                  </a:schemeClr>
                </a:solidFill>
                <a:latin typeface="Tw Cen MT" pitchFamily="34" charset="0"/>
              </a:rPr>
              <a:t> est un « </a:t>
            </a:r>
            <a:r>
              <a:rPr lang="fr-FR" sz="1300" b="1" dirty="0" err="1" smtClean="0">
                <a:solidFill>
                  <a:schemeClr val="accent2">
                    <a:lumMod val="50000"/>
                  </a:schemeClr>
                </a:solidFill>
                <a:latin typeface="Tw Cen MT" pitchFamily="34" charset="0"/>
              </a:rPr>
              <a:t>slum</a:t>
            </a:r>
            <a:r>
              <a:rPr lang="fr-FR" sz="1300" b="1" dirty="0" smtClean="0">
                <a:solidFill>
                  <a:schemeClr val="accent2">
                    <a:lumMod val="50000"/>
                  </a:schemeClr>
                </a:solidFill>
                <a:latin typeface="Tw Cen MT" pitchFamily="34" charset="0"/>
              </a:rPr>
              <a:t> qui vaut de l’or » ?</a:t>
            </a:r>
          </a:p>
          <a:p>
            <a:pPr algn="just"/>
            <a:r>
              <a:rPr lang="fr-FR" sz="1300" b="1" dirty="0" smtClean="0">
                <a:solidFill>
                  <a:schemeClr val="accent2">
                    <a:lumMod val="50000"/>
                  </a:schemeClr>
                </a:solidFill>
                <a:latin typeface="Tw Cen MT" pitchFamily="34" charset="0"/>
              </a:rPr>
              <a:t>Quels projets sont mis en place pour le « réhabiliter » ?</a:t>
            </a:r>
          </a:p>
          <a:p>
            <a:pPr algn="just"/>
            <a:r>
              <a:rPr lang="fr-FR" sz="1300" b="1" dirty="0" smtClean="0">
                <a:solidFill>
                  <a:schemeClr val="accent2">
                    <a:lumMod val="50000"/>
                  </a:schemeClr>
                </a:solidFill>
                <a:latin typeface="Tw Cen MT" pitchFamily="34" charset="0"/>
              </a:rPr>
              <a:t>Pourquoi peut-on dire que ces modifications entrainent une accentuation de la ségrégation socio-spatiale dans la ville ?</a:t>
            </a:r>
            <a:endParaRPr lang="fr-FR" sz="1300" b="1" dirty="0">
              <a:solidFill>
                <a:schemeClr val="accent2">
                  <a:lumMod val="50000"/>
                </a:schemeClr>
              </a:solidFill>
              <a:latin typeface="Tw Cen MT" pitchFamily="34" charset="0"/>
            </a:endParaRPr>
          </a:p>
        </p:txBody>
      </p:sp>
      <p:sp>
        <p:nvSpPr>
          <p:cNvPr id="20" name="Rectangle 19"/>
          <p:cNvSpPr/>
          <p:nvPr/>
        </p:nvSpPr>
        <p:spPr>
          <a:xfrm>
            <a:off x="1764000" y="1332000"/>
            <a:ext cx="2736304"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07504" y="1512000"/>
            <a:ext cx="4392487"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364088" y="5400000"/>
            <a:ext cx="2772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8149" y="1692000"/>
            <a:ext cx="4391842"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07504" y="1872000"/>
            <a:ext cx="4391842"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7504" y="2056672"/>
            <a:ext cx="4391842"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7504" y="2595736"/>
            <a:ext cx="3636349" cy="144000"/>
          </a:xfrm>
          <a:prstGeom prst="rect">
            <a:avLst/>
          </a:prstGeom>
          <a:solidFill>
            <a:srgbClr val="C00000">
              <a:alpha val="30000"/>
            </a:srgb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012160" y="5616000"/>
            <a:ext cx="2411904"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187624" y="755181"/>
            <a:ext cx="2416279" cy="144000"/>
          </a:xfrm>
          <a:prstGeom prst="rect">
            <a:avLst/>
          </a:prstGeom>
          <a:solidFill>
            <a:srgbClr val="00206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14792" y="934346"/>
            <a:ext cx="827780"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419871" y="3330000"/>
            <a:ext cx="1088883"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07504" y="3501024"/>
            <a:ext cx="4401250"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07504" y="3681368"/>
            <a:ext cx="1224136"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00615" y="3705236"/>
            <a:ext cx="1208140" cy="144000"/>
          </a:xfrm>
          <a:prstGeom prst="rect">
            <a:avLst/>
          </a:prstGeom>
          <a:solidFill>
            <a:srgbClr val="00206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07504" y="3884466"/>
            <a:ext cx="604070" cy="120598"/>
          </a:xfrm>
          <a:prstGeom prst="rect">
            <a:avLst/>
          </a:prstGeom>
          <a:solidFill>
            <a:srgbClr val="00206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45490" y="4043982"/>
            <a:ext cx="4153856"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16912" y="4240841"/>
            <a:ext cx="439184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14792" y="4437128"/>
            <a:ext cx="439184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07504" y="4617422"/>
            <a:ext cx="439184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08149" y="4797152"/>
            <a:ext cx="4140148"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192000" y="768736"/>
            <a:ext cx="1440160" cy="130445"/>
          </a:xfrm>
          <a:prstGeom prst="rect">
            <a:avLst/>
          </a:prstGeom>
          <a:solidFill>
            <a:srgbClr val="00206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380312" y="2586336"/>
            <a:ext cx="1584000" cy="153399"/>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4680150" y="2780944"/>
            <a:ext cx="755946"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8186063" y="2952000"/>
            <a:ext cx="778249"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4680150" y="3140984"/>
            <a:ext cx="778249"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148064" y="5616000"/>
            <a:ext cx="540000" cy="144000"/>
          </a:xfrm>
          <a:prstGeom prst="rect">
            <a:avLst/>
          </a:prstGeom>
          <a:solidFill>
            <a:srgbClr val="00206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711125" y="5876835"/>
            <a:ext cx="3795509"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12208" y="6048000"/>
            <a:ext cx="439184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07504" y="6232972"/>
            <a:ext cx="4391841"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107504" y="6426000"/>
            <a:ext cx="2160239"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1907705" y="2952000"/>
            <a:ext cx="259164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107504" y="3129172"/>
            <a:ext cx="4391842"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4706060" y="6020835"/>
            <a:ext cx="4032448" cy="144000"/>
          </a:xfrm>
          <a:prstGeom prst="rect">
            <a:avLst/>
          </a:prstGeom>
          <a:solidFill>
            <a:srgbClr val="FFFF0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7524328" y="4428000"/>
            <a:ext cx="1447932" cy="144000"/>
          </a:xfrm>
          <a:prstGeom prst="rect">
            <a:avLst/>
          </a:prstGeom>
          <a:solidFill>
            <a:srgbClr val="FFFF0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4698112" y="4608000"/>
            <a:ext cx="4266200" cy="144000"/>
          </a:xfrm>
          <a:prstGeom prst="rect">
            <a:avLst/>
          </a:prstGeom>
          <a:solidFill>
            <a:srgbClr val="FFFF0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4706060" y="4797168"/>
            <a:ext cx="4266200" cy="144000"/>
          </a:xfrm>
          <a:prstGeom prst="rect">
            <a:avLst/>
          </a:prstGeom>
          <a:solidFill>
            <a:srgbClr val="FFFF0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4680150" y="4972305"/>
            <a:ext cx="778249" cy="144000"/>
          </a:xfrm>
          <a:prstGeom prst="rect">
            <a:avLst/>
          </a:prstGeom>
          <a:solidFill>
            <a:srgbClr val="FFFF0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187624" y="6426000"/>
            <a:ext cx="1080000" cy="14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a:stCxn id="8" idx="3"/>
          </p:cNvCxnSpPr>
          <p:nvPr/>
        </p:nvCxnSpPr>
        <p:spPr>
          <a:xfrm>
            <a:off x="2267624" y="6498000"/>
            <a:ext cx="2601209" cy="0"/>
          </a:xfrm>
          <a:prstGeom prst="straightConnector1">
            <a:avLst/>
          </a:prstGeom>
          <a:ln>
            <a:solidFill>
              <a:srgbClr val="C0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68" name="ZoneTexte 67"/>
          <p:cNvSpPr txBox="1"/>
          <p:nvPr/>
        </p:nvSpPr>
        <p:spPr>
          <a:xfrm>
            <a:off x="4932040" y="6407364"/>
            <a:ext cx="4069503" cy="369332"/>
          </a:xfrm>
          <a:prstGeom prst="rect">
            <a:avLst/>
          </a:prstGeom>
          <a:solidFill>
            <a:schemeClr val="bg1"/>
          </a:solidFill>
          <a:ln>
            <a:solidFill>
              <a:srgbClr val="C00000"/>
            </a:solidFill>
          </a:ln>
        </p:spPr>
        <p:txBody>
          <a:bodyPr wrap="square" tIns="0" bIns="0" rtlCol="0">
            <a:spAutoFit/>
          </a:bodyPr>
          <a:lstStyle/>
          <a:p>
            <a:pPr algn="ctr"/>
            <a:r>
              <a:rPr lang="fr-FR" sz="1200" b="1" dirty="0" smtClean="0">
                <a:latin typeface="Tw Cen MT" pitchFamily="34" charset="0"/>
              </a:rPr>
              <a:t>De fait : exclusion de centaines de familles puisque le </a:t>
            </a:r>
            <a:r>
              <a:rPr lang="fr-FR" sz="1200" b="1" dirty="0" err="1" smtClean="0">
                <a:latin typeface="Tw Cen MT" pitchFamily="34" charset="0"/>
              </a:rPr>
              <a:t>slum</a:t>
            </a:r>
            <a:r>
              <a:rPr lang="fr-FR" sz="1200" b="1" dirty="0" smtClean="0">
                <a:latin typeface="Tw Cen MT" pitchFamily="34" charset="0"/>
              </a:rPr>
              <a:t> compte entre 750 000 et 1 million d’habitants</a:t>
            </a:r>
            <a:endParaRPr lang="fr-FR" sz="1200" b="1" dirty="0">
              <a:latin typeface="Tw Cen MT" pitchFamily="34" charset="0"/>
            </a:endParaRPr>
          </a:p>
        </p:txBody>
      </p:sp>
      <p:sp>
        <p:nvSpPr>
          <p:cNvPr id="9" name="Rectangle 8"/>
          <p:cNvSpPr/>
          <p:nvPr/>
        </p:nvSpPr>
        <p:spPr>
          <a:xfrm>
            <a:off x="3768588" y="4396972"/>
            <a:ext cx="5256584" cy="1980000"/>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250" b="1" dirty="0" err="1" smtClean="0">
                <a:latin typeface="Tw Cen MT" pitchFamily="34" charset="0"/>
              </a:rPr>
              <a:t>Dharavi</a:t>
            </a:r>
            <a:r>
              <a:rPr lang="fr-FR" sz="1250" b="1" dirty="0" smtClean="0">
                <a:latin typeface="Tw Cen MT" pitchFamily="34" charset="0"/>
              </a:rPr>
              <a:t> est considéré comme le plus grand </a:t>
            </a:r>
            <a:r>
              <a:rPr lang="fr-FR" sz="1250" b="1" dirty="0" err="1" smtClean="0">
                <a:latin typeface="Tw Cen MT" pitchFamily="34" charset="0"/>
              </a:rPr>
              <a:t>slum</a:t>
            </a:r>
            <a:r>
              <a:rPr lang="fr-FR" sz="1250" b="1" dirty="0" smtClean="0">
                <a:latin typeface="Tw Cen MT" pitchFamily="34" charset="0"/>
              </a:rPr>
              <a:t> d’Asie : construit sur 223 hectares de marécages asséchés, il abrite quelques 750 000 personnes. Image de la pauvreté dont les autorités de la ville aimeraient se débarrasser, ce bidonville regorge d’une activité débordante et inépuisable : confection textile, blanchisseur, poterie, travail du cuir en passant par le recyclage du plastique et des ordures, </a:t>
            </a:r>
            <a:r>
              <a:rPr lang="fr-FR" sz="1250" b="1" dirty="0" err="1" smtClean="0">
                <a:latin typeface="Tw Cen MT" pitchFamily="34" charset="0"/>
              </a:rPr>
              <a:t>Dharavi</a:t>
            </a:r>
            <a:r>
              <a:rPr lang="fr-FR" sz="1250" b="1" dirty="0" smtClean="0">
                <a:latin typeface="Tw Cen MT" pitchFamily="34" charset="0"/>
              </a:rPr>
              <a:t> est une gigantesque usine informelle qui génère une activité d’environ 500 millions d’euros par an</a:t>
            </a:r>
            <a:r>
              <a:rPr lang="fr-FR" sz="1250" b="1" dirty="0">
                <a:latin typeface="Tw Cen MT" pitchFamily="34" charset="0"/>
              </a:rPr>
              <a:t>. Mais ce modèle unique pourrait bientôt prendre fin, rattrapé par l’expansion d’une ville en manque d’espace, et un plan de réaménagement pharaonique</a:t>
            </a:r>
            <a:r>
              <a:rPr lang="fr-FR" sz="1250" b="1" dirty="0" smtClean="0">
                <a:latin typeface="Tw Cen MT" pitchFamily="34" charset="0"/>
              </a:rPr>
              <a:t>.</a:t>
            </a:r>
            <a:endParaRPr lang="fr-FR" sz="1250" b="1" dirty="0">
              <a:latin typeface="Tw Cen MT" pitchFamily="34" charset="0"/>
            </a:endParaRPr>
          </a:p>
        </p:txBody>
      </p:sp>
    </p:spTree>
    <p:extLst>
      <p:ext uri="{BB962C8B-B14F-4D97-AF65-F5344CB8AC3E}">
        <p14:creationId xmlns:p14="http://schemas.microsoft.com/office/powerpoint/2010/main" val="5599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par>
                          <p:cTn id="29" fill="hold">
                            <p:stCondLst>
                              <p:cond delay="20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p:tgtEl>
                                          <p:spTgt spid="7"/>
                                        </p:tgtEl>
                                        <p:attrNameLst>
                                          <p:attrName>ppt_y</p:attrName>
                                        </p:attrNameLst>
                                      </p:cBhvr>
                                      <p:tavLst>
                                        <p:tav tm="0">
                                          <p:val>
                                            <p:strVal val="#ppt_y+#ppt_h*1.125000"/>
                                          </p:val>
                                        </p:tav>
                                        <p:tav tm="100000">
                                          <p:val>
                                            <p:strVal val="#ppt_y"/>
                                          </p:val>
                                        </p:tav>
                                      </p:tavLst>
                                    </p:anim>
                                    <p:animEffect transition="in" filter="wipe(up)">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18"/>
                                        </p:tgtEl>
                                        <p:attrNameLst>
                                          <p:attrName>ppt_w</p:attrName>
                                        </p:attrNameLst>
                                      </p:cBhvr>
                                      <p:tavLst>
                                        <p:tav tm="0">
                                          <p:val>
                                            <p:strVal val="ppt_w"/>
                                          </p:val>
                                        </p:tav>
                                        <p:tav tm="100000">
                                          <p:val>
                                            <p:fltVal val="0"/>
                                          </p:val>
                                        </p:tav>
                                      </p:tavLst>
                                    </p:anim>
                                    <p:anim calcmode="lin" valueType="num">
                                      <p:cBhvr>
                                        <p:cTn id="38" dur="500"/>
                                        <p:tgtEl>
                                          <p:spTgt spid="18"/>
                                        </p:tgtEl>
                                        <p:attrNameLst>
                                          <p:attrName>ppt_h</p:attrName>
                                        </p:attrNameLst>
                                      </p:cBhvr>
                                      <p:tavLst>
                                        <p:tav tm="0">
                                          <p:val>
                                            <p:strVal val="ppt_h"/>
                                          </p:val>
                                        </p:tav>
                                        <p:tav tm="100000">
                                          <p:val>
                                            <p:fltVal val="0"/>
                                          </p:val>
                                        </p:tav>
                                      </p:tavLst>
                                    </p:anim>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fltVal val="0"/>
                                          </p:val>
                                        </p:tav>
                                      </p:tavLst>
                                    </p:anim>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054"/>
                                        </p:tgtEl>
                                        <p:attrNameLst>
                                          <p:attrName>style.visibility</p:attrName>
                                        </p:attrNameLst>
                                      </p:cBhvr>
                                      <p:to>
                                        <p:strVal val="visible"/>
                                      </p:to>
                                    </p:set>
                                    <p:animEffect transition="in" filter="wheel(1)">
                                      <p:cBhvr>
                                        <p:cTn id="60" dur="2000"/>
                                        <p:tgtEl>
                                          <p:spTgt spid="205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2056"/>
                                        </p:tgtEl>
                                        <p:attrNameLst>
                                          <p:attrName>style.visibility</p:attrName>
                                        </p:attrNameLst>
                                      </p:cBhvr>
                                      <p:to>
                                        <p:strVal val="visible"/>
                                      </p:to>
                                    </p:set>
                                    <p:animEffect transition="in" filter="wheel(1)">
                                      <p:cBhvr>
                                        <p:cTn id="65" dur="2000"/>
                                        <p:tgtEl>
                                          <p:spTgt spid="2056"/>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2060"/>
                                        </p:tgtEl>
                                        <p:attrNameLst>
                                          <p:attrName>style.visibility</p:attrName>
                                        </p:attrNameLst>
                                      </p:cBhvr>
                                      <p:to>
                                        <p:strVal val="visible"/>
                                      </p:to>
                                    </p:set>
                                    <p:animEffect transition="in" filter="wheel(1)">
                                      <p:cBhvr>
                                        <p:cTn id="70" dur="2000"/>
                                        <p:tgtEl>
                                          <p:spTgt spid="2060"/>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2062"/>
                                        </p:tgtEl>
                                        <p:attrNameLst>
                                          <p:attrName>style.visibility</p:attrName>
                                        </p:attrNameLst>
                                      </p:cBhvr>
                                      <p:to>
                                        <p:strVal val="visible"/>
                                      </p:to>
                                    </p:set>
                                    <p:animEffect transition="in" filter="wheel(1)">
                                      <p:cBhvr>
                                        <p:cTn id="75" dur="2000"/>
                                        <p:tgtEl>
                                          <p:spTgt spid="2062"/>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nodeType="clickEffect">
                                  <p:stCondLst>
                                    <p:cond delay="0"/>
                                  </p:stCondLst>
                                  <p:childTnLst>
                                    <p:set>
                                      <p:cBhvr>
                                        <p:cTn id="79" dur="1" fill="hold">
                                          <p:stCondLst>
                                            <p:cond delay="0"/>
                                          </p:stCondLst>
                                        </p:cTn>
                                        <p:tgtEl>
                                          <p:spTgt spid="2064"/>
                                        </p:tgtEl>
                                        <p:attrNameLst>
                                          <p:attrName>style.visibility</p:attrName>
                                        </p:attrNameLst>
                                      </p:cBhvr>
                                      <p:to>
                                        <p:strVal val="visible"/>
                                      </p:to>
                                    </p:set>
                                    <p:animEffect transition="in" filter="wheel(1)">
                                      <p:cBhvr>
                                        <p:cTn id="80" dur="2000"/>
                                        <p:tgtEl>
                                          <p:spTgt spid="2064"/>
                                        </p:tgtEl>
                                      </p:cBhvr>
                                    </p:animEffect>
                                  </p:childTnLst>
                                </p:cTn>
                              </p:par>
                            </p:childTnLst>
                          </p:cTn>
                        </p:par>
                        <p:par>
                          <p:cTn id="81" fill="hold">
                            <p:stCondLst>
                              <p:cond delay="2000"/>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nodeType="clickEffect">
                                  <p:stCondLst>
                                    <p:cond delay="0"/>
                                  </p:stCondLst>
                                  <p:childTnLst>
                                    <p:anim calcmode="lin" valueType="num">
                                      <p:cBhvr>
                                        <p:cTn id="90" dur="500"/>
                                        <p:tgtEl>
                                          <p:spTgt spid="3"/>
                                        </p:tgtEl>
                                        <p:attrNameLst>
                                          <p:attrName>ppt_w</p:attrName>
                                        </p:attrNameLst>
                                      </p:cBhvr>
                                      <p:tavLst>
                                        <p:tav tm="0">
                                          <p:val>
                                            <p:strVal val="ppt_w"/>
                                          </p:val>
                                        </p:tav>
                                        <p:tav tm="100000">
                                          <p:val>
                                            <p:fltVal val="0"/>
                                          </p:val>
                                        </p:tav>
                                      </p:tavLst>
                                    </p:anim>
                                    <p:anim calcmode="lin" valueType="num">
                                      <p:cBhvr>
                                        <p:cTn id="91" dur="500"/>
                                        <p:tgtEl>
                                          <p:spTgt spid="3"/>
                                        </p:tgtEl>
                                        <p:attrNameLst>
                                          <p:attrName>ppt_h</p:attrName>
                                        </p:attrNameLst>
                                      </p:cBhvr>
                                      <p:tavLst>
                                        <p:tav tm="0">
                                          <p:val>
                                            <p:strVal val="ppt_h"/>
                                          </p:val>
                                        </p:tav>
                                        <p:tav tm="100000">
                                          <p:val>
                                            <p:fltVal val="0"/>
                                          </p:val>
                                        </p:tav>
                                      </p:tavLst>
                                    </p:anim>
                                    <p:animEffect transition="out" filter="fade">
                                      <p:cBhvr>
                                        <p:cTn id="92" dur="500"/>
                                        <p:tgtEl>
                                          <p:spTgt spid="3"/>
                                        </p:tgtEl>
                                      </p:cBhvr>
                                    </p:animEffect>
                                    <p:set>
                                      <p:cBhvr>
                                        <p:cTn id="93" dur="1" fill="hold">
                                          <p:stCondLst>
                                            <p:cond delay="499"/>
                                          </p:stCondLst>
                                        </p:cTn>
                                        <p:tgtEl>
                                          <p:spTgt spid="3"/>
                                        </p:tgtEl>
                                        <p:attrNameLst>
                                          <p:attrName>style.visibility</p:attrName>
                                        </p:attrNameLst>
                                      </p:cBhvr>
                                      <p:to>
                                        <p:strVal val="hidden"/>
                                      </p:to>
                                    </p:set>
                                  </p:childTnLst>
                                </p:cTn>
                              </p:par>
                              <p:par>
                                <p:cTn id="94" presetID="53" presetClass="exit" presetSubtype="32" fill="hold" grpId="2" nodeType="withEffect">
                                  <p:stCondLst>
                                    <p:cond delay="0"/>
                                  </p:stCondLst>
                                  <p:childTnLst>
                                    <p:anim calcmode="lin" valueType="num">
                                      <p:cBhvr>
                                        <p:cTn id="95" dur="500"/>
                                        <p:tgtEl>
                                          <p:spTgt spid="17"/>
                                        </p:tgtEl>
                                        <p:attrNameLst>
                                          <p:attrName>ppt_w</p:attrName>
                                        </p:attrNameLst>
                                      </p:cBhvr>
                                      <p:tavLst>
                                        <p:tav tm="0">
                                          <p:val>
                                            <p:strVal val="ppt_w"/>
                                          </p:val>
                                        </p:tav>
                                        <p:tav tm="100000">
                                          <p:val>
                                            <p:fltVal val="0"/>
                                          </p:val>
                                        </p:tav>
                                      </p:tavLst>
                                    </p:anim>
                                    <p:anim calcmode="lin" valueType="num">
                                      <p:cBhvr>
                                        <p:cTn id="96" dur="500"/>
                                        <p:tgtEl>
                                          <p:spTgt spid="17"/>
                                        </p:tgtEl>
                                        <p:attrNameLst>
                                          <p:attrName>ppt_h</p:attrName>
                                        </p:attrNameLst>
                                      </p:cBhvr>
                                      <p:tavLst>
                                        <p:tav tm="0">
                                          <p:val>
                                            <p:strVal val="ppt_h"/>
                                          </p:val>
                                        </p:tav>
                                        <p:tav tm="100000">
                                          <p:val>
                                            <p:fltVal val="0"/>
                                          </p:val>
                                        </p:tav>
                                      </p:tavLst>
                                    </p:anim>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53" presetClass="exit" presetSubtype="32" fill="hold" grpId="2" nodeType="withEffect">
                                  <p:stCondLst>
                                    <p:cond delay="0"/>
                                  </p:stCondLst>
                                  <p:childTnLst>
                                    <p:anim calcmode="lin" valueType="num">
                                      <p:cBhvr>
                                        <p:cTn id="100" dur="500"/>
                                        <p:tgtEl>
                                          <p:spTgt spid="18"/>
                                        </p:tgtEl>
                                        <p:attrNameLst>
                                          <p:attrName>ppt_w</p:attrName>
                                        </p:attrNameLst>
                                      </p:cBhvr>
                                      <p:tavLst>
                                        <p:tav tm="0">
                                          <p:val>
                                            <p:strVal val="ppt_w"/>
                                          </p:val>
                                        </p:tav>
                                        <p:tav tm="100000">
                                          <p:val>
                                            <p:fltVal val="0"/>
                                          </p:val>
                                        </p:tav>
                                      </p:tavLst>
                                    </p:anim>
                                    <p:anim calcmode="lin" valueType="num">
                                      <p:cBhvr>
                                        <p:cTn id="101" dur="500"/>
                                        <p:tgtEl>
                                          <p:spTgt spid="18"/>
                                        </p:tgtEl>
                                        <p:attrNameLst>
                                          <p:attrName>ppt_h</p:attrName>
                                        </p:attrNameLst>
                                      </p:cBhvr>
                                      <p:tavLst>
                                        <p:tav tm="0">
                                          <p:val>
                                            <p:strVal val="ppt_h"/>
                                          </p:val>
                                        </p:tav>
                                        <p:tav tm="100000">
                                          <p:val>
                                            <p:fltVal val="0"/>
                                          </p:val>
                                        </p:tav>
                                      </p:tavLst>
                                    </p:anim>
                                    <p:animEffect transition="out" filter="fad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par>
                                <p:cTn id="104" presetID="53" presetClass="exit" presetSubtype="32" fill="hold" grpId="1" nodeType="withEffect">
                                  <p:stCondLst>
                                    <p:cond delay="0"/>
                                  </p:stCondLst>
                                  <p:childTnLst>
                                    <p:anim calcmode="lin" valueType="num">
                                      <p:cBhvr>
                                        <p:cTn id="105" dur="500"/>
                                        <p:tgtEl>
                                          <p:spTgt spid="9"/>
                                        </p:tgtEl>
                                        <p:attrNameLst>
                                          <p:attrName>ppt_w</p:attrName>
                                        </p:attrNameLst>
                                      </p:cBhvr>
                                      <p:tavLst>
                                        <p:tav tm="0">
                                          <p:val>
                                            <p:strVal val="ppt_w"/>
                                          </p:val>
                                        </p:tav>
                                        <p:tav tm="100000">
                                          <p:val>
                                            <p:fltVal val="0"/>
                                          </p:val>
                                        </p:tav>
                                      </p:tavLst>
                                    </p:anim>
                                    <p:anim calcmode="lin" valueType="num">
                                      <p:cBhvr>
                                        <p:cTn id="106" dur="500"/>
                                        <p:tgtEl>
                                          <p:spTgt spid="9"/>
                                        </p:tgtEl>
                                        <p:attrNameLst>
                                          <p:attrName>ppt_h</p:attrName>
                                        </p:attrNameLst>
                                      </p:cBhvr>
                                      <p:tavLst>
                                        <p:tav tm="0">
                                          <p:val>
                                            <p:strVal val="ppt_h"/>
                                          </p:val>
                                        </p:tav>
                                        <p:tav tm="100000">
                                          <p:val>
                                            <p:fltVal val="0"/>
                                          </p:val>
                                        </p:tav>
                                      </p:tavLst>
                                    </p:anim>
                                    <p:animEffect transition="out" filter="fade">
                                      <p:cBhvr>
                                        <p:cTn id="107" dur="500"/>
                                        <p:tgtEl>
                                          <p:spTgt spid="9"/>
                                        </p:tgtEl>
                                      </p:cBhvr>
                                    </p:animEffect>
                                    <p:set>
                                      <p:cBhvr>
                                        <p:cTn id="108" dur="1" fill="hold">
                                          <p:stCondLst>
                                            <p:cond delay="499"/>
                                          </p:stCondLst>
                                        </p:cTn>
                                        <p:tgtEl>
                                          <p:spTgt spid="9"/>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4"/>
                                        </p:tgtEl>
                                        <p:attrNameLst>
                                          <p:attrName>ppt_w</p:attrName>
                                        </p:attrNameLst>
                                      </p:cBhvr>
                                      <p:tavLst>
                                        <p:tav tm="0">
                                          <p:val>
                                            <p:strVal val="ppt_w"/>
                                          </p:val>
                                        </p:tav>
                                        <p:tav tm="100000">
                                          <p:val>
                                            <p:fltVal val="0"/>
                                          </p:val>
                                        </p:tav>
                                      </p:tavLst>
                                    </p:anim>
                                    <p:anim calcmode="lin" valueType="num">
                                      <p:cBhvr>
                                        <p:cTn id="111" dur="500"/>
                                        <p:tgtEl>
                                          <p:spTgt spid="4"/>
                                        </p:tgtEl>
                                        <p:attrNameLst>
                                          <p:attrName>ppt_h</p:attrName>
                                        </p:attrNameLst>
                                      </p:cBhvr>
                                      <p:tavLst>
                                        <p:tav tm="0">
                                          <p:val>
                                            <p:strVal val="ppt_h"/>
                                          </p:val>
                                        </p:tav>
                                        <p:tav tm="100000">
                                          <p:val>
                                            <p:fltVal val="0"/>
                                          </p:val>
                                        </p:tav>
                                      </p:tavLst>
                                    </p:anim>
                                    <p:animEffect transition="out" filter="fade">
                                      <p:cBhvr>
                                        <p:cTn id="112" dur="500"/>
                                        <p:tgtEl>
                                          <p:spTgt spid="4"/>
                                        </p:tgtEl>
                                      </p:cBhvr>
                                    </p:animEffect>
                                    <p:set>
                                      <p:cBhvr>
                                        <p:cTn id="113" dur="1" fill="hold">
                                          <p:stCondLst>
                                            <p:cond delay="499"/>
                                          </p:stCondLst>
                                        </p:cTn>
                                        <p:tgtEl>
                                          <p:spTgt spid="4"/>
                                        </p:tgtEl>
                                        <p:attrNameLst>
                                          <p:attrName>style.visibility</p:attrName>
                                        </p:attrNameLst>
                                      </p:cBhvr>
                                      <p:to>
                                        <p:strVal val="hidden"/>
                                      </p:to>
                                    </p:set>
                                  </p:childTnLst>
                                </p:cTn>
                              </p:par>
                              <p:par>
                                <p:cTn id="114" presetID="53" presetClass="exit" presetSubtype="32" fill="hold" nodeType="withEffect">
                                  <p:stCondLst>
                                    <p:cond delay="0"/>
                                  </p:stCondLst>
                                  <p:childTnLst>
                                    <p:anim calcmode="lin" valueType="num">
                                      <p:cBhvr>
                                        <p:cTn id="115" dur="500"/>
                                        <p:tgtEl>
                                          <p:spTgt spid="2054"/>
                                        </p:tgtEl>
                                        <p:attrNameLst>
                                          <p:attrName>ppt_w</p:attrName>
                                        </p:attrNameLst>
                                      </p:cBhvr>
                                      <p:tavLst>
                                        <p:tav tm="0">
                                          <p:val>
                                            <p:strVal val="ppt_w"/>
                                          </p:val>
                                        </p:tav>
                                        <p:tav tm="100000">
                                          <p:val>
                                            <p:fltVal val="0"/>
                                          </p:val>
                                        </p:tav>
                                      </p:tavLst>
                                    </p:anim>
                                    <p:anim calcmode="lin" valueType="num">
                                      <p:cBhvr>
                                        <p:cTn id="116" dur="500"/>
                                        <p:tgtEl>
                                          <p:spTgt spid="2054"/>
                                        </p:tgtEl>
                                        <p:attrNameLst>
                                          <p:attrName>ppt_h</p:attrName>
                                        </p:attrNameLst>
                                      </p:cBhvr>
                                      <p:tavLst>
                                        <p:tav tm="0">
                                          <p:val>
                                            <p:strVal val="ppt_h"/>
                                          </p:val>
                                        </p:tav>
                                        <p:tav tm="100000">
                                          <p:val>
                                            <p:fltVal val="0"/>
                                          </p:val>
                                        </p:tav>
                                      </p:tavLst>
                                    </p:anim>
                                    <p:animEffect transition="out" filter="fade">
                                      <p:cBhvr>
                                        <p:cTn id="117" dur="500"/>
                                        <p:tgtEl>
                                          <p:spTgt spid="2054"/>
                                        </p:tgtEl>
                                      </p:cBhvr>
                                    </p:animEffect>
                                    <p:set>
                                      <p:cBhvr>
                                        <p:cTn id="118" dur="1" fill="hold">
                                          <p:stCondLst>
                                            <p:cond delay="499"/>
                                          </p:stCondLst>
                                        </p:cTn>
                                        <p:tgtEl>
                                          <p:spTgt spid="2054"/>
                                        </p:tgtEl>
                                        <p:attrNameLst>
                                          <p:attrName>style.visibility</p:attrName>
                                        </p:attrNameLst>
                                      </p:cBhvr>
                                      <p:to>
                                        <p:strVal val="hidden"/>
                                      </p:to>
                                    </p:set>
                                  </p:childTnLst>
                                </p:cTn>
                              </p:par>
                              <p:par>
                                <p:cTn id="119" presetID="53" presetClass="exit" presetSubtype="32" fill="hold" nodeType="withEffect">
                                  <p:stCondLst>
                                    <p:cond delay="0"/>
                                  </p:stCondLst>
                                  <p:childTnLst>
                                    <p:anim calcmode="lin" valueType="num">
                                      <p:cBhvr>
                                        <p:cTn id="120" dur="500"/>
                                        <p:tgtEl>
                                          <p:spTgt spid="2056"/>
                                        </p:tgtEl>
                                        <p:attrNameLst>
                                          <p:attrName>ppt_w</p:attrName>
                                        </p:attrNameLst>
                                      </p:cBhvr>
                                      <p:tavLst>
                                        <p:tav tm="0">
                                          <p:val>
                                            <p:strVal val="ppt_w"/>
                                          </p:val>
                                        </p:tav>
                                        <p:tav tm="100000">
                                          <p:val>
                                            <p:fltVal val="0"/>
                                          </p:val>
                                        </p:tav>
                                      </p:tavLst>
                                    </p:anim>
                                    <p:anim calcmode="lin" valueType="num">
                                      <p:cBhvr>
                                        <p:cTn id="121" dur="500"/>
                                        <p:tgtEl>
                                          <p:spTgt spid="2056"/>
                                        </p:tgtEl>
                                        <p:attrNameLst>
                                          <p:attrName>ppt_h</p:attrName>
                                        </p:attrNameLst>
                                      </p:cBhvr>
                                      <p:tavLst>
                                        <p:tav tm="0">
                                          <p:val>
                                            <p:strVal val="ppt_h"/>
                                          </p:val>
                                        </p:tav>
                                        <p:tav tm="100000">
                                          <p:val>
                                            <p:fltVal val="0"/>
                                          </p:val>
                                        </p:tav>
                                      </p:tavLst>
                                    </p:anim>
                                    <p:animEffect transition="out" filter="fade">
                                      <p:cBhvr>
                                        <p:cTn id="122" dur="500"/>
                                        <p:tgtEl>
                                          <p:spTgt spid="2056"/>
                                        </p:tgtEl>
                                      </p:cBhvr>
                                    </p:animEffect>
                                    <p:set>
                                      <p:cBhvr>
                                        <p:cTn id="123" dur="1" fill="hold">
                                          <p:stCondLst>
                                            <p:cond delay="499"/>
                                          </p:stCondLst>
                                        </p:cTn>
                                        <p:tgtEl>
                                          <p:spTgt spid="2056"/>
                                        </p:tgtEl>
                                        <p:attrNameLst>
                                          <p:attrName>style.visibility</p:attrName>
                                        </p:attrNameLst>
                                      </p:cBhvr>
                                      <p:to>
                                        <p:strVal val="hidden"/>
                                      </p:to>
                                    </p:set>
                                  </p:childTnLst>
                                </p:cTn>
                              </p:par>
                              <p:par>
                                <p:cTn id="124" presetID="53" presetClass="exit" presetSubtype="32" fill="hold" nodeType="withEffect">
                                  <p:stCondLst>
                                    <p:cond delay="0"/>
                                  </p:stCondLst>
                                  <p:childTnLst>
                                    <p:anim calcmode="lin" valueType="num">
                                      <p:cBhvr>
                                        <p:cTn id="125" dur="500"/>
                                        <p:tgtEl>
                                          <p:spTgt spid="2060"/>
                                        </p:tgtEl>
                                        <p:attrNameLst>
                                          <p:attrName>ppt_w</p:attrName>
                                        </p:attrNameLst>
                                      </p:cBhvr>
                                      <p:tavLst>
                                        <p:tav tm="0">
                                          <p:val>
                                            <p:strVal val="ppt_w"/>
                                          </p:val>
                                        </p:tav>
                                        <p:tav tm="100000">
                                          <p:val>
                                            <p:fltVal val="0"/>
                                          </p:val>
                                        </p:tav>
                                      </p:tavLst>
                                    </p:anim>
                                    <p:anim calcmode="lin" valueType="num">
                                      <p:cBhvr>
                                        <p:cTn id="126" dur="500"/>
                                        <p:tgtEl>
                                          <p:spTgt spid="2060"/>
                                        </p:tgtEl>
                                        <p:attrNameLst>
                                          <p:attrName>ppt_h</p:attrName>
                                        </p:attrNameLst>
                                      </p:cBhvr>
                                      <p:tavLst>
                                        <p:tav tm="0">
                                          <p:val>
                                            <p:strVal val="ppt_h"/>
                                          </p:val>
                                        </p:tav>
                                        <p:tav tm="100000">
                                          <p:val>
                                            <p:fltVal val="0"/>
                                          </p:val>
                                        </p:tav>
                                      </p:tavLst>
                                    </p:anim>
                                    <p:animEffect transition="out" filter="fade">
                                      <p:cBhvr>
                                        <p:cTn id="127" dur="500"/>
                                        <p:tgtEl>
                                          <p:spTgt spid="2060"/>
                                        </p:tgtEl>
                                      </p:cBhvr>
                                    </p:animEffect>
                                    <p:set>
                                      <p:cBhvr>
                                        <p:cTn id="128" dur="1" fill="hold">
                                          <p:stCondLst>
                                            <p:cond delay="499"/>
                                          </p:stCondLst>
                                        </p:cTn>
                                        <p:tgtEl>
                                          <p:spTgt spid="2060"/>
                                        </p:tgtEl>
                                        <p:attrNameLst>
                                          <p:attrName>style.visibility</p:attrName>
                                        </p:attrNameLst>
                                      </p:cBhvr>
                                      <p:to>
                                        <p:strVal val="hidden"/>
                                      </p:to>
                                    </p:set>
                                  </p:childTnLst>
                                </p:cTn>
                              </p:par>
                              <p:par>
                                <p:cTn id="129" presetID="53" presetClass="exit" presetSubtype="32" fill="hold" nodeType="withEffect">
                                  <p:stCondLst>
                                    <p:cond delay="0"/>
                                  </p:stCondLst>
                                  <p:childTnLst>
                                    <p:anim calcmode="lin" valueType="num">
                                      <p:cBhvr>
                                        <p:cTn id="130" dur="500"/>
                                        <p:tgtEl>
                                          <p:spTgt spid="2062"/>
                                        </p:tgtEl>
                                        <p:attrNameLst>
                                          <p:attrName>ppt_w</p:attrName>
                                        </p:attrNameLst>
                                      </p:cBhvr>
                                      <p:tavLst>
                                        <p:tav tm="0">
                                          <p:val>
                                            <p:strVal val="ppt_w"/>
                                          </p:val>
                                        </p:tav>
                                        <p:tav tm="100000">
                                          <p:val>
                                            <p:fltVal val="0"/>
                                          </p:val>
                                        </p:tav>
                                      </p:tavLst>
                                    </p:anim>
                                    <p:anim calcmode="lin" valueType="num">
                                      <p:cBhvr>
                                        <p:cTn id="131" dur="500"/>
                                        <p:tgtEl>
                                          <p:spTgt spid="2062"/>
                                        </p:tgtEl>
                                        <p:attrNameLst>
                                          <p:attrName>ppt_h</p:attrName>
                                        </p:attrNameLst>
                                      </p:cBhvr>
                                      <p:tavLst>
                                        <p:tav tm="0">
                                          <p:val>
                                            <p:strVal val="ppt_h"/>
                                          </p:val>
                                        </p:tav>
                                        <p:tav tm="100000">
                                          <p:val>
                                            <p:fltVal val="0"/>
                                          </p:val>
                                        </p:tav>
                                      </p:tavLst>
                                    </p:anim>
                                    <p:animEffect transition="out" filter="fade">
                                      <p:cBhvr>
                                        <p:cTn id="132" dur="500"/>
                                        <p:tgtEl>
                                          <p:spTgt spid="2062"/>
                                        </p:tgtEl>
                                      </p:cBhvr>
                                    </p:animEffect>
                                    <p:set>
                                      <p:cBhvr>
                                        <p:cTn id="133" dur="1" fill="hold">
                                          <p:stCondLst>
                                            <p:cond delay="499"/>
                                          </p:stCondLst>
                                        </p:cTn>
                                        <p:tgtEl>
                                          <p:spTgt spid="2062"/>
                                        </p:tgtEl>
                                        <p:attrNameLst>
                                          <p:attrName>style.visibility</p:attrName>
                                        </p:attrNameLst>
                                      </p:cBhvr>
                                      <p:to>
                                        <p:strVal val="hidden"/>
                                      </p:to>
                                    </p:set>
                                  </p:childTnLst>
                                </p:cTn>
                              </p:par>
                              <p:par>
                                <p:cTn id="134" presetID="53" presetClass="exit" presetSubtype="32" fill="hold" grpId="1" nodeType="withEffect">
                                  <p:stCondLst>
                                    <p:cond delay="0"/>
                                  </p:stCondLst>
                                  <p:childTnLst>
                                    <p:anim calcmode="lin" valueType="num">
                                      <p:cBhvr>
                                        <p:cTn id="135" dur="500"/>
                                        <p:tgtEl>
                                          <p:spTgt spid="6"/>
                                        </p:tgtEl>
                                        <p:attrNameLst>
                                          <p:attrName>ppt_w</p:attrName>
                                        </p:attrNameLst>
                                      </p:cBhvr>
                                      <p:tavLst>
                                        <p:tav tm="0">
                                          <p:val>
                                            <p:strVal val="ppt_w"/>
                                          </p:val>
                                        </p:tav>
                                        <p:tav tm="100000">
                                          <p:val>
                                            <p:fltVal val="0"/>
                                          </p:val>
                                        </p:tav>
                                      </p:tavLst>
                                    </p:anim>
                                    <p:anim calcmode="lin" valueType="num">
                                      <p:cBhvr>
                                        <p:cTn id="136" dur="500"/>
                                        <p:tgtEl>
                                          <p:spTgt spid="6"/>
                                        </p:tgtEl>
                                        <p:attrNameLst>
                                          <p:attrName>ppt_h</p:attrName>
                                        </p:attrNameLst>
                                      </p:cBhvr>
                                      <p:tavLst>
                                        <p:tav tm="0">
                                          <p:val>
                                            <p:strVal val="ppt_h"/>
                                          </p:val>
                                        </p:tav>
                                        <p:tav tm="100000">
                                          <p:val>
                                            <p:fltVal val="0"/>
                                          </p:val>
                                        </p:tav>
                                      </p:tavLst>
                                    </p:anim>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53" presetClass="exit" presetSubtype="32" fill="hold" grpId="1" nodeType="withEffect">
                                  <p:stCondLst>
                                    <p:cond delay="0"/>
                                  </p:stCondLst>
                                  <p:childTnLst>
                                    <p:anim calcmode="lin" valueType="num">
                                      <p:cBhvr>
                                        <p:cTn id="140" dur="500"/>
                                        <p:tgtEl>
                                          <p:spTgt spid="7"/>
                                        </p:tgtEl>
                                        <p:attrNameLst>
                                          <p:attrName>ppt_w</p:attrName>
                                        </p:attrNameLst>
                                      </p:cBhvr>
                                      <p:tavLst>
                                        <p:tav tm="0">
                                          <p:val>
                                            <p:strVal val="ppt_w"/>
                                          </p:val>
                                        </p:tav>
                                        <p:tav tm="100000">
                                          <p:val>
                                            <p:fltVal val="0"/>
                                          </p:val>
                                        </p:tav>
                                      </p:tavLst>
                                    </p:anim>
                                    <p:anim calcmode="lin" valueType="num">
                                      <p:cBhvr>
                                        <p:cTn id="141" dur="500"/>
                                        <p:tgtEl>
                                          <p:spTgt spid="7"/>
                                        </p:tgtEl>
                                        <p:attrNameLst>
                                          <p:attrName>ppt_h</p:attrName>
                                        </p:attrNameLst>
                                      </p:cBhvr>
                                      <p:tavLst>
                                        <p:tav tm="0">
                                          <p:val>
                                            <p:strVal val="ppt_h"/>
                                          </p:val>
                                        </p:tav>
                                        <p:tav tm="100000">
                                          <p:val>
                                            <p:fltVal val="0"/>
                                          </p:val>
                                        </p:tav>
                                      </p:tavLst>
                                    </p:anim>
                                    <p:animEffect transition="out" filter="fade">
                                      <p:cBhvr>
                                        <p:cTn id="142" dur="500"/>
                                        <p:tgtEl>
                                          <p:spTgt spid="7"/>
                                        </p:tgtEl>
                                      </p:cBhvr>
                                    </p:animEffect>
                                    <p:set>
                                      <p:cBhvr>
                                        <p:cTn id="143" dur="1" fill="hold">
                                          <p:stCondLst>
                                            <p:cond delay="499"/>
                                          </p:stCondLst>
                                        </p:cTn>
                                        <p:tgtEl>
                                          <p:spTgt spid="7"/>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064"/>
                                        </p:tgtEl>
                                        <p:attrNameLst>
                                          <p:attrName>ppt_w</p:attrName>
                                        </p:attrNameLst>
                                      </p:cBhvr>
                                      <p:tavLst>
                                        <p:tav tm="0">
                                          <p:val>
                                            <p:strVal val="ppt_w"/>
                                          </p:val>
                                        </p:tav>
                                        <p:tav tm="100000">
                                          <p:val>
                                            <p:fltVal val="0"/>
                                          </p:val>
                                        </p:tav>
                                      </p:tavLst>
                                    </p:anim>
                                    <p:anim calcmode="lin" valueType="num">
                                      <p:cBhvr>
                                        <p:cTn id="146" dur="500"/>
                                        <p:tgtEl>
                                          <p:spTgt spid="2064"/>
                                        </p:tgtEl>
                                        <p:attrNameLst>
                                          <p:attrName>ppt_h</p:attrName>
                                        </p:attrNameLst>
                                      </p:cBhvr>
                                      <p:tavLst>
                                        <p:tav tm="0">
                                          <p:val>
                                            <p:strVal val="ppt_h"/>
                                          </p:val>
                                        </p:tav>
                                        <p:tav tm="100000">
                                          <p:val>
                                            <p:fltVal val="0"/>
                                          </p:val>
                                        </p:tav>
                                      </p:tavLst>
                                    </p:anim>
                                    <p:animEffect transition="out" filter="fade">
                                      <p:cBhvr>
                                        <p:cTn id="147" dur="500"/>
                                        <p:tgtEl>
                                          <p:spTgt spid="2064"/>
                                        </p:tgtEl>
                                      </p:cBhvr>
                                    </p:animEffect>
                                    <p:set>
                                      <p:cBhvr>
                                        <p:cTn id="148" dur="1" fill="hold">
                                          <p:stCondLst>
                                            <p:cond delay="499"/>
                                          </p:stCondLst>
                                        </p:cTn>
                                        <p:tgtEl>
                                          <p:spTgt spid="2064"/>
                                        </p:tgtEl>
                                        <p:attrNameLst>
                                          <p:attrName>style.visibility</p:attrName>
                                        </p:attrNameLst>
                                      </p:cBhvr>
                                      <p:to>
                                        <p:strVal val="hidden"/>
                                      </p:to>
                                    </p:set>
                                  </p:childTnLst>
                                </p:cTn>
                              </p:par>
                              <p:par>
                                <p:cTn id="149" presetID="53" presetClass="exit" presetSubtype="32" fill="hold" grpId="1" nodeType="withEffect">
                                  <p:stCondLst>
                                    <p:cond delay="0"/>
                                  </p:stCondLst>
                                  <p:childTnLst>
                                    <p:anim calcmode="lin" valueType="num">
                                      <p:cBhvr>
                                        <p:cTn id="150" dur="500"/>
                                        <p:tgtEl>
                                          <p:spTgt spid="15"/>
                                        </p:tgtEl>
                                        <p:attrNameLst>
                                          <p:attrName>ppt_w</p:attrName>
                                        </p:attrNameLst>
                                      </p:cBhvr>
                                      <p:tavLst>
                                        <p:tav tm="0">
                                          <p:val>
                                            <p:strVal val="ppt_w"/>
                                          </p:val>
                                        </p:tav>
                                        <p:tav tm="100000">
                                          <p:val>
                                            <p:fltVal val="0"/>
                                          </p:val>
                                        </p:tav>
                                      </p:tavLst>
                                    </p:anim>
                                    <p:anim calcmode="lin" valueType="num">
                                      <p:cBhvr>
                                        <p:cTn id="151" dur="500"/>
                                        <p:tgtEl>
                                          <p:spTgt spid="15"/>
                                        </p:tgtEl>
                                        <p:attrNameLst>
                                          <p:attrName>ppt_h</p:attrName>
                                        </p:attrNameLst>
                                      </p:cBhvr>
                                      <p:tavLst>
                                        <p:tav tm="0">
                                          <p:val>
                                            <p:strVal val="ppt_h"/>
                                          </p:val>
                                        </p:tav>
                                        <p:tav tm="100000">
                                          <p:val>
                                            <p:fltVal val="0"/>
                                          </p:val>
                                        </p:tav>
                                      </p:tavLst>
                                    </p:anim>
                                    <p:animEffect transition="out" filter="fade">
                                      <p:cBhvr>
                                        <p:cTn id="152" dur="500"/>
                                        <p:tgtEl>
                                          <p:spTgt spid="15"/>
                                        </p:tgtEl>
                                      </p:cBhvr>
                                    </p:animEffect>
                                    <p:set>
                                      <p:cBhvr>
                                        <p:cTn id="153" dur="1" fill="hold">
                                          <p:stCondLst>
                                            <p:cond delay="499"/>
                                          </p:stCondLst>
                                        </p:cTn>
                                        <p:tgtEl>
                                          <p:spTgt spid="15"/>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1" presetClass="entr" presetSubtype="1" fill="hold" grpId="0" nodeType="click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wheel(1)">
                                      <p:cBhvr>
                                        <p:cTn id="158" dur="2000"/>
                                        <p:tgtEl>
                                          <p:spTgt spid="16"/>
                                        </p:tgtEl>
                                      </p:cBhvr>
                                    </p:animEffect>
                                  </p:childTnLst>
                                </p:cTn>
                              </p:par>
                            </p:childTnLst>
                          </p:cTn>
                        </p:par>
                        <p:par>
                          <p:cTn id="159" fill="hold">
                            <p:stCondLst>
                              <p:cond delay="2000"/>
                            </p:stCondLst>
                            <p:childTnLst>
                              <p:par>
                                <p:cTn id="160" presetID="21" presetClass="entr" presetSubtype="1" fill="hold" grpId="0" nodeType="afterEffect">
                                  <p:stCondLst>
                                    <p:cond delay="0"/>
                                  </p:stCondLst>
                                  <p:childTnLst>
                                    <p:set>
                                      <p:cBhvr>
                                        <p:cTn id="161" dur="1" fill="hold">
                                          <p:stCondLst>
                                            <p:cond delay="0"/>
                                          </p:stCondLst>
                                        </p:cTn>
                                        <p:tgtEl>
                                          <p:spTgt spid="5"/>
                                        </p:tgtEl>
                                        <p:attrNameLst>
                                          <p:attrName>style.visibility</p:attrName>
                                        </p:attrNameLst>
                                      </p:cBhvr>
                                      <p:to>
                                        <p:strVal val="visible"/>
                                      </p:to>
                                    </p:set>
                                    <p:animEffect transition="in" filter="wheel(1)">
                                      <p:cBhvr>
                                        <p:cTn id="162" dur="2000"/>
                                        <p:tgtEl>
                                          <p:spTgt spid="5"/>
                                        </p:tgtEl>
                                      </p:cBhvr>
                                    </p:animEffect>
                                  </p:childTnLst>
                                </p:cTn>
                              </p:par>
                            </p:childTnLst>
                          </p:cTn>
                        </p:par>
                        <p:par>
                          <p:cTn id="163" fill="hold">
                            <p:stCondLst>
                              <p:cond delay="4000"/>
                            </p:stCondLst>
                            <p:childTnLst>
                              <p:par>
                                <p:cTn id="164" presetID="53" presetClass="entr" presetSubtype="16"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 calcmode="lin" valueType="num">
                                      <p:cBhvr>
                                        <p:cTn id="166" dur="500" fill="hold"/>
                                        <p:tgtEl>
                                          <p:spTgt spid="19"/>
                                        </p:tgtEl>
                                        <p:attrNameLst>
                                          <p:attrName>ppt_w</p:attrName>
                                        </p:attrNameLst>
                                      </p:cBhvr>
                                      <p:tavLst>
                                        <p:tav tm="0">
                                          <p:val>
                                            <p:fltVal val="0"/>
                                          </p:val>
                                        </p:tav>
                                        <p:tav tm="100000">
                                          <p:val>
                                            <p:strVal val="#ppt_w"/>
                                          </p:val>
                                        </p:tav>
                                      </p:tavLst>
                                    </p:anim>
                                    <p:anim calcmode="lin" valueType="num">
                                      <p:cBhvr>
                                        <p:cTn id="167" dur="500" fill="hold"/>
                                        <p:tgtEl>
                                          <p:spTgt spid="19"/>
                                        </p:tgtEl>
                                        <p:attrNameLst>
                                          <p:attrName>ppt_h</p:attrName>
                                        </p:attrNameLst>
                                      </p:cBhvr>
                                      <p:tavLst>
                                        <p:tav tm="0">
                                          <p:val>
                                            <p:fltVal val="0"/>
                                          </p:val>
                                        </p:tav>
                                        <p:tav tm="100000">
                                          <p:val>
                                            <p:strVal val="#ppt_h"/>
                                          </p:val>
                                        </p:tav>
                                      </p:tavLst>
                                    </p:anim>
                                    <p:animEffect transition="in" filter="fade">
                                      <p:cBhvr>
                                        <p:cTn id="168" dur="500"/>
                                        <p:tgtEl>
                                          <p:spTgt spid="1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wipe(left)">
                                      <p:cBhvr>
                                        <p:cTn id="173" dur="1000"/>
                                        <p:tgtEl>
                                          <p:spTgt spid="22"/>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20"/>
                                        </p:tgtEl>
                                        <p:attrNameLst>
                                          <p:attrName>style.visibility</p:attrName>
                                        </p:attrNameLst>
                                      </p:cBhvr>
                                      <p:to>
                                        <p:strVal val="visible"/>
                                      </p:to>
                                    </p:set>
                                    <p:animEffect transition="in" filter="wipe(left)">
                                      <p:cBhvr>
                                        <p:cTn id="178" dur="1000"/>
                                        <p:tgtEl>
                                          <p:spTgt spid="20"/>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21"/>
                                        </p:tgtEl>
                                        <p:attrNameLst>
                                          <p:attrName>style.visibility</p:attrName>
                                        </p:attrNameLst>
                                      </p:cBhvr>
                                      <p:to>
                                        <p:strVal val="visible"/>
                                      </p:to>
                                    </p:set>
                                    <p:animEffect transition="in" filter="wipe(left)">
                                      <p:cBhvr>
                                        <p:cTn id="181" dur="1000"/>
                                        <p:tgtEl>
                                          <p:spTgt spid="21"/>
                                        </p:tgtEl>
                                      </p:cBhvr>
                                    </p:animEffect>
                                  </p:childTnLst>
                                </p:cTn>
                              </p:par>
                              <p:par>
                                <p:cTn id="182" presetID="22" presetClass="entr" presetSubtype="8" fill="hold" grpId="0" nodeType="withEffect">
                                  <p:stCondLst>
                                    <p:cond delay="0"/>
                                  </p:stCondLst>
                                  <p:childTnLst>
                                    <p:set>
                                      <p:cBhvr>
                                        <p:cTn id="183" dur="1" fill="hold">
                                          <p:stCondLst>
                                            <p:cond delay="0"/>
                                          </p:stCondLst>
                                        </p:cTn>
                                        <p:tgtEl>
                                          <p:spTgt spid="23"/>
                                        </p:tgtEl>
                                        <p:attrNameLst>
                                          <p:attrName>style.visibility</p:attrName>
                                        </p:attrNameLst>
                                      </p:cBhvr>
                                      <p:to>
                                        <p:strVal val="visible"/>
                                      </p:to>
                                    </p:set>
                                    <p:animEffect transition="in" filter="wipe(left)">
                                      <p:cBhvr>
                                        <p:cTn id="184" dur="1000"/>
                                        <p:tgtEl>
                                          <p:spTgt spid="23"/>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24"/>
                                        </p:tgtEl>
                                        <p:attrNameLst>
                                          <p:attrName>style.visibility</p:attrName>
                                        </p:attrNameLst>
                                      </p:cBhvr>
                                      <p:to>
                                        <p:strVal val="visible"/>
                                      </p:to>
                                    </p:set>
                                    <p:animEffect transition="in" filter="wipe(left)">
                                      <p:cBhvr>
                                        <p:cTn id="187" dur="1000"/>
                                        <p:tgtEl>
                                          <p:spTgt spid="24"/>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wipe(left)">
                                      <p:cBhvr>
                                        <p:cTn id="190" dur="1000"/>
                                        <p:tgtEl>
                                          <p:spTgt spid="25"/>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wipe(left)">
                                      <p:cBhvr>
                                        <p:cTn id="195" dur="1000"/>
                                        <p:tgtEl>
                                          <p:spTgt spid="51"/>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52"/>
                                        </p:tgtEl>
                                        <p:attrNameLst>
                                          <p:attrName>style.visibility</p:attrName>
                                        </p:attrNameLst>
                                      </p:cBhvr>
                                      <p:to>
                                        <p:strVal val="visible"/>
                                      </p:to>
                                    </p:set>
                                    <p:animEffect transition="in" filter="wipe(left)">
                                      <p:cBhvr>
                                        <p:cTn id="198" dur="1000"/>
                                        <p:tgtEl>
                                          <p:spTgt spid="52"/>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26"/>
                                        </p:tgtEl>
                                        <p:attrNameLst>
                                          <p:attrName>style.visibility</p:attrName>
                                        </p:attrNameLst>
                                      </p:cBhvr>
                                      <p:to>
                                        <p:strVal val="visible"/>
                                      </p:to>
                                    </p:set>
                                    <p:animEffect transition="in" filter="wipe(left)">
                                      <p:cBhvr>
                                        <p:cTn id="203" dur="1000"/>
                                        <p:tgtEl>
                                          <p:spTgt spid="26"/>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45"/>
                                        </p:tgtEl>
                                        <p:attrNameLst>
                                          <p:attrName>style.visibility</p:attrName>
                                        </p:attrNameLst>
                                      </p:cBhvr>
                                      <p:to>
                                        <p:strVal val="visible"/>
                                      </p:to>
                                    </p:set>
                                    <p:animEffect transition="in" filter="wipe(left)">
                                      <p:cBhvr>
                                        <p:cTn id="208" dur="1000"/>
                                        <p:tgtEl>
                                          <p:spTgt spid="45"/>
                                        </p:tgtEl>
                                      </p:cBhvr>
                                    </p:animEffect>
                                  </p:childTnLst>
                                </p:cTn>
                              </p:par>
                            </p:childTnLst>
                          </p:cTn>
                        </p:par>
                        <p:par>
                          <p:cTn id="209" fill="hold">
                            <p:stCondLst>
                              <p:cond delay="1000"/>
                            </p:stCondLst>
                            <p:childTnLst>
                              <p:par>
                                <p:cTn id="210" presetID="22" presetClass="entr" presetSubtype="8" fill="hold" grpId="0" nodeType="afterEffect">
                                  <p:stCondLst>
                                    <p:cond delay="0"/>
                                  </p:stCondLst>
                                  <p:childTnLst>
                                    <p:set>
                                      <p:cBhvr>
                                        <p:cTn id="211" dur="1" fill="hold">
                                          <p:stCondLst>
                                            <p:cond delay="0"/>
                                          </p:stCondLst>
                                        </p:cTn>
                                        <p:tgtEl>
                                          <p:spTgt spid="27"/>
                                        </p:tgtEl>
                                        <p:attrNameLst>
                                          <p:attrName>style.visibility</p:attrName>
                                        </p:attrNameLst>
                                      </p:cBhvr>
                                      <p:to>
                                        <p:strVal val="visible"/>
                                      </p:to>
                                    </p:set>
                                    <p:animEffect transition="in" filter="wipe(left)">
                                      <p:cBhvr>
                                        <p:cTn id="212" dur="1000"/>
                                        <p:tgtEl>
                                          <p:spTgt spid="27"/>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wipe(left)">
                                      <p:cBhvr>
                                        <p:cTn id="217" dur="1000"/>
                                        <p:tgtEl>
                                          <p:spTgt spid="28"/>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29"/>
                                        </p:tgtEl>
                                        <p:attrNameLst>
                                          <p:attrName>style.visibility</p:attrName>
                                        </p:attrNameLst>
                                      </p:cBhvr>
                                      <p:to>
                                        <p:strVal val="visible"/>
                                      </p:to>
                                    </p:set>
                                    <p:animEffect transition="in" filter="wipe(left)">
                                      <p:cBhvr>
                                        <p:cTn id="222" dur="1000"/>
                                        <p:tgtEl>
                                          <p:spTgt spid="29"/>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30"/>
                                        </p:tgtEl>
                                        <p:attrNameLst>
                                          <p:attrName>style.visibility</p:attrName>
                                        </p:attrNameLst>
                                      </p:cBhvr>
                                      <p:to>
                                        <p:strVal val="visible"/>
                                      </p:to>
                                    </p:set>
                                    <p:animEffect transition="in" filter="wipe(left)">
                                      <p:cBhvr>
                                        <p:cTn id="225" dur="1000"/>
                                        <p:tgtEl>
                                          <p:spTgt spid="30"/>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wipe(left)">
                                      <p:cBhvr>
                                        <p:cTn id="228" dur="1000"/>
                                        <p:tgtEl>
                                          <p:spTgt spid="31"/>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32"/>
                                        </p:tgtEl>
                                        <p:attrNameLst>
                                          <p:attrName>style.visibility</p:attrName>
                                        </p:attrNameLst>
                                      </p:cBhvr>
                                      <p:to>
                                        <p:strVal val="visible"/>
                                      </p:to>
                                    </p:set>
                                    <p:animEffect transition="in" filter="wipe(left)">
                                      <p:cBhvr>
                                        <p:cTn id="231" dur="1000"/>
                                        <p:tgtEl>
                                          <p:spTgt spid="32"/>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46"/>
                                        </p:tgtEl>
                                        <p:attrNameLst>
                                          <p:attrName>style.visibility</p:attrName>
                                        </p:attrNameLst>
                                      </p:cBhvr>
                                      <p:to>
                                        <p:strVal val="visible"/>
                                      </p:to>
                                    </p:set>
                                    <p:animEffect transition="in" filter="wipe(left)">
                                      <p:cBhvr>
                                        <p:cTn id="236" dur="1000"/>
                                        <p:tgtEl>
                                          <p:spTgt spid="46"/>
                                        </p:tgtEl>
                                      </p:cBhvr>
                                    </p:animEffect>
                                  </p:childTnLst>
                                </p:cTn>
                              </p:par>
                              <p:par>
                                <p:cTn id="237" presetID="22" presetClass="entr" presetSubtype="8" fill="hold" grpId="0" nodeType="withEffect">
                                  <p:stCondLst>
                                    <p:cond delay="0"/>
                                  </p:stCondLst>
                                  <p:childTnLst>
                                    <p:set>
                                      <p:cBhvr>
                                        <p:cTn id="238" dur="1" fill="hold">
                                          <p:stCondLst>
                                            <p:cond delay="0"/>
                                          </p:stCondLst>
                                        </p:cTn>
                                        <p:tgtEl>
                                          <p:spTgt spid="47"/>
                                        </p:tgtEl>
                                        <p:attrNameLst>
                                          <p:attrName>style.visibility</p:attrName>
                                        </p:attrNameLst>
                                      </p:cBhvr>
                                      <p:to>
                                        <p:strVal val="visible"/>
                                      </p:to>
                                    </p:set>
                                    <p:animEffect transition="in" filter="wipe(left)">
                                      <p:cBhvr>
                                        <p:cTn id="239" dur="1000"/>
                                        <p:tgtEl>
                                          <p:spTgt spid="47"/>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48"/>
                                        </p:tgtEl>
                                        <p:attrNameLst>
                                          <p:attrName>style.visibility</p:attrName>
                                        </p:attrNameLst>
                                      </p:cBhvr>
                                      <p:to>
                                        <p:strVal val="visible"/>
                                      </p:to>
                                    </p:set>
                                    <p:animEffect transition="in" filter="wipe(left)">
                                      <p:cBhvr>
                                        <p:cTn id="242" dur="1000"/>
                                        <p:tgtEl>
                                          <p:spTgt spid="48"/>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49"/>
                                        </p:tgtEl>
                                        <p:attrNameLst>
                                          <p:attrName>style.visibility</p:attrName>
                                        </p:attrNameLst>
                                      </p:cBhvr>
                                      <p:to>
                                        <p:strVal val="visible"/>
                                      </p:to>
                                    </p:set>
                                    <p:animEffect transition="in" filter="wipe(left)">
                                      <p:cBhvr>
                                        <p:cTn id="245" dur="1000"/>
                                        <p:tgtEl>
                                          <p:spTgt spid="49"/>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33"/>
                                        </p:tgtEl>
                                        <p:attrNameLst>
                                          <p:attrName>style.visibility</p:attrName>
                                        </p:attrNameLst>
                                      </p:cBhvr>
                                      <p:to>
                                        <p:strVal val="visible"/>
                                      </p:to>
                                    </p:set>
                                    <p:animEffect transition="in" filter="wipe(left)">
                                      <p:cBhvr>
                                        <p:cTn id="250" dur="1000"/>
                                        <p:tgtEl>
                                          <p:spTgt spid="33"/>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34"/>
                                        </p:tgtEl>
                                        <p:attrNameLst>
                                          <p:attrName>style.visibility</p:attrName>
                                        </p:attrNameLst>
                                      </p:cBhvr>
                                      <p:to>
                                        <p:strVal val="visible"/>
                                      </p:to>
                                    </p:set>
                                    <p:animEffect transition="in" filter="wipe(left)">
                                      <p:cBhvr>
                                        <p:cTn id="253" dur="1000"/>
                                        <p:tgtEl>
                                          <p:spTgt spid="34"/>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5"/>
                                        </p:tgtEl>
                                        <p:attrNameLst>
                                          <p:attrName>style.visibility</p:attrName>
                                        </p:attrNameLst>
                                      </p:cBhvr>
                                      <p:to>
                                        <p:strVal val="visible"/>
                                      </p:to>
                                    </p:set>
                                    <p:animEffect transition="in" filter="wipe(left)">
                                      <p:cBhvr>
                                        <p:cTn id="258" dur="1000"/>
                                        <p:tgtEl>
                                          <p:spTgt spid="35"/>
                                        </p:tgtEl>
                                      </p:cBhvr>
                                    </p:animEffect>
                                  </p:childTnLst>
                                </p:cTn>
                              </p:par>
                              <p:par>
                                <p:cTn id="259" presetID="22" presetClass="entr" presetSubtype="8" fill="hold" grpId="0" nodeType="withEffect">
                                  <p:stCondLst>
                                    <p:cond delay="0"/>
                                  </p:stCondLst>
                                  <p:childTnLst>
                                    <p:set>
                                      <p:cBhvr>
                                        <p:cTn id="260" dur="1" fill="hold">
                                          <p:stCondLst>
                                            <p:cond delay="0"/>
                                          </p:stCondLst>
                                        </p:cTn>
                                        <p:tgtEl>
                                          <p:spTgt spid="36"/>
                                        </p:tgtEl>
                                        <p:attrNameLst>
                                          <p:attrName>style.visibility</p:attrName>
                                        </p:attrNameLst>
                                      </p:cBhvr>
                                      <p:to>
                                        <p:strVal val="visible"/>
                                      </p:to>
                                    </p:set>
                                    <p:animEffect transition="in" filter="wipe(left)">
                                      <p:cBhvr>
                                        <p:cTn id="261" dur="1000"/>
                                        <p:tgtEl>
                                          <p:spTgt spid="36"/>
                                        </p:tgtEl>
                                      </p:cBhvr>
                                    </p:animEffect>
                                  </p:childTnLst>
                                </p:cTn>
                              </p:par>
                              <p:par>
                                <p:cTn id="262" presetID="22" presetClass="entr" presetSubtype="8" fill="hold" grpId="0" nodeType="withEffect">
                                  <p:stCondLst>
                                    <p:cond delay="0"/>
                                  </p:stCondLst>
                                  <p:childTnLst>
                                    <p:set>
                                      <p:cBhvr>
                                        <p:cTn id="263" dur="1" fill="hold">
                                          <p:stCondLst>
                                            <p:cond delay="0"/>
                                          </p:stCondLst>
                                        </p:cTn>
                                        <p:tgtEl>
                                          <p:spTgt spid="37"/>
                                        </p:tgtEl>
                                        <p:attrNameLst>
                                          <p:attrName>style.visibility</p:attrName>
                                        </p:attrNameLst>
                                      </p:cBhvr>
                                      <p:to>
                                        <p:strVal val="visible"/>
                                      </p:to>
                                    </p:set>
                                    <p:animEffect transition="in" filter="wipe(left)">
                                      <p:cBhvr>
                                        <p:cTn id="264" dur="1000"/>
                                        <p:tgtEl>
                                          <p:spTgt spid="37"/>
                                        </p:tgtEl>
                                      </p:cBhvr>
                                    </p:animEffect>
                                  </p:childTnLst>
                                </p:cTn>
                              </p:par>
                              <p:par>
                                <p:cTn id="265" presetID="22" presetClass="entr" presetSubtype="8" fill="hold" grpId="0" nodeType="withEffect">
                                  <p:stCondLst>
                                    <p:cond delay="0"/>
                                  </p:stCondLst>
                                  <p:childTnLst>
                                    <p:set>
                                      <p:cBhvr>
                                        <p:cTn id="266" dur="1" fill="hold">
                                          <p:stCondLst>
                                            <p:cond delay="0"/>
                                          </p:stCondLst>
                                        </p:cTn>
                                        <p:tgtEl>
                                          <p:spTgt spid="38"/>
                                        </p:tgtEl>
                                        <p:attrNameLst>
                                          <p:attrName>style.visibility</p:attrName>
                                        </p:attrNameLst>
                                      </p:cBhvr>
                                      <p:to>
                                        <p:strVal val="visible"/>
                                      </p:to>
                                    </p:set>
                                    <p:animEffect transition="in" filter="wipe(left)">
                                      <p:cBhvr>
                                        <p:cTn id="267" dur="1000"/>
                                        <p:tgtEl>
                                          <p:spTgt spid="38"/>
                                        </p:tgtEl>
                                      </p:cBhvr>
                                    </p:animEffect>
                                  </p:childTnLst>
                                </p:cTn>
                              </p:par>
                              <p:par>
                                <p:cTn id="268" presetID="22" presetClass="entr" presetSubtype="8" fill="hold" grpId="0" nodeType="withEffect">
                                  <p:stCondLst>
                                    <p:cond delay="0"/>
                                  </p:stCondLst>
                                  <p:childTnLst>
                                    <p:set>
                                      <p:cBhvr>
                                        <p:cTn id="269" dur="1" fill="hold">
                                          <p:stCondLst>
                                            <p:cond delay="0"/>
                                          </p:stCondLst>
                                        </p:cTn>
                                        <p:tgtEl>
                                          <p:spTgt spid="39"/>
                                        </p:tgtEl>
                                        <p:attrNameLst>
                                          <p:attrName>style.visibility</p:attrName>
                                        </p:attrNameLst>
                                      </p:cBhvr>
                                      <p:to>
                                        <p:strVal val="visible"/>
                                      </p:to>
                                    </p:set>
                                    <p:animEffect transition="in" filter="wipe(left)">
                                      <p:cBhvr>
                                        <p:cTn id="270" dur="1000"/>
                                        <p:tgtEl>
                                          <p:spTgt spid="39"/>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40"/>
                                        </p:tgtEl>
                                        <p:attrNameLst>
                                          <p:attrName>style.visibility</p:attrName>
                                        </p:attrNameLst>
                                      </p:cBhvr>
                                      <p:to>
                                        <p:strVal val="visible"/>
                                      </p:to>
                                    </p:set>
                                    <p:animEffect transition="in" filter="wipe(left)">
                                      <p:cBhvr>
                                        <p:cTn id="275" dur="1000"/>
                                        <p:tgtEl>
                                          <p:spTgt spid="40"/>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8" fill="hold" grpId="0" nodeType="clickEffect">
                                  <p:stCondLst>
                                    <p:cond delay="0"/>
                                  </p:stCondLst>
                                  <p:childTnLst>
                                    <p:set>
                                      <p:cBhvr>
                                        <p:cTn id="279" dur="1" fill="hold">
                                          <p:stCondLst>
                                            <p:cond delay="0"/>
                                          </p:stCondLst>
                                        </p:cTn>
                                        <p:tgtEl>
                                          <p:spTgt spid="41"/>
                                        </p:tgtEl>
                                        <p:attrNameLst>
                                          <p:attrName>style.visibility</p:attrName>
                                        </p:attrNameLst>
                                      </p:cBhvr>
                                      <p:to>
                                        <p:strVal val="visible"/>
                                      </p:to>
                                    </p:set>
                                    <p:animEffect transition="in" filter="wipe(left)">
                                      <p:cBhvr>
                                        <p:cTn id="280" dur="1000"/>
                                        <p:tgtEl>
                                          <p:spTgt spid="41"/>
                                        </p:tgtEl>
                                      </p:cBhvr>
                                    </p:animEffect>
                                  </p:childTnLst>
                                </p:cTn>
                              </p:par>
                              <p:par>
                                <p:cTn id="281" presetID="22" presetClass="entr" presetSubtype="8" fill="hold" grpId="0" nodeType="withEffect">
                                  <p:stCondLst>
                                    <p:cond delay="0"/>
                                  </p:stCondLst>
                                  <p:childTnLst>
                                    <p:set>
                                      <p:cBhvr>
                                        <p:cTn id="282" dur="1" fill="hold">
                                          <p:stCondLst>
                                            <p:cond delay="0"/>
                                          </p:stCondLst>
                                        </p:cTn>
                                        <p:tgtEl>
                                          <p:spTgt spid="42"/>
                                        </p:tgtEl>
                                        <p:attrNameLst>
                                          <p:attrName>style.visibility</p:attrName>
                                        </p:attrNameLst>
                                      </p:cBhvr>
                                      <p:to>
                                        <p:strVal val="visible"/>
                                      </p:to>
                                    </p:set>
                                    <p:animEffect transition="in" filter="wipe(left)">
                                      <p:cBhvr>
                                        <p:cTn id="283" dur="1000"/>
                                        <p:tgtEl>
                                          <p:spTgt spid="42"/>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43"/>
                                        </p:tgtEl>
                                        <p:attrNameLst>
                                          <p:attrName>style.visibility</p:attrName>
                                        </p:attrNameLst>
                                      </p:cBhvr>
                                      <p:to>
                                        <p:strVal val="visible"/>
                                      </p:to>
                                    </p:set>
                                    <p:animEffect transition="in" filter="wipe(left)">
                                      <p:cBhvr>
                                        <p:cTn id="286" dur="1000"/>
                                        <p:tgtEl>
                                          <p:spTgt spid="43"/>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44"/>
                                        </p:tgtEl>
                                        <p:attrNameLst>
                                          <p:attrName>style.visibility</p:attrName>
                                        </p:attrNameLst>
                                      </p:cBhvr>
                                      <p:to>
                                        <p:strVal val="visible"/>
                                      </p:to>
                                    </p:set>
                                    <p:animEffect transition="in" filter="wipe(left)">
                                      <p:cBhvr>
                                        <p:cTn id="289" dur="1000"/>
                                        <p:tgtEl>
                                          <p:spTgt spid="44"/>
                                        </p:tgtEl>
                                      </p:cBhvr>
                                    </p:animEffect>
                                  </p:childTnLst>
                                </p:cTn>
                              </p:par>
                            </p:childTnLst>
                          </p:cTn>
                        </p:par>
                      </p:childTnLst>
                    </p:cTn>
                  </p:par>
                  <p:par>
                    <p:cTn id="290" fill="hold">
                      <p:stCondLst>
                        <p:cond delay="indefinite"/>
                      </p:stCondLst>
                      <p:childTnLst>
                        <p:par>
                          <p:cTn id="291" fill="hold">
                            <p:stCondLst>
                              <p:cond delay="0"/>
                            </p:stCondLst>
                            <p:childTnLst>
                              <p:par>
                                <p:cTn id="292" presetID="22" presetClass="entr" presetSubtype="8" fill="hold" grpId="0" nodeType="clickEffect">
                                  <p:stCondLst>
                                    <p:cond delay="0"/>
                                  </p:stCondLst>
                                  <p:childTnLst>
                                    <p:set>
                                      <p:cBhvr>
                                        <p:cTn id="293" dur="1" fill="hold">
                                          <p:stCondLst>
                                            <p:cond delay="0"/>
                                          </p:stCondLst>
                                        </p:cTn>
                                        <p:tgtEl>
                                          <p:spTgt spid="61"/>
                                        </p:tgtEl>
                                        <p:attrNameLst>
                                          <p:attrName>style.visibility</p:attrName>
                                        </p:attrNameLst>
                                      </p:cBhvr>
                                      <p:to>
                                        <p:strVal val="visible"/>
                                      </p:to>
                                    </p:set>
                                    <p:animEffect transition="in" filter="wipe(left)">
                                      <p:cBhvr>
                                        <p:cTn id="294" dur="1000"/>
                                        <p:tgtEl>
                                          <p:spTgt spid="61"/>
                                        </p:tgtEl>
                                      </p:cBhvr>
                                    </p:animEffect>
                                  </p:childTnLst>
                                </p:cTn>
                              </p:par>
                            </p:childTnLst>
                          </p:cTn>
                        </p:par>
                      </p:childTnLst>
                    </p:cTn>
                  </p:par>
                  <p:par>
                    <p:cTn id="295" fill="hold">
                      <p:stCondLst>
                        <p:cond delay="indefinite"/>
                      </p:stCondLst>
                      <p:childTnLst>
                        <p:par>
                          <p:cTn id="296" fill="hold">
                            <p:stCondLst>
                              <p:cond delay="0"/>
                            </p:stCondLst>
                            <p:childTnLst>
                              <p:par>
                                <p:cTn id="297" presetID="22" presetClass="entr" presetSubtype="8" fill="hold" grpId="0" nodeType="clickEffect">
                                  <p:stCondLst>
                                    <p:cond delay="0"/>
                                  </p:stCondLst>
                                  <p:childTnLst>
                                    <p:set>
                                      <p:cBhvr>
                                        <p:cTn id="298" dur="1" fill="hold">
                                          <p:stCondLst>
                                            <p:cond delay="0"/>
                                          </p:stCondLst>
                                        </p:cTn>
                                        <p:tgtEl>
                                          <p:spTgt spid="62"/>
                                        </p:tgtEl>
                                        <p:attrNameLst>
                                          <p:attrName>style.visibility</p:attrName>
                                        </p:attrNameLst>
                                      </p:cBhvr>
                                      <p:to>
                                        <p:strVal val="visible"/>
                                      </p:to>
                                    </p:set>
                                    <p:animEffect transition="in" filter="wipe(left)">
                                      <p:cBhvr>
                                        <p:cTn id="299" dur="1000"/>
                                        <p:tgtEl>
                                          <p:spTgt spid="62"/>
                                        </p:tgtEl>
                                      </p:cBhvr>
                                    </p:animEffect>
                                  </p:childTnLst>
                                </p:cTn>
                              </p:par>
                              <p:par>
                                <p:cTn id="300" presetID="22" presetClass="entr" presetSubtype="8" fill="hold" grpId="0" nodeType="withEffect">
                                  <p:stCondLst>
                                    <p:cond delay="0"/>
                                  </p:stCondLst>
                                  <p:childTnLst>
                                    <p:set>
                                      <p:cBhvr>
                                        <p:cTn id="301" dur="1" fill="hold">
                                          <p:stCondLst>
                                            <p:cond delay="0"/>
                                          </p:stCondLst>
                                        </p:cTn>
                                        <p:tgtEl>
                                          <p:spTgt spid="63"/>
                                        </p:tgtEl>
                                        <p:attrNameLst>
                                          <p:attrName>style.visibility</p:attrName>
                                        </p:attrNameLst>
                                      </p:cBhvr>
                                      <p:to>
                                        <p:strVal val="visible"/>
                                      </p:to>
                                    </p:set>
                                    <p:animEffect transition="in" filter="wipe(left)">
                                      <p:cBhvr>
                                        <p:cTn id="302" dur="1000"/>
                                        <p:tgtEl>
                                          <p:spTgt spid="63"/>
                                        </p:tgtEl>
                                      </p:cBhvr>
                                    </p:animEffect>
                                  </p:childTnLst>
                                </p:cTn>
                              </p:par>
                              <p:par>
                                <p:cTn id="303" presetID="22" presetClass="entr" presetSubtype="8" fill="hold" grpId="0" nodeType="withEffect">
                                  <p:stCondLst>
                                    <p:cond delay="0"/>
                                  </p:stCondLst>
                                  <p:childTnLst>
                                    <p:set>
                                      <p:cBhvr>
                                        <p:cTn id="304" dur="1" fill="hold">
                                          <p:stCondLst>
                                            <p:cond delay="0"/>
                                          </p:stCondLst>
                                        </p:cTn>
                                        <p:tgtEl>
                                          <p:spTgt spid="64"/>
                                        </p:tgtEl>
                                        <p:attrNameLst>
                                          <p:attrName>style.visibility</p:attrName>
                                        </p:attrNameLst>
                                      </p:cBhvr>
                                      <p:to>
                                        <p:strVal val="visible"/>
                                      </p:to>
                                    </p:set>
                                    <p:animEffect transition="in" filter="wipe(left)">
                                      <p:cBhvr>
                                        <p:cTn id="305" dur="1000"/>
                                        <p:tgtEl>
                                          <p:spTgt spid="64"/>
                                        </p:tgtEl>
                                      </p:cBhvr>
                                    </p:animEffect>
                                  </p:childTnLst>
                                </p:cTn>
                              </p:par>
                              <p:par>
                                <p:cTn id="306" presetID="22" presetClass="entr" presetSubtype="8" fill="hold" grpId="0" nodeType="withEffect">
                                  <p:stCondLst>
                                    <p:cond delay="0"/>
                                  </p:stCondLst>
                                  <p:childTnLst>
                                    <p:set>
                                      <p:cBhvr>
                                        <p:cTn id="307" dur="1" fill="hold">
                                          <p:stCondLst>
                                            <p:cond delay="0"/>
                                          </p:stCondLst>
                                        </p:cTn>
                                        <p:tgtEl>
                                          <p:spTgt spid="65"/>
                                        </p:tgtEl>
                                        <p:attrNameLst>
                                          <p:attrName>style.visibility</p:attrName>
                                        </p:attrNameLst>
                                      </p:cBhvr>
                                      <p:to>
                                        <p:strVal val="visible"/>
                                      </p:to>
                                    </p:set>
                                    <p:animEffect transition="in" filter="wipe(left)">
                                      <p:cBhvr>
                                        <p:cTn id="308" dur="1000"/>
                                        <p:tgtEl>
                                          <p:spTgt spid="65"/>
                                        </p:tgtEl>
                                      </p:cBhvr>
                                    </p:animEffect>
                                  </p:childTnLst>
                                </p:cTn>
                              </p:par>
                            </p:childTnLst>
                          </p:cTn>
                        </p:par>
                      </p:childTnLst>
                    </p:cTn>
                  </p:par>
                  <p:par>
                    <p:cTn id="309" fill="hold">
                      <p:stCondLst>
                        <p:cond delay="indefinite"/>
                      </p:stCondLst>
                      <p:childTnLst>
                        <p:par>
                          <p:cTn id="310" fill="hold">
                            <p:stCondLst>
                              <p:cond delay="0"/>
                            </p:stCondLst>
                            <p:childTnLst>
                              <p:par>
                                <p:cTn id="311" presetID="21" presetClass="entr" presetSubtype="1" fill="hold" grpId="0" nodeType="clickEffect">
                                  <p:stCondLst>
                                    <p:cond delay="0"/>
                                  </p:stCondLst>
                                  <p:childTnLst>
                                    <p:set>
                                      <p:cBhvr>
                                        <p:cTn id="312" dur="1" fill="hold">
                                          <p:stCondLst>
                                            <p:cond delay="0"/>
                                          </p:stCondLst>
                                        </p:cTn>
                                        <p:tgtEl>
                                          <p:spTgt spid="8"/>
                                        </p:tgtEl>
                                        <p:attrNameLst>
                                          <p:attrName>style.visibility</p:attrName>
                                        </p:attrNameLst>
                                      </p:cBhvr>
                                      <p:to>
                                        <p:strVal val="visible"/>
                                      </p:to>
                                    </p:set>
                                    <p:animEffect transition="in" filter="wheel(1)">
                                      <p:cBhvr>
                                        <p:cTn id="313" dur="2000"/>
                                        <p:tgtEl>
                                          <p:spTgt spid="8"/>
                                        </p:tgtEl>
                                      </p:cBhvr>
                                    </p:animEffect>
                                  </p:childTnLst>
                                </p:cTn>
                              </p:par>
                            </p:childTnLst>
                          </p:cTn>
                        </p:par>
                        <p:par>
                          <p:cTn id="314" fill="hold">
                            <p:stCondLst>
                              <p:cond delay="2000"/>
                            </p:stCondLst>
                            <p:childTnLst>
                              <p:par>
                                <p:cTn id="315" presetID="22" presetClass="entr" presetSubtype="8" fill="hold" nodeType="afterEffect">
                                  <p:stCondLst>
                                    <p:cond delay="0"/>
                                  </p:stCondLst>
                                  <p:childTnLst>
                                    <p:set>
                                      <p:cBhvr>
                                        <p:cTn id="316" dur="1" fill="hold">
                                          <p:stCondLst>
                                            <p:cond delay="0"/>
                                          </p:stCondLst>
                                        </p:cTn>
                                        <p:tgtEl>
                                          <p:spTgt spid="11"/>
                                        </p:tgtEl>
                                        <p:attrNameLst>
                                          <p:attrName>style.visibility</p:attrName>
                                        </p:attrNameLst>
                                      </p:cBhvr>
                                      <p:to>
                                        <p:strVal val="visible"/>
                                      </p:to>
                                    </p:set>
                                    <p:animEffect transition="in" filter="wipe(left)">
                                      <p:cBhvr>
                                        <p:cTn id="317" dur="1000"/>
                                        <p:tgtEl>
                                          <p:spTgt spid="11"/>
                                        </p:tgtEl>
                                      </p:cBhvr>
                                    </p:animEffect>
                                  </p:childTnLst>
                                </p:cTn>
                              </p:par>
                            </p:childTnLst>
                          </p:cTn>
                        </p:par>
                      </p:childTnLst>
                    </p:cTn>
                  </p:par>
                  <p:par>
                    <p:cTn id="318" fill="hold">
                      <p:stCondLst>
                        <p:cond delay="indefinite"/>
                      </p:stCondLst>
                      <p:childTnLst>
                        <p:par>
                          <p:cTn id="319" fill="hold">
                            <p:stCondLst>
                              <p:cond delay="0"/>
                            </p:stCondLst>
                            <p:childTnLst>
                              <p:par>
                                <p:cTn id="320" presetID="53" presetClass="entr" presetSubtype="16" fill="hold" grpId="0" nodeType="clickEffect">
                                  <p:stCondLst>
                                    <p:cond delay="0"/>
                                  </p:stCondLst>
                                  <p:childTnLst>
                                    <p:set>
                                      <p:cBhvr>
                                        <p:cTn id="321" dur="1" fill="hold">
                                          <p:stCondLst>
                                            <p:cond delay="0"/>
                                          </p:stCondLst>
                                        </p:cTn>
                                        <p:tgtEl>
                                          <p:spTgt spid="68"/>
                                        </p:tgtEl>
                                        <p:attrNameLst>
                                          <p:attrName>style.visibility</p:attrName>
                                        </p:attrNameLst>
                                      </p:cBhvr>
                                      <p:to>
                                        <p:strVal val="visible"/>
                                      </p:to>
                                    </p:set>
                                    <p:anim calcmode="lin" valueType="num">
                                      <p:cBhvr>
                                        <p:cTn id="322" dur="1000" fill="hold"/>
                                        <p:tgtEl>
                                          <p:spTgt spid="68"/>
                                        </p:tgtEl>
                                        <p:attrNameLst>
                                          <p:attrName>ppt_w</p:attrName>
                                        </p:attrNameLst>
                                      </p:cBhvr>
                                      <p:tavLst>
                                        <p:tav tm="0">
                                          <p:val>
                                            <p:fltVal val="0"/>
                                          </p:val>
                                        </p:tav>
                                        <p:tav tm="100000">
                                          <p:val>
                                            <p:strVal val="#ppt_w"/>
                                          </p:val>
                                        </p:tav>
                                      </p:tavLst>
                                    </p:anim>
                                    <p:anim calcmode="lin" valueType="num">
                                      <p:cBhvr>
                                        <p:cTn id="323" dur="1000" fill="hold"/>
                                        <p:tgtEl>
                                          <p:spTgt spid="68"/>
                                        </p:tgtEl>
                                        <p:attrNameLst>
                                          <p:attrName>ppt_h</p:attrName>
                                        </p:attrNameLst>
                                      </p:cBhvr>
                                      <p:tavLst>
                                        <p:tav tm="0">
                                          <p:val>
                                            <p:fltVal val="0"/>
                                          </p:val>
                                        </p:tav>
                                        <p:tav tm="100000">
                                          <p:val>
                                            <p:strVal val="#ppt_h"/>
                                          </p:val>
                                        </p:tav>
                                      </p:tavLst>
                                    </p:anim>
                                    <p:animEffect transition="in" filter="fade">
                                      <p:cBhvr>
                                        <p:cTn id="32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7" grpId="0" animBg="1"/>
      <p:bldP spid="7" grpId="1" animBg="1"/>
      <p:bldP spid="15" grpId="0" animBg="1"/>
      <p:bldP spid="15" grpId="1" animBg="1"/>
      <p:bldP spid="17" grpId="0" animBg="1"/>
      <p:bldP spid="17" grpId="1" animBg="1"/>
      <p:bldP spid="17" grpId="2" animBg="1"/>
      <p:bldP spid="18" grpId="0" animBg="1"/>
      <p:bldP spid="18" grpId="1" animBg="1"/>
      <p:bldP spid="18" grpId="2" animBg="1"/>
      <p:bldP spid="6" grpId="0" animBg="1"/>
      <p:bldP spid="6" grpId="1" animBg="1"/>
      <p:bldP spid="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2" grpId="0" animBg="1"/>
      <p:bldP spid="61" grpId="0" animBg="1"/>
      <p:bldP spid="62" grpId="0" animBg="1"/>
      <p:bldP spid="63" grpId="0" animBg="1"/>
      <p:bldP spid="64" grpId="0" animBg="1"/>
      <p:bldP spid="65" grpId="0" animBg="1"/>
      <p:bldP spid="8" grpId="0" animBg="1"/>
      <p:bldP spid="68" grpId="0"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xpatunited.files.wordpress.com/2011/10/bombay-chowpatty-beach.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 uri="{28A0092B-C50C-407E-A947-70E740481C1C}">
                <a14:useLocalDpi xmlns:a14="http://schemas.microsoft.com/office/drawing/2010/main"/>
              </a:ext>
            </a:extLst>
          </a:blip>
          <a:srcRect b="5921"/>
          <a:stretch/>
        </p:blipFill>
        <p:spPr bwMode="auto">
          <a:xfrm>
            <a:off x="143508" y="908720"/>
            <a:ext cx="5715020" cy="403244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dcsc hi ford ding cool"/>
          <p:cNvPicPr>
            <a:picLocks noChangeAspect="1" noChangeArrowheads="1"/>
          </p:cNvPicPr>
          <p:nvPr/>
        </p:nvPicPr>
        <p:blipFill rotWithShape="1">
          <a:blip r:embed="rId5">
            <a:extLst>
              <a:ext uri="{28A0092B-C50C-407E-A947-70E740481C1C}">
                <a14:useLocalDpi xmlns:a14="http://schemas.microsoft.com/office/drawing/2010/main"/>
              </a:ext>
            </a:extLst>
          </a:blip>
          <a:srcRect b="9931"/>
          <a:stretch/>
        </p:blipFill>
        <p:spPr bwMode="auto">
          <a:xfrm>
            <a:off x="6008850" y="908720"/>
            <a:ext cx="2942344" cy="56260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9212" y="0"/>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une ville marquée par de profondes inégalités socio-spatiales</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1.</a:t>
            </a:r>
            <a:r>
              <a:rPr lang="fr-FR" b="1" dirty="0" smtClean="0">
                <a:solidFill>
                  <a:srgbClr val="003300"/>
                </a:solidFill>
                <a:effectLst>
                  <a:outerShdw blurRad="38100" dist="38100" dir="2700000" algn="tl">
                    <a:srgbClr val="000000">
                      <a:alpha val="43137"/>
                    </a:srgbClr>
                  </a:outerShdw>
                </a:effectLst>
                <a:latin typeface="John Handy LET" pitchFamily="2" charset="0"/>
              </a:rPr>
              <a:t> </a:t>
            </a:r>
            <a:r>
              <a:rPr lang="fr-FR" b="1" dirty="0" err="1" smtClean="0">
                <a:solidFill>
                  <a:srgbClr val="003300"/>
                </a:solidFill>
                <a:effectLst>
                  <a:outerShdw blurRad="38100" dist="38100" dir="2700000" algn="tl">
                    <a:srgbClr val="000000">
                      <a:alpha val="43137"/>
                    </a:srgbClr>
                  </a:outerShdw>
                </a:effectLst>
                <a:latin typeface="John Handy LET" pitchFamily="2" charset="0"/>
              </a:rPr>
              <a:t>Mumbai</a:t>
            </a:r>
            <a:r>
              <a:rPr lang="fr-FR" b="1" dirty="0" smtClean="0">
                <a:solidFill>
                  <a:srgbClr val="003300"/>
                </a:solidFill>
                <a:effectLst>
                  <a:outerShdw blurRad="38100" dist="38100" dir="2700000" algn="tl">
                    <a:srgbClr val="000000">
                      <a:alpha val="43137"/>
                    </a:srgbClr>
                  </a:outerShdw>
                </a:effectLst>
                <a:latin typeface="John Handy LET" pitchFamily="2" charset="0"/>
              </a:rPr>
              <a:t> ou  la guerre pour l’espace.</a:t>
            </a:r>
            <a:endParaRPr lang="fr-FR" b="1" dirty="0">
              <a:solidFill>
                <a:srgbClr val="003300"/>
              </a:solidFill>
              <a:effectLst>
                <a:outerShdw blurRad="38100" dist="38100" dir="2700000" algn="tl">
                  <a:srgbClr val="000000">
                    <a:alpha val="43137"/>
                  </a:srgbClr>
                </a:outerShdw>
              </a:effectLst>
              <a:latin typeface="John Handy LET" pitchFamily="2" charset="0"/>
            </a:endParaRPr>
          </a:p>
        </p:txBody>
      </p:sp>
      <p:sp>
        <p:nvSpPr>
          <p:cNvPr id="3" name="Rectangle 2"/>
          <p:cNvSpPr/>
          <p:nvPr/>
        </p:nvSpPr>
        <p:spPr>
          <a:xfrm>
            <a:off x="143508" y="692696"/>
            <a:ext cx="8856984" cy="400110"/>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ctr"/>
            <a:r>
              <a:rPr lang="fr-FR" sz="1300" b="1" dirty="0" smtClean="0">
                <a:solidFill>
                  <a:schemeClr val="accent2">
                    <a:lumMod val="50000"/>
                  </a:schemeClr>
                </a:solidFill>
                <a:latin typeface="Tw Cen MT" pitchFamily="34" charset="0"/>
              </a:rPr>
              <a:t>Une fois répertoriées les informations dans les documents, complétez le tableau ci-dessous afin d’identifier les différentes dynamiques liées à l’espace.</a:t>
            </a:r>
            <a:endParaRPr lang="fr-FR" sz="1300" b="1" dirty="0">
              <a:solidFill>
                <a:schemeClr val="accent2">
                  <a:lumMod val="50000"/>
                </a:schemeClr>
              </a:solidFill>
              <a:latin typeface="Tw Cen MT"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60394842"/>
              </p:ext>
            </p:extLst>
          </p:nvPr>
        </p:nvGraphicFramePr>
        <p:xfrm>
          <a:off x="179512" y="1268760"/>
          <a:ext cx="8784975" cy="5227320"/>
        </p:xfrm>
        <a:graphic>
          <a:graphicData uri="http://schemas.openxmlformats.org/drawingml/2006/table">
            <a:tbl>
              <a:tblPr firstRow="1" bandRow="1">
                <a:tableStyleId>{5C22544A-7EE6-4342-B048-85BDC9FD1C3A}</a:tableStyleId>
              </a:tblPr>
              <a:tblGrid>
                <a:gridCol w="1224136"/>
                <a:gridCol w="1656184"/>
                <a:gridCol w="1584176"/>
                <a:gridCol w="1728192"/>
                <a:gridCol w="2592287"/>
              </a:tblGrid>
              <a:tr h="288032">
                <a:tc gridSpan="5">
                  <a:txBody>
                    <a:bodyPr/>
                    <a:lstStyle/>
                    <a:p>
                      <a:pPr algn="ctr"/>
                      <a:r>
                        <a:rPr lang="fr-FR" sz="1300" b="1" cap="small" dirty="0" err="1" smtClean="0">
                          <a:latin typeface="Tw Cen MT" pitchFamily="34" charset="0"/>
                        </a:rPr>
                        <a:t>Dharavi</a:t>
                      </a:r>
                      <a:r>
                        <a:rPr lang="fr-FR" sz="1300" b="1" cap="small" baseline="0" dirty="0" smtClean="0">
                          <a:latin typeface="Tw Cen MT" pitchFamily="34" charset="0"/>
                        </a:rPr>
                        <a:t>, un </a:t>
                      </a:r>
                      <a:r>
                        <a:rPr lang="fr-FR" sz="1300" b="1" cap="small" baseline="0" dirty="0" err="1" smtClean="0">
                          <a:latin typeface="Tw Cen MT" pitchFamily="34" charset="0"/>
                        </a:rPr>
                        <a:t>slum</a:t>
                      </a:r>
                      <a:r>
                        <a:rPr lang="fr-FR" sz="1300" b="1" cap="small" baseline="0" dirty="0" smtClean="0">
                          <a:latin typeface="Tw Cen MT" pitchFamily="34" charset="0"/>
                        </a:rPr>
                        <a:t> qui vaut de l’or</a:t>
                      </a:r>
                      <a:endParaRPr lang="fr-FR" sz="1300" b="1" cap="small" dirty="0">
                        <a:latin typeface="Tw Cen MT" pitchFamily="34" charset="0"/>
                      </a:endParaRPr>
                    </a:p>
                  </a:txBody>
                  <a:tcPr anchor="ctr">
                    <a:solidFill>
                      <a:schemeClr val="accent2">
                        <a:lumMod val="7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664027">
                <a:tc>
                  <a:txBody>
                    <a:bodyPr/>
                    <a:lstStyle/>
                    <a:p>
                      <a:pPr algn="ctr"/>
                      <a:r>
                        <a:rPr lang="fr-FR" sz="1300" b="1" dirty="0" smtClean="0">
                          <a:latin typeface="Tw Cen MT" pitchFamily="34" charset="0"/>
                        </a:rPr>
                        <a:t>Pour quelles raisons ?</a:t>
                      </a:r>
                      <a:endParaRPr lang="fr-FR" sz="1300" b="1" dirty="0">
                        <a:latin typeface="Tw Cen MT" pitchFamily="34" charset="0"/>
                      </a:endParaRPr>
                    </a:p>
                  </a:txBody>
                  <a:tcPr anchor="ctr">
                    <a:solidFill>
                      <a:schemeClr val="accent2">
                        <a:lumMod val="60000"/>
                        <a:lumOff val="40000"/>
                      </a:schemeClr>
                    </a:solidFill>
                  </a:tcPr>
                </a:tc>
                <a:tc>
                  <a:txBody>
                    <a:bodyPr/>
                    <a:lstStyle/>
                    <a:p>
                      <a:pPr algn="ctr"/>
                      <a:r>
                        <a:rPr lang="fr-FR" sz="1300" b="1" dirty="0" smtClean="0">
                          <a:latin typeface="Tw Cen MT" pitchFamily="34" charset="0"/>
                        </a:rPr>
                        <a:t>Quelles politiques</a:t>
                      </a:r>
                      <a:r>
                        <a:rPr lang="fr-FR" sz="1300" b="1" baseline="0" dirty="0" smtClean="0">
                          <a:latin typeface="Tw Cen MT" pitchFamily="34" charset="0"/>
                        </a:rPr>
                        <a:t> de réhabilitation ?</a:t>
                      </a:r>
                      <a:endParaRPr lang="fr-FR" sz="1300" b="1" dirty="0">
                        <a:latin typeface="Tw Cen MT" pitchFamily="34" charset="0"/>
                      </a:endParaRPr>
                    </a:p>
                  </a:txBody>
                  <a:tcPr anchor="ctr">
                    <a:solidFill>
                      <a:schemeClr val="accent2">
                        <a:lumMod val="60000"/>
                        <a:lumOff val="40000"/>
                      </a:schemeClr>
                    </a:solidFill>
                  </a:tcPr>
                </a:tc>
                <a:tc>
                  <a:txBody>
                    <a:bodyPr/>
                    <a:lstStyle/>
                    <a:p>
                      <a:pPr algn="ctr"/>
                      <a:r>
                        <a:rPr lang="fr-FR" sz="1300" b="1" dirty="0" smtClean="0">
                          <a:latin typeface="Tw Cen MT" pitchFamily="34" charset="0"/>
                        </a:rPr>
                        <a:t>Quelles conséquences</a:t>
                      </a:r>
                      <a:r>
                        <a:rPr lang="fr-FR" sz="1300" b="1" baseline="0" dirty="0" smtClean="0">
                          <a:latin typeface="Tw Cen MT" pitchFamily="34" charset="0"/>
                        </a:rPr>
                        <a:t> </a:t>
                      </a:r>
                      <a:r>
                        <a:rPr lang="fr-FR" sz="1300" b="1" dirty="0" smtClean="0">
                          <a:latin typeface="Tw Cen MT" pitchFamily="34" charset="0"/>
                        </a:rPr>
                        <a:t>pour les </a:t>
                      </a:r>
                      <a:r>
                        <a:rPr lang="fr-FR" sz="1300" b="1" dirty="0" err="1" smtClean="0">
                          <a:latin typeface="Tw Cen MT" pitchFamily="34" charset="0"/>
                        </a:rPr>
                        <a:t>slumdogs</a:t>
                      </a:r>
                      <a:r>
                        <a:rPr lang="fr-FR" sz="1300" b="1" baseline="0" dirty="0" smtClean="0">
                          <a:latin typeface="Tw Cen MT" pitchFamily="34" charset="0"/>
                        </a:rPr>
                        <a:t> ?</a:t>
                      </a:r>
                      <a:endParaRPr lang="fr-FR" sz="1300" b="1" dirty="0">
                        <a:latin typeface="Tw Cen MT" pitchFamily="34" charset="0"/>
                      </a:endParaRPr>
                    </a:p>
                  </a:txBody>
                  <a:tcPr anchor="ctr">
                    <a:solidFill>
                      <a:schemeClr val="accent2">
                        <a:lumMod val="60000"/>
                        <a:lumOff val="40000"/>
                      </a:schemeClr>
                    </a:solidFill>
                  </a:tcPr>
                </a:tc>
                <a:tc>
                  <a:txBody>
                    <a:bodyPr/>
                    <a:lstStyle/>
                    <a:p>
                      <a:pPr algn="ctr"/>
                      <a:r>
                        <a:rPr lang="fr-FR" sz="1300" b="1" dirty="0" smtClean="0">
                          <a:latin typeface="Tw Cen MT" pitchFamily="34" charset="0"/>
                        </a:rPr>
                        <a:t>Quels objectifs visés</a:t>
                      </a:r>
                      <a:r>
                        <a:rPr lang="fr-FR" sz="1300" b="1" baseline="0" dirty="0" smtClean="0">
                          <a:latin typeface="Tw Cen MT" pitchFamily="34" charset="0"/>
                        </a:rPr>
                        <a:t> par les autorités de la ville ? </a:t>
                      </a:r>
                      <a:endParaRPr lang="fr-FR" sz="1300" b="1" dirty="0">
                        <a:latin typeface="Tw Cen MT" pitchFamily="34" charset="0"/>
                      </a:endParaRPr>
                    </a:p>
                  </a:txBody>
                  <a:tcPr anchor="ctr">
                    <a:solidFill>
                      <a:schemeClr val="accent2">
                        <a:lumMod val="60000"/>
                        <a:lumOff val="40000"/>
                      </a:schemeClr>
                    </a:solidFill>
                  </a:tcPr>
                </a:tc>
                <a:tc>
                  <a:txBody>
                    <a:bodyPr/>
                    <a:lstStyle/>
                    <a:p>
                      <a:pPr algn="ctr"/>
                      <a:r>
                        <a:rPr lang="fr-FR" sz="1300" b="1" dirty="0" smtClean="0">
                          <a:latin typeface="Tw Cen MT" pitchFamily="34" charset="0"/>
                        </a:rPr>
                        <a:t>Quels résultats ?</a:t>
                      </a:r>
                      <a:endParaRPr lang="fr-FR" sz="1300" b="1" dirty="0">
                        <a:latin typeface="Tw Cen MT" pitchFamily="34" charset="0"/>
                      </a:endParaRPr>
                    </a:p>
                  </a:txBody>
                  <a:tcPr anchor="ctr">
                    <a:solidFill>
                      <a:schemeClr val="accent2">
                        <a:lumMod val="60000"/>
                        <a:lumOff val="40000"/>
                      </a:schemeClr>
                    </a:solidFill>
                  </a:tcPr>
                </a:tc>
              </a:tr>
              <a:tr h="640897">
                <a:tc>
                  <a:txBody>
                    <a:bodyPr/>
                    <a:lstStyle/>
                    <a:p>
                      <a:pPr algn="ctr"/>
                      <a:endParaRPr lang="fr-FR" sz="1300" b="1" dirty="0">
                        <a:solidFill>
                          <a:srgbClr val="C00000"/>
                        </a:solidFill>
                        <a:latin typeface="Tw Cen MT" pitchFamily="34" charset="0"/>
                      </a:endParaRPr>
                    </a:p>
                  </a:txBody>
                  <a:tcPr>
                    <a:solidFill>
                      <a:schemeClr val="accent2">
                        <a:lumMod val="20000"/>
                        <a:lumOff val="80000"/>
                      </a:schemeClr>
                    </a:solidFill>
                  </a:tcPr>
                </a:tc>
                <a:tc>
                  <a:txBody>
                    <a:bodyPr/>
                    <a:lstStyle/>
                    <a:p>
                      <a:pPr algn="ctr"/>
                      <a:endParaRPr lang="fr-FR" sz="1300" b="1" dirty="0">
                        <a:solidFill>
                          <a:srgbClr val="C00000"/>
                        </a:solidFill>
                        <a:latin typeface="Tw Cen MT" pitchFamily="34" charset="0"/>
                      </a:endParaRPr>
                    </a:p>
                  </a:txBody>
                  <a:tcPr>
                    <a:solidFill>
                      <a:schemeClr val="accent2">
                        <a:lumMod val="20000"/>
                        <a:lumOff val="80000"/>
                      </a:schemeClr>
                    </a:solidFill>
                  </a:tcPr>
                </a:tc>
                <a:tc>
                  <a:txBody>
                    <a:bodyPr/>
                    <a:lstStyle/>
                    <a:p>
                      <a:pPr algn="ctr"/>
                      <a:endParaRPr lang="fr-FR" sz="1300" b="1" dirty="0">
                        <a:latin typeface="Tw Cen MT" pitchFamily="34" charset="0"/>
                      </a:endParaRPr>
                    </a:p>
                  </a:txBody>
                  <a:tcPr>
                    <a:solidFill>
                      <a:schemeClr val="accent2">
                        <a:lumMod val="20000"/>
                        <a:lumOff val="80000"/>
                      </a:schemeClr>
                    </a:solidFill>
                  </a:tcPr>
                </a:tc>
                <a:tc>
                  <a:txBody>
                    <a:bodyPr/>
                    <a:lstStyle/>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a:solidFill>
                          <a:srgbClr val="C00000"/>
                        </a:solidFill>
                        <a:latin typeface="Tw Cen MT" pitchFamily="34" charset="0"/>
                      </a:endParaRPr>
                    </a:p>
                  </a:txBody>
                  <a:tcPr>
                    <a:solidFill>
                      <a:schemeClr val="accent2">
                        <a:lumMod val="20000"/>
                        <a:lumOff val="80000"/>
                      </a:schemeClr>
                    </a:solidFill>
                  </a:tcPr>
                </a:tc>
                <a:tc>
                  <a:txBody>
                    <a:bodyPr/>
                    <a:lstStyle/>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p>
                      <a:pPr algn="ctr"/>
                      <a:endParaRPr lang="fr-FR" sz="1300" b="1" dirty="0" smtClean="0">
                        <a:solidFill>
                          <a:srgbClr val="C00000"/>
                        </a:solidFill>
                        <a:latin typeface="Tw Cen MT" pitchFamily="34" charset="0"/>
                      </a:endParaRPr>
                    </a:p>
                  </a:txBody>
                  <a:tcPr>
                    <a:solidFill>
                      <a:schemeClr val="accent2">
                        <a:lumMod val="20000"/>
                        <a:lumOff val="80000"/>
                      </a:schemeClr>
                    </a:solidFill>
                  </a:tcPr>
                </a:tc>
              </a:tr>
            </a:tbl>
          </a:graphicData>
        </a:graphic>
      </p:graphicFrame>
      <p:sp>
        <p:nvSpPr>
          <p:cNvPr id="7" name="Rectangle 6"/>
          <p:cNvSpPr/>
          <p:nvPr/>
        </p:nvSpPr>
        <p:spPr>
          <a:xfrm>
            <a:off x="6372200" y="2204864"/>
            <a:ext cx="2615468" cy="4293483"/>
          </a:xfrm>
          <a:prstGeom prst="rect">
            <a:avLst/>
          </a:prstGeom>
        </p:spPr>
        <p:txBody>
          <a:bodyPr wrap="square">
            <a:spAutoFit/>
          </a:bodyPr>
          <a:lstStyle/>
          <a:p>
            <a:pPr lvl="0" algn="ctr"/>
            <a:r>
              <a:rPr lang="fr-FR" sz="1300" b="1" dirty="0">
                <a:solidFill>
                  <a:prstClr val="black"/>
                </a:solidFill>
                <a:latin typeface="Tw Cen MT" pitchFamily="34" charset="0"/>
              </a:rPr>
              <a:t>- A</a:t>
            </a:r>
            <a:r>
              <a:rPr lang="fr-FR" sz="1300" b="1" dirty="0" smtClean="0">
                <a:solidFill>
                  <a:prstClr val="black"/>
                </a:solidFill>
                <a:latin typeface="Tw Cen MT" pitchFamily="34" charset="0"/>
              </a:rPr>
              <a:t>ugmentation </a:t>
            </a:r>
            <a:r>
              <a:rPr lang="fr-FR" sz="1300" b="1" dirty="0">
                <a:solidFill>
                  <a:prstClr val="black"/>
                </a:solidFill>
                <a:latin typeface="Tw Cen MT" pitchFamily="34" charset="0"/>
              </a:rPr>
              <a:t>du prix du foncier (</a:t>
            </a:r>
            <a:r>
              <a:rPr lang="fr-FR" sz="1300" b="1" dirty="0" err="1">
                <a:solidFill>
                  <a:prstClr val="black"/>
                </a:solidFill>
                <a:latin typeface="Tw Cen MT" pitchFamily="34" charset="0"/>
              </a:rPr>
              <a:t>Mumbai</a:t>
            </a:r>
            <a:r>
              <a:rPr lang="fr-FR" sz="1300" b="1" dirty="0">
                <a:solidFill>
                  <a:prstClr val="black"/>
                </a:solidFill>
                <a:latin typeface="Tw Cen MT" pitchFamily="34" charset="0"/>
              </a:rPr>
              <a:t> devient une des villes les plus chères au monde)</a:t>
            </a:r>
          </a:p>
          <a:p>
            <a:pPr lvl="0" algn="ctr"/>
            <a:r>
              <a:rPr lang="fr-FR" sz="1300" b="1" dirty="0">
                <a:solidFill>
                  <a:prstClr val="black"/>
                </a:solidFill>
                <a:latin typeface="Tw Cen MT" pitchFamily="34" charset="0"/>
              </a:rPr>
              <a:t>- Relégation de la population pauvre aux marges de la ville</a:t>
            </a:r>
          </a:p>
          <a:p>
            <a:pPr lvl="0" algn="ctr"/>
            <a:r>
              <a:rPr lang="fr-FR" sz="1300" b="1" dirty="0">
                <a:solidFill>
                  <a:prstClr val="black"/>
                </a:solidFill>
                <a:latin typeface="Tw Cen MT" pitchFamily="34" charset="0"/>
              </a:rPr>
              <a:t>- Destruction programmée du secteur informel qui fait vivre des milliers de personnes</a:t>
            </a:r>
          </a:p>
          <a:p>
            <a:pPr lvl="0" algn="ctr"/>
            <a:r>
              <a:rPr lang="fr-FR" sz="1300" b="1" dirty="0">
                <a:solidFill>
                  <a:prstClr val="black"/>
                </a:solidFill>
                <a:latin typeface="Tw Cen MT" pitchFamily="34" charset="0"/>
              </a:rPr>
              <a:t>- Développement de quartiers réservés à une population aisée voire riche (ex : Marina Drive/ Quartier de </a:t>
            </a:r>
            <a:r>
              <a:rPr lang="fr-FR" sz="1300" b="1" dirty="0" err="1">
                <a:solidFill>
                  <a:prstClr val="black"/>
                </a:solidFill>
                <a:latin typeface="Tw Cen MT" pitchFamily="34" charset="0"/>
              </a:rPr>
              <a:t>Tardeo</a:t>
            </a:r>
            <a:r>
              <a:rPr lang="fr-FR" sz="1300" b="1" dirty="0">
                <a:solidFill>
                  <a:prstClr val="black"/>
                </a:solidFill>
                <a:latin typeface="Tw Cen MT" pitchFamily="34" charset="0"/>
              </a:rPr>
              <a:t> au Sud de la </a:t>
            </a:r>
            <a:r>
              <a:rPr lang="fr-FR" sz="1300" b="1" dirty="0" smtClean="0">
                <a:solidFill>
                  <a:prstClr val="black"/>
                </a:solidFill>
                <a:latin typeface="Tw Cen MT" pitchFamily="34" charset="0"/>
              </a:rPr>
              <a:t>ville : </a:t>
            </a:r>
            <a:r>
              <a:rPr lang="fr-FR" sz="1300" b="1" dirty="0" err="1" smtClean="0">
                <a:solidFill>
                  <a:prstClr val="black"/>
                </a:solidFill>
                <a:latin typeface="Tw Cen MT" pitchFamily="34" charset="0"/>
              </a:rPr>
              <a:t>Antalia</a:t>
            </a:r>
            <a:r>
              <a:rPr lang="fr-FR" sz="1300" b="1" dirty="0" smtClean="0">
                <a:solidFill>
                  <a:prstClr val="black"/>
                </a:solidFill>
                <a:latin typeface="Tw Cen MT" pitchFamily="34" charset="0"/>
              </a:rPr>
              <a:t> House)</a:t>
            </a:r>
            <a:endParaRPr lang="fr-FR" sz="1300" b="1" dirty="0">
              <a:solidFill>
                <a:prstClr val="black"/>
              </a:solidFill>
              <a:latin typeface="Tw Cen MT" pitchFamily="34" charset="0"/>
            </a:endParaRPr>
          </a:p>
          <a:p>
            <a:pPr lvl="0" algn="ctr"/>
            <a:r>
              <a:rPr lang="fr-FR" sz="1300" b="1" dirty="0">
                <a:solidFill>
                  <a:srgbClr val="C00000"/>
                </a:solidFill>
                <a:latin typeface="Tw Cen MT" pitchFamily="34" charset="0"/>
              </a:rPr>
              <a:t>= </a:t>
            </a:r>
            <a:r>
              <a:rPr lang="fr-FR" sz="1300" b="1" u="sng" dirty="0" err="1" smtClean="0">
                <a:solidFill>
                  <a:srgbClr val="C00000"/>
                </a:solidFill>
                <a:latin typeface="Tw Cen MT" pitchFamily="34" charset="0"/>
              </a:rPr>
              <a:t>gentrification</a:t>
            </a:r>
            <a:r>
              <a:rPr lang="fr-FR" sz="1300" b="1" dirty="0" smtClean="0">
                <a:solidFill>
                  <a:srgbClr val="C00000"/>
                </a:solidFill>
                <a:latin typeface="Tw Cen MT" pitchFamily="34" charset="0"/>
              </a:rPr>
              <a:t> (processus de retour des populations aisées dans les quartiers centraux des villes après la rénovation de l’habitat) et </a:t>
            </a:r>
            <a:r>
              <a:rPr lang="fr-FR" sz="1300" b="1" u="sng" dirty="0" smtClean="0">
                <a:solidFill>
                  <a:srgbClr val="C00000"/>
                </a:solidFill>
                <a:latin typeface="Tw Cen MT" pitchFamily="34" charset="0"/>
              </a:rPr>
              <a:t>centralité</a:t>
            </a:r>
            <a:r>
              <a:rPr lang="fr-FR" sz="1300" b="1" dirty="0" smtClean="0">
                <a:solidFill>
                  <a:srgbClr val="C00000"/>
                </a:solidFill>
                <a:latin typeface="Tw Cen MT" pitchFamily="34" charset="0"/>
              </a:rPr>
              <a:t> </a:t>
            </a:r>
            <a:r>
              <a:rPr lang="fr-FR" sz="1300" b="1" dirty="0">
                <a:solidFill>
                  <a:srgbClr val="C00000"/>
                </a:solidFill>
                <a:latin typeface="Tw Cen MT" pitchFamily="34" charset="0"/>
              </a:rPr>
              <a:t>(concentration des fonctions de commandement et de services dans les quartiers centraux de la ville)</a:t>
            </a:r>
          </a:p>
        </p:txBody>
      </p:sp>
      <p:sp>
        <p:nvSpPr>
          <p:cNvPr id="9" name="Rectangle 8"/>
          <p:cNvSpPr/>
          <p:nvPr/>
        </p:nvSpPr>
        <p:spPr>
          <a:xfrm>
            <a:off x="4623296" y="2276872"/>
            <a:ext cx="1748904" cy="3093154"/>
          </a:xfrm>
          <a:prstGeom prst="rect">
            <a:avLst/>
          </a:prstGeom>
        </p:spPr>
        <p:txBody>
          <a:bodyPr wrap="square">
            <a:spAutoFit/>
          </a:bodyPr>
          <a:lstStyle/>
          <a:p>
            <a:pPr lvl="0" algn="ctr"/>
            <a:r>
              <a:rPr lang="fr-FR" sz="1300" b="1" dirty="0">
                <a:solidFill>
                  <a:prstClr val="black"/>
                </a:solidFill>
                <a:latin typeface="Tw Cen MT" pitchFamily="34" charset="0"/>
              </a:rPr>
              <a:t>- Attractivité de la ville au niveau international </a:t>
            </a:r>
            <a:r>
              <a:rPr lang="fr-FR" sz="1300" b="1" dirty="0">
                <a:solidFill>
                  <a:prstClr val="black"/>
                </a:solidFill>
                <a:latin typeface="Tw Cen MT" pitchFamily="34" charset="0"/>
                <a:sym typeface="Wingdings" pitchFamily="2" charset="2"/>
              </a:rPr>
              <a:t></a:t>
            </a:r>
            <a:r>
              <a:rPr lang="fr-FR" sz="1300" b="1" dirty="0">
                <a:solidFill>
                  <a:prstClr val="black"/>
                </a:solidFill>
                <a:latin typeface="Tw Cen MT" pitchFamily="34" charset="0"/>
              </a:rPr>
              <a:t> copier le modèle de Shanghai. </a:t>
            </a:r>
          </a:p>
          <a:p>
            <a:pPr lvl="0" algn="ctr"/>
            <a:r>
              <a:rPr lang="fr-FR" sz="1300" b="1" dirty="0">
                <a:solidFill>
                  <a:prstClr val="black"/>
                </a:solidFill>
                <a:latin typeface="Tw Cen MT" pitchFamily="34" charset="0"/>
              </a:rPr>
              <a:t>- Construction d’espaces commerciaux et de logements high </a:t>
            </a:r>
            <a:r>
              <a:rPr lang="fr-FR" sz="1300" b="1" dirty="0" err="1">
                <a:solidFill>
                  <a:prstClr val="black"/>
                </a:solidFill>
                <a:latin typeface="Tw Cen MT" pitchFamily="34" charset="0"/>
              </a:rPr>
              <a:t>tech</a:t>
            </a:r>
            <a:r>
              <a:rPr lang="fr-FR" sz="1300" b="1" dirty="0">
                <a:solidFill>
                  <a:prstClr val="black"/>
                </a:solidFill>
                <a:latin typeface="Tw Cen MT" pitchFamily="34" charset="0"/>
              </a:rPr>
              <a:t> </a:t>
            </a:r>
            <a:r>
              <a:rPr lang="fr-FR" sz="1300" b="1" dirty="0">
                <a:solidFill>
                  <a:prstClr val="black"/>
                </a:solidFill>
                <a:latin typeface="Tw Cen MT" pitchFamily="34" charset="0"/>
                <a:sym typeface="Wingdings" pitchFamily="2" charset="2"/>
              </a:rPr>
              <a:t></a:t>
            </a:r>
            <a:r>
              <a:rPr lang="fr-FR" sz="1300" b="1" dirty="0">
                <a:solidFill>
                  <a:prstClr val="black"/>
                </a:solidFill>
                <a:latin typeface="Tw Cen MT" pitchFamily="34" charset="0"/>
              </a:rPr>
              <a:t> vitrine de la modernité</a:t>
            </a:r>
          </a:p>
          <a:p>
            <a:pPr lvl="0" algn="ctr"/>
            <a:r>
              <a:rPr lang="fr-FR" sz="1300" b="1" dirty="0">
                <a:solidFill>
                  <a:srgbClr val="C00000"/>
                </a:solidFill>
                <a:latin typeface="Tw Cen MT" pitchFamily="34" charset="0"/>
              </a:rPr>
              <a:t>= faire </a:t>
            </a:r>
            <a:r>
              <a:rPr lang="fr-FR" sz="1300" b="1" dirty="0" smtClean="0">
                <a:solidFill>
                  <a:srgbClr val="C00000"/>
                </a:solidFill>
                <a:latin typeface="Tw Cen MT" pitchFamily="34" charset="0"/>
              </a:rPr>
              <a:t>entrer </a:t>
            </a:r>
            <a:r>
              <a:rPr lang="fr-FR" sz="1300" b="1" dirty="0" err="1">
                <a:solidFill>
                  <a:srgbClr val="C00000"/>
                </a:solidFill>
                <a:latin typeface="Tw Cen MT" pitchFamily="34" charset="0"/>
              </a:rPr>
              <a:t>Mumbai</a:t>
            </a:r>
            <a:r>
              <a:rPr lang="fr-FR" sz="1300" b="1" dirty="0">
                <a:solidFill>
                  <a:srgbClr val="C00000"/>
                </a:solidFill>
                <a:latin typeface="Tw Cen MT" pitchFamily="34" charset="0"/>
              </a:rPr>
              <a:t> dans le cercle très fermé des villes globales</a:t>
            </a:r>
          </a:p>
        </p:txBody>
      </p:sp>
      <p:sp>
        <p:nvSpPr>
          <p:cNvPr id="10" name="Rectangle 9"/>
          <p:cNvSpPr/>
          <p:nvPr/>
        </p:nvSpPr>
        <p:spPr>
          <a:xfrm>
            <a:off x="168495" y="2204864"/>
            <a:ext cx="1235153" cy="3693319"/>
          </a:xfrm>
          <a:prstGeom prst="rect">
            <a:avLst/>
          </a:prstGeom>
        </p:spPr>
        <p:txBody>
          <a:bodyPr wrap="square">
            <a:spAutoFit/>
          </a:bodyPr>
          <a:lstStyle/>
          <a:p>
            <a:pPr lvl="0" algn="ctr"/>
            <a:r>
              <a:rPr lang="fr-FR" sz="1300" b="1" dirty="0">
                <a:solidFill>
                  <a:prstClr val="black"/>
                </a:solidFill>
                <a:latin typeface="Tw Cen MT" pitchFamily="34" charset="0"/>
              </a:rPr>
              <a:t>- Proche des nouveaux centres décisionnels (</a:t>
            </a:r>
            <a:r>
              <a:rPr lang="fr-FR" sz="1300" b="1" dirty="0" err="1">
                <a:solidFill>
                  <a:prstClr val="black"/>
                </a:solidFill>
                <a:latin typeface="Tw Cen MT" pitchFamily="34" charset="0"/>
              </a:rPr>
              <a:t>Bandra</a:t>
            </a:r>
            <a:r>
              <a:rPr lang="fr-FR" sz="1300" b="1" dirty="0">
                <a:solidFill>
                  <a:prstClr val="black"/>
                </a:solidFill>
                <a:latin typeface="Tw Cen MT" pitchFamily="34" charset="0"/>
              </a:rPr>
              <a:t> </a:t>
            </a:r>
            <a:r>
              <a:rPr lang="fr-FR" sz="1300" b="1" dirty="0" err="1">
                <a:solidFill>
                  <a:prstClr val="black"/>
                </a:solidFill>
                <a:latin typeface="Tw Cen MT" pitchFamily="34" charset="0"/>
              </a:rPr>
              <a:t>Kurla</a:t>
            </a:r>
            <a:r>
              <a:rPr lang="fr-FR" sz="1300" b="1" dirty="0">
                <a:solidFill>
                  <a:prstClr val="black"/>
                </a:solidFill>
                <a:latin typeface="Tw Cen MT" pitchFamily="34" charset="0"/>
              </a:rPr>
              <a:t>, BSE, banques….)</a:t>
            </a:r>
          </a:p>
          <a:p>
            <a:pPr lvl="0" algn="ctr"/>
            <a:r>
              <a:rPr lang="fr-FR" sz="1300" b="1" dirty="0">
                <a:solidFill>
                  <a:prstClr val="black"/>
                </a:solidFill>
                <a:latin typeface="Tw Cen MT" pitchFamily="34" charset="0"/>
              </a:rPr>
              <a:t>- A la jonction des deux principales voies ferrées de la ville</a:t>
            </a:r>
          </a:p>
          <a:p>
            <a:pPr lvl="0" algn="ctr"/>
            <a:r>
              <a:rPr lang="fr-FR" sz="1300" b="1" dirty="0">
                <a:solidFill>
                  <a:srgbClr val="C00000"/>
                </a:solidFill>
                <a:latin typeface="Tw Cen MT" pitchFamily="34" charset="0"/>
              </a:rPr>
              <a:t>= un espace devenu stratégique et ouvert aux appétits des promoteurs</a:t>
            </a:r>
          </a:p>
        </p:txBody>
      </p:sp>
      <p:sp>
        <p:nvSpPr>
          <p:cNvPr id="12" name="Rectangle 11"/>
          <p:cNvSpPr/>
          <p:nvPr/>
        </p:nvSpPr>
        <p:spPr>
          <a:xfrm>
            <a:off x="1408466" y="2261470"/>
            <a:ext cx="1651366" cy="3493264"/>
          </a:xfrm>
          <a:prstGeom prst="rect">
            <a:avLst/>
          </a:prstGeom>
        </p:spPr>
        <p:txBody>
          <a:bodyPr wrap="square">
            <a:spAutoFit/>
          </a:bodyPr>
          <a:lstStyle/>
          <a:p>
            <a:pPr lvl="0" algn="ctr"/>
            <a:r>
              <a:rPr lang="fr-FR" sz="1300" b="1" dirty="0">
                <a:solidFill>
                  <a:prstClr val="black"/>
                </a:solidFill>
                <a:latin typeface="Tw Cen MT" pitchFamily="34" charset="0"/>
              </a:rPr>
              <a:t>Plusieurs plans et projets :</a:t>
            </a:r>
          </a:p>
          <a:p>
            <a:pPr lvl="0" algn="ctr"/>
            <a:r>
              <a:rPr lang="fr-FR" sz="1300" b="1" dirty="0">
                <a:solidFill>
                  <a:prstClr val="black"/>
                </a:solidFill>
                <a:latin typeface="Tw Cen MT" pitchFamily="34" charset="0"/>
              </a:rPr>
              <a:t>- « Vision </a:t>
            </a:r>
            <a:r>
              <a:rPr lang="fr-FR" sz="1300" b="1" dirty="0" err="1">
                <a:solidFill>
                  <a:prstClr val="black"/>
                </a:solidFill>
                <a:latin typeface="Tw Cen MT" pitchFamily="34" charset="0"/>
              </a:rPr>
              <a:t>Mumbai</a:t>
            </a:r>
            <a:r>
              <a:rPr lang="fr-FR" sz="1300" b="1" dirty="0">
                <a:solidFill>
                  <a:prstClr val="black"/>
                </a:solidFill>
                <a:latin typeface="Tw Cen MT" pitchFamily="34" charset="0"/>
              </a:rPr>
              <a:t> » (municipalité)</a:t>
            </a:r>
          </a:p>
          <a:p>
            <a:pPr lvl="0" algn="ctr"/>
            <a:r>
              <a:rPr lang="fr-FR" sz="1300" b="1" dirty="0">
                <a:solidFill>
                  <a:prstClr val="black"/>
                </a:solidFill>
                <a:latin typeface="Tw Cen MT" pitchFamily="34" charset="0"/>
              </a:rPr>
              <a:t>- </a:t>
            </a:r>
            <a:r>
              <a:rPr lang="fr-FR" sz="1300" b="1" dirty="0" err="1" smtClean="0">
                <a:solidFill>
                  <a:prstClr val="black"/>
                </a:solidFill>
                <a:latin typeface="Tw Cen MT" pitchFamily="34" charset="0"/>
              </a:rPr>
              <a:t>Dharavi</a:t>
            </a:r>
            <a:r>
              <a:rPr lang="fr-FR" sz="1300" b="1" dirty="0" smtClean="0">
                <a:solidFill>
                  <a:prstClr val="black"/>
                </a:solidFill>
                <a:latin typeface="Tw Cen MT" pitchFamily="34" charset="0"/>
              </a:rPr>
              <a:t> </a:t>
            </a:r>
            <a:r>
              <a:rPr lang="fr-FR" sz="1300" b="1" dirty="0" err="1">
                <a:solidFill>
                  <a:prstClr val="black"/>
                </a:solidFill>
                <a:latin typeface="Tw Cen MT" pitchFamily="34" charset="0"/>
              </a:rPr>
              <a:t>Redeveloppement</a:t>
            </a:r>
            <a:r>
              <a:rPr lang="fr-FR" sz="1300" b="1" dirty="0">
                <a:solidFill>
                  <a:prstClr val="black"/>
                </a:solidFill>
                <a:latin typeface="Tw Cen MT" pitchFamily="34" charset="0"/>
              </a:rPr>
              <a:t> </a:t>
            </a:r>
            <a:r>
              <a:rPr lang="fr-FR" sz="1300" b="1" dirty="0" err="1">
                <a:solidFill>
                  <a:prstClr val="black"/>
                </a:solidFill>
                <a:latin typeface="Tw Cen MT" pitchFamily="34" charset="0"/>
              </a:rPr>
              <a:t>projects</a:t>
            </a:r>
            <a:r>
              <a:rPr lang="fr-FR" sz="1300" b="1" dirty="0">
                <a:solidFill>
                  <a:prstClr val="black"/>
                </a:solidFill>
                <a:latin typeface="Tw Cen MT" pitchFamily="34" charset="0"/>
              </a:rPr>
              <a:t> (depuis 2004 mais soumis à </a:t>
            </a:r>
            <a:r>
              <a:rPr lang="fr-FR" sz="1300" b="1" dirty="0" err="1">
                <a:solidFill>
                  <a:prstClr val="black"/>
                </a:solidFill>
                <a:latin typeface="Tw Cen MT" pitchFamily="34" charset="0"/>
              </a:rPr>
              <a:t>contorverses</a:t>
            </a:r>
            <a:r>
              <a:rPr lang="fr-FR" sz="1300" b="1" dirty="0">
                <a:solidFill>
                  <a:prstClr val="black"/>
                </a:solidFill>
                <a:latin typeface="Tw Cen MT" pitchFamily="34" charset="0"/>
              </a:rPr>
              <a:t>)</a:t>
            </a:r>
          </a:p>
          <a:p>
            <a:pPr lvl="0" algn="ctr"/>
            <a:r>
              <a:rPr lang="fr-FR" sz="1300" b="1" dirty="0">
                <a:solidFill>
                  <a:prstClr val="black"/>
                </a:solidFill>
                <a:latin typeface="Tw Cen MT" pitchFamily="34" charset="0"/>
                <a:sym typeface="Wingdings 3"/>
              </a:rPr>
              <a:t> </a:t>
            </a:r>
            <a:r>
              <a:rPr lang="fr-FR" sz="1300" b="1" dirty="0" smtClean="0">
                <a:solidFill>
                  <a:prstClr val="black"/>
                </a:solidFill>
                <a:latin typeface="Tw Cen MT" pitchFamily="34" charset="0"/>
                <a:sym typeface="Wingdings 3"/>
              </a:rPr>
              <a:t> </a:t>
            </a:r>
            <a:r>
              <a:rPr lang="fr-FR" sz="1300" b="1" dirty="0" smtClean="0">
                <a:solidFill>
                  <a:prstClr val="black"/>
                </a:solidFill>
                <a:latin typeface="Tw Cen MT" pitchFamily="34" charset="0"/>
              </a:rPr>
              <a:t>En </a:t>
            </a:r>
            <a:r>
              <a:rPr lang="fr-FR" sz="1300" b="1" dirty="0">
                <a:solidFill>
                  <a:prstClr val="black"/>
                </a:solidFill>
                <a:latin typeface="Tw Cen MT" pitchFamily="34" charset="0"/>
              </a:rPr>
              <a:t>collaboration avec la </a:t>
            </a:r>
            <a:r>
              <a:rPr lang="fr-FR" sz="1300" b="1" dirty="0" err="1">
                <a:solidFill>
                  <a:prstClr val="black"/>
                </a:solidFill>
                <a:latin typeface="Tw Cen MT" pitchFamily="34" charset="0"/>
              </a:rPr>
              <a:t>Slum</a:t>
            </a:r>
            <a:r>
              <a:rPr lang="fr-FR" sz="1300" b="1" dirty="0">
                <a:solidFill>
                  <a:prstClr val="black"/>
                </a:solidFill>
                <a:latin typeface="Tw Cen MT" pitchFamily="34" charset="0"/>
              </a:rPr>
              <a:t> </a:t>
            </a:r>
            <a:r>
              <a:rPr lang="fr-FR" sz="1300" b="1" dirty="0" err="1">
                <a:solidFill>
                  <a:prstClr val="black"/>
                </a:solidFill>
                <a:latin typeface="Tw Cen MT" pitchFamily="34" charset="0"/>
              </a:rPr>
              <a:t>Rehabilitation</a:t>
            </a:r>
            <a:r>
              <a:rPr lang="fr-FR" sz="1300" b="1" dirty="0">
                <a:solidFill>
                  <a:prstClr val="black"/>
                </a:solidFill>
                <a:latin typeface="Tw Cen MT" pitchFamily="34" charset="0"/>
              </a:rPr>
              <a:t> </a:t>
            </a:r>
            <a:r>
              <a:rPr lang="fr-FR" sz="1300" b="1" dirty="0" err="1">
                <a:solidFill>
                  <a:prstClr val="black"/>
                </a:solidFill>
                <a:latin typeface="Tw Cen MT" pitchFamily="34" charset="0"/>
              </a:rPr>
              <a:t>Authority</a:t>
            </a:r>
            <a:endParaRPr lang="fr-FR" sz="1300" b="1" dirty="0">
              <a:solidFill>
                <a:prstClr val="black"/>
              </a:solidFill>
              <a:latin typeface="Tw Cen MT" pitchFamily="34" charset="0"/>
            </a:endParaRPr>
          </a:p>
          <a:p>
            <a:pPr lvl="0" algn="ctr"/>
            <a:r>
              <a:rPr lang="fr-FR" sz="1300" b="1" dirty="0">
                <a:solidFill>
                  <a:srgbClr val="C00000"/>
                </a:solidFill>
                <a:latin typeface="Tw Cen MT" pitchFamily="34" charset="0"/>
              </a:rPr>
              <a:t>= une superposition de projets </a:t>
            </a:r>
            <a:r>
              <a:rPr lang="fr-FR" sz="1300" b="1" dirty="0" smtClean="0">
                <a:solidFill>
                  <a:srgbClr val="C00000"/>
                </a:solidFill>
                <a:latin typeface="Tw Cen MT" pitchFamily="34" charset="0"/>
              </a:rPr>
              <a:t>dont les objectifs divergent (échelles, acteurs…)</a:t>
            </a:r>
            <a:endParaRPr lang="fr-FR" sz="1300" b="1" dirty="0">
              <a:solidFill>
                <a:srgbClr val="C00000"/>
              </a:solidFill>
              <a:latin typeface="Tw Cen MT" pitchFamily="34" charset="0"/>
            </a:endParaRPr>
          </a:p>
        </p:txBody>
      </p:sp>
      <p:sp>
        <p:nvSpPr>
          <p:cNvPr id="14" name="Rectangle 13"/>
          <p:cNvSpPr/>
          <p:nvPr/>
        </p:nvSpPr>
        <p:spPr>
          <a:xfrm>
            <a:off x="3059832" y="2261470"/>
            <a:ext cx="1563464" cy="3693319"/>
          </a:xfrm>
          <a:prstGeom prst="rect">
            <a:avLst/>
          </a:prstGeom>
        </p:spPr>
        <p:txBody>
          <a:bodyPr wrap="square">
            <a:spAutoFit/>
          </a:bodyPr>
          <a:lstStyle/>
          <a:p>
            <a:pPr lvl="0" algn="ctr"/>
            <a:r>
              <a:rPr lang="fr-FR" sz="1300" b="1" dirty="0">
                <a:solidFill>
                  <a:prstClr val="black"/>
                </a:solidFill>
                <a:latin typeface="Tw Cen MT" pitchFamily="34" charset="0"/>
              </a:rPr>
              <a:t>- Relogement gratuit pour une minorité de la </a:t>
            </a:r>
            <a:r>
              <a:rPr lang="fr-FR" sz="1300" b="1" dirty="0" smtClean="0">
                <a:solidFill>
                  <a:prstClr val="black"/>
                </a:solidFill>
                <a:latin typeface="Tw Cen MT" pitchFamily="34" charset="0"/>
              </a:rPr>
              <a:t>population (10% environ) </a:t>
            </a:r>
            <a:endParaRPr lang="fr-FR" sz="1300" b="1" dirty="0">
              <a:solidFill>
                <a:prstClr val="black"/>
              </a:solidFill>
              <a:latin typeface="Tw Cen MT" pitchFamily="34" charset="0"/>
            </a:endParaRPr>
          </a:p>
          <a:p>
            <a:pPr lvl="0" algn="ctr"/>
            <a:r>
              <a:rPr lang="fr-FR" sz="1300" b="1" dirty="0">
                <a:solidFill>
                  <a:prstClr val="black"/>
                </a:solidFill>
                <a:latin typeface="Tw Cen MT" pitchFamily="34" charset="0"/>
              </a:rPr>
              <a:t>- Installation forcée dans des espaces périphériques</a:t>
            </a:r>
          </a:p>
          <a:p>
            <a:pPr lvl="0" algn="ctr"/>
            <a:r>
              <a:rPr lang="fr-FR" sz="1300" b="1" dirty="0">
                <a:solidFill>
                  <a:prstClr val="black"/>
                </a:solidFill>
                <a:latin typeface="Tw Cen MT" pitchFamily="34" charset="0"/>
              </a:rPr>
              <a:t>- Logements neufs en dur (eau + électricité) mais exigus (21 m²/famille)</a:t>
            </a:r>
          </a:p>
          <a:p>
            <a:pPr lvl="0" algn="ctr"/>
            <a:r>
              <a:rPr lang="fr-FR" sz="1300" b="1" dirty="0">
                <a:solidFill>
                  <a:srgbClr val="C00000"/>
                </a:solidFill>
                <a:latin typeface="Tw Cen MT" pitchFamily="34" charset="0"/>
              </a:rPr>
              <a:t>= mise à l’écart d’une population pauvre qui vit d’une économie informelle</a:t>
            </a:r>
          </a:p>
        </p:txBody>
      </p:sp>
      <p:sp>
        <p:nvSpPr>
          <p:cNvPr id="17" name="Rectangle 16"/>
          <p:cNvSpPr/>
          <p:nvPr/>
        </p:nvSpPr>
        <p:spPr>
          <a:xfrm>
            <a:off x="143508" y="5157191"/>
            <a:ext cx="5715020" cy="11823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31983" y="5169958"/>
            <a:ext cx="5690033" cy="1169551"/>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Marina Drive en arrière </a:t>
            </a:r>
            <a:r>
              <a:rPr lang="fr-FR" sz="1400" b="1" dirty="0">
                <a:solidFill>
                  <a:schemeClr val="bg1"/>
                </a:solidFill>
                <a:latin typeface="Tw Cen MT" pitchFamily="34" charset="0"/>
                <a:cs typeface="Arial" pitchFamily="34" charset="0"/>
              </a:rPr>
              <a:t>plan/plage abritant des </a:t>
            </a:r>
            <a:r>
              <a:rPr lang="fr-FR" sz="1400" b="1" dirty="0" smtClean="0">
                <a:solidFill>
                  <a:schemeClr val="bg1"/>
                </a:solidFill>
                <a:latin typeface="Tw Cen MT" pitchFamily="34" charset="0"/>
                <a:cs typeface="Arial" pitchFamily="34" charset="0"/>
              </a:rPr>
              <a:t>« pavement </a:t>
            </a:r>
            <a:r>
              <a:rPr lang="fr-FR" sz="1400" b="1" dirty="0" err="1" smtClean="0">
                <a:solidFill>
                  <a:schemeClr val="bg1"/>
                </a:solidFill>
                <a:latin typeface="Tw Cen MT" pitchFamily="34" charset="0"/>
                <a:cs typeface="Arial" pitchFamily="34" charset="0"/>
              </a:rPr>
              <a:t>dwellers</a:t>
            </a:r>
            <a:r>
              <a:rPr lang="fr-FR" sz="1400" b="1" dirty="0" smtClean="0">
                <a:solidFill>
                  <a:schemeClr val="bg1"/>
                </a:solidFill>
                <a:latin typeface="Tw Cen MT" pitchFamily="34" charset="0"/>
                <a:cs typeface="Arial" pitchFamily="34" charset="0"/>
              </a:rPr>
              <a:t> » (gens de la rue sans abris fixe)</a:t>
            </a:r>
          </a:p>
          <a:p>
            <a:pPr algn="ctr">
              <a:defRPr/>
            </a:pPr>
            <a:r>
              <a:rPr lang="fr-FR" sz="1400" b="1" dirty="0" smtClean="0">
                <a:solidFill>
                  <a:schemeClr val="bg1"/>
                </a:solidFill>
                <a:latin typeface="Times New Roman"/>
                <a:cs typeface="Times New Roman"/>
              </a:rPr>
              <a:t>►</a:t>
            </a:r>
            <a:r>
              <a:rPr lang="fr-FR" sz="1400" b="1" dirty="0" err="1" smtClean="0">
                <a:solidFill>
                  <a:schemeClr val="bg1"/>
                </a:solidFill>
                <a:latin typeface="Tw Cen MT" pitchFamily="34" charset="0"/>
                <a:cs typeface="Arial" pitchFamily="34" charset="0"/>
              </a:rPr>
              <a:t>Antalia</a:t>
            </a:r>
            <a:r>
              <a:rPr lang="fr-FR" sz="1400" b="1" dirty="0" smtClean="0">
                <a:solidFill>
                  <a:schemeClr val="bg1"/>
                </a:solidFill>
                <a:latin typeface="Tw Cen MT" pitchFamily="34" charset="0"/>
                <a:cs typeface="Arial" pitchFamily="34" charset="0"/>
              </a:rPr>
              <a:t> </a:t>
            </a:r>
            <a:r>
              <a:rPr lang="fr-FR" sz="1400" b="1" dirty="0">
                <a:solidFill>
                  <a:schemeClr val="bg1"/>
                </a:solidFill>
                <a:latin typeface="Tw Cen MT" pitchFamily="34" charset="0"/>
                <a:cs typeface="Arial" pitchFamily="34" charset="0"/>
              </a:rPr>
              <a:t>House, la maison de la famille du milliardaire indien Mukesh </a:t>
            </a:r>
            <a:r>
              <a:rPr lang="fr-FR" sz="1400" b="1" dirty="0" err="1">
                <a:solidFill>
                  <a:schemeClr val="bg1"/>
                </a:solidFill>
                <a:latin typeface="Tw Cen MT" pitchFamily="34" charset="0"/>
                <a:cs typeface="Arial" pitchFamily="34" charset="0"/>
              </a:rPr>
              <a:t>Ambani</a:t>
            </a:r>
            <a:r>
              <a:rPr lang="fr-FR" sz="1400" b="1" dirty="0">
                <a:solidFill>
                  <a:schemeClr val="bg1"/>
                </a:solidFill>
                <a:latin typeface="Tw Cen MT" pitchFamily="34" charset="0"/>
                <a:cs typeface="Arial" pitchFamily="34" charset="0"/>
              </a:rPr>
              <a:t> </a:t>
            </a:r>
            <a:r>
              <a:rPr lang="fr-FR" sz="1400" b="1" dirty="0" smtClean="0">
                <a:solidFill>
                  <a:schemeClr val="bg1"/>
                </a:solidFill>
                <a:latin typeface="Tw Cen MT" pitchFamily="34" charset="0"/>
                <a:cs typeface="Arial" pitchFamily="34" charset="0"/>
              </a:rPr>
              <a:t>(possesseur de </a:t>
            </a:r>
            <a:r>
              <a:rPr lang="fr-FR" sz="1400" b="1" dirty="0" err="1" smtClean="0">
                <a:solidFill>
                  <a:schemeClr val="bg1"/>
                </a:solidFill>
                <a:latin typeface="Tw Cen MT" pitchFamily="34" charset="0"/>
                <a:cs typeface="Arial" pitchFamily="34" charset="0"/>
              </a:rPr>
              <a:t>Reliance</a:t>
            </a:r>
            <a:r>
              <a:rPr lang="fr-FR" sz="1400" b="1" dirty="0" smtClean="0">
                <a:solidFill>
                  <a:schemeClr val="bg1"/>
                </a:solidFill>
                <a:latin typeface="Tw Cen MT" pitchFamily="34" charset="0"/>
                <a:cs typeface="Arial" pitchFamily="34" charset="0"/>
              </a:rPr>
              <a:t> Industrie): </a:t>
            </a:r>
            <a:r>
              <a:rPr lang="fr-FR" sz="1400" b="1" dirty="0">
                <a:solidFill>
                  <a:schemeClr val="bg1"/>
                </a:solidFill>
                <a:latin typeface="Tw Cen MT" pitchFamily="34" charset="0"/>
                <a:cs typeface="Arial" pitchFamily="34" charset="0"/>
              </a:rPr>
              <a:t>la tour est la plus haute de la ville (27 étages) et la plus chère du monde (1 milliard de dollars) </a:t>
            </a:r>
          </a:p>
        </p:txBody>
      </p:sp>
    </p:spTree>
    <p:extLst>
      <p:ext uri="{BB962C8B-B14F-4D97-AF65-F5344CB8AC3E}">
        <p14:creationId xmlns:p14="http://schemas.microsoft.com/office/powerpoint/2010/main" val="310465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1000"/>
                                        <p:tgtEl>
                                          <p:spTgt spid="10">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10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10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1000"/>
                                        <p:tgtEl>
                                          <p:spTgt spid="12">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wipe(left)">
                                      <p:cBhvr>
                                        <p:cTn id="43" dur="1000"/>
                                        <p:tgtEl>
                                          <p:spTgt spid="12">
                                            <p:txEl>
                                              <p:pRg st="1" end="1"/>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left)">
                                      <p:cBhvr>
                                        <p:cTn id="47" dur="1000"/>
                                        <p:tgtEl>
                                          <p:spTgt spid="12">
                                            <p:txEl>
                                              <p:pRg st="2" end="2"/>
                                            </p:tx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Effect transition="in" filter="wipe(left)">
                                      <p:cBhvr>
                                        <p:cTn id="51" dur="1000"/>
                                        <p:tgtEl>
                                          <p:spTgt spid="1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xEl>
                                              <p:pRg st="4" end="4"/>
                                            </p:txEl>
                                          </p:spTgt>
                                        </p:tgtEl>
                                        <p:attrNameLst>
                                          <p:attrName>style.visibility</p:attrName>
                                        </p:attrNameLst>
                                      </p:cBhvr>
                                      <p:to>
                                        <p:strVal val="visible"/>
                                      </p:to>
                                    </p:set>
                                    <p:animEffect transition="in" filter="wipe(left)">
                                      <p:cBhvr>
                                        <p:cTn id="56" dur="1000"/>
                                        <p:tgtEl>
                                          <p:spTgt spid="1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wipe(left)">
                                      <p:cBhvr>
                                        <p:cTn id="61" dur="1000"/>
                                        <p:tgtEl>
                                          <p:spTgt spid="14">
                                            <p:txEl>
                                              <p:pRg st="0" end="0"/>
                                            </p:txEl>
                                          </p:spTgt>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wipe(left)">
                                      <p:cBhvr>
                                        <p:cTn id="65" dur="1000"/>
                                        <p:tgtEl>
                                          <p:spTgt spid="14">
                                            <p:txEl>
                                              <p:pRg st="1" end="1"/>
                                            </p:txEl>
                                          </p:spTgt>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animEffect transition="in" filter="wipe(left)">
                                      <p:cBhvr>
                                        <p:cTn id="69" dur="1000"/>
                                        <p:tgtEl>
                                          <p:spTgt spid="14">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
                                            <p:txEl>
                                              <p:pRg st="3" end="3"/>
                                            </p:txEl>
                                          </p:spTgt>
                                        </p:tgtEl>
                                        <p:attrNameLst>
                                          <p:attrName>style.visibility</p:attrName>
                                        </p:attrNameLst>
                                      </p:cBhvr>
                                      <p:to>
                                        <p:strVal val="visible"/>
                                      </p:to>
                                    </p:set>
                                    <p:animEffect transition="in" filter="wipe(left)">
                                      <p:cBhvr>
                                        <p:cTn id="74" dur="1000"/>
                                        <p:tgtEl>
                                          <p:spTgt spid="14">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wipe(left)">
                                      <p:cBhvr>
                                        <p:cTn id="79" dur="1000"/>
                                        <p:tgtEl>
                                          <p:spTgt spid="9">
                                            <p:txEl>
                                              <p:pRg st="0" end="0"/>
                                            </p:tx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animEffect transition="in" filter="wipe(left)">
                                      <p:cBhvr>
                                        <p:cTn id="83" dur="1000"/>
                                        <p:tgtEl>
                                          <p:spTgt spid="9">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
                                            <p:txEl>
                                              <p:pRg st="2" end="2"/>
                                            </p:txEl>
                                          </p:spTgt>
                                        </p:tgtEl>
                                        <p:attrNameLst>
                                          <p:attrName>style.visibility</p:attrName>
                                        </p:attrNameLst>
                                      </p:cBhvr>
                                      <p:to>
                                        <p:strVal val="visible"/>
                                      </p:to>
                                    </p:set>
                                    <p:animEffect transition="in" filter="wipe(left)">
                                      <p:cBhvr>
                                        <p:cTn id="88" dur="1000"/>
                                        <p:tgtEl>
                                          <p:spTgt spid="9">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xEl>
                                              <p:pRg st="0" end="0"/>
                                            </p:txEl>
                                          </p:spTgt>
                                        </p:tgtEl>
                                        <p:attrNameLst>
                                          <p:attrName>style.visibility</p:attrName>
                                        </p:attrNameLst>
                                      </p:cBhvr>
                                      <p:to>
                                        <p:strVal val="visible"/>
                                      </p:to>
                                    </p:set>
                                    <p:animEffect transition="in" filter="wipe(left)">
                                      <p:cBhvr>
                                        <p:cTn id="93" dur="1000"/>
                                        <p:tgtEl>
                                          <p:spTgt spid="7">
                                            <p:txEl>
                                              <p:pRg st="0" end="0"/>
                                            </p:tx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7">
                                            <p:txEl>
                                              <p:pRg st="1" end="1"/>
                                            </p:txEl>
                                          </p:spTgt>
                                        </p:tgtEl>
                                        <p:attrNameLst>
                                          <p:attrName>style.visibility</p:attrName>
                                        </p:attrNameLst>
                                      </p:cBhvr>
                                      <p:to>
                                        <p:strVal val="visible"/>
                                      </p:to>
                                    </p:set>
                                    <p:animEffect transition="in" filter="wipe(left)">
                                      <p:cBhvr>
                                        <p:cTn id="97" dur="1000"/>
                                        <p:tgtEl>
                                          <p:spTgt spid="7">
                                            <p:txEl>
                                              <p:pRg st="1" end="1"/>
                                            </p:txEl>
                                          </p:spTgt>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7">
                                            <p:txEl>
                                              <p:pRg st="2" end="2"/>
                                            </p:txEl>
                                          </p:spTgt>
                                        </p:tgtEl>
                                        <p:attrNameLst>
                                          <p:attrName>style.visibility</p:attrName>
                                        </p:attrNameLst>
                                      </p:cBhvr>
                                      <p:to>
                                        <p:strVal val="visible"/>
                                      </p:to>
                                    </p:set>
                                    <p:animEffect transition="in" filter="wipe(left)">
                                      <p:cBhvr>
                                        <p:cTn id="101" dur="1000"/>
                                        <p:tgtEl>
                                          <p:spTgt spid="7">
                                            <p:txEl>
                                              <p:pRg st="2" end="2"/>
                                            </p:txEl>
                                          </p:spTgt>
                                        </p:tgtEl>
                                      </p:cBhvr>
                                    </p:animEffect>
                                  </p:childTnLst>
                                </p:cTn>
                              </p:par>
                            </p:childTnLst>
                          </p:cTn>
                        </p:par>
                        <p:par>
                          <p:cTn id="102" fill="hold">
                            <p:stCondLst>
                              <p:cond delay="3000"/>
                            </p:stCondLst>
                            <p:childTnLst>
                              <p:par>
                                <p:cTn id="103" presetID="22" presetClass="entr" presetSubtype="8" fill="hold" grpId="0" nodeType="afterEffect">
                                  <p:stCondLst>
                                    <p:cond delay="0"/>
                                  </p:stCondLst>
                                  <p:childTnLst>
                                    <p:set>
                                      <p:cBhvr>
                                        <p:cTn id="104" dur="1" fill="hold">
                                          <p:stCondLst>
                                            <p:cond delay="0"/>
                                          </p:stCondLst>
                                        </p:cTn>
                                        <p:tgtEl>
                                          <p:spTgt spid="7">
                                            <p:txEl>
                                              <p:pRg st="3" end="3"/>
                                            </p:txEl>
                                          </p:spTgt>
                                        </p:tgtEl>
                                        <p:attrNameLst>
                                          <p:attrName>style.visibility</p:attrName>
                                        </p:attrNameLst>
                                      </p:cBhvr>
                                      <p:to>
                                        <p:strVal val="visible"/>
                                      </p:to>
                                    </p:set>
                                    <p:animEffect transition="in" filter="wipe(left)">
                                      <p:cBhvr>
                                        <p:cTn id="105" dur="1000"/>
                                        <p:tgtEl>
                                          <p:spTgt spid="7">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xEl>
                                              <p:pRg st="4" end="4"/>
                                            </p:txEl>
                                          </p:spTgt>
                                        </p:tgtEl>
                                        <p:attrNameLst>
                                          <p:attrName>style.visibility</p:attrName>
                                        </p:attrNameLst>
                                      </p:cBhvr>
                                      <p:to>
                                        <p:strVal val="visible"/>
                                      </p:to>
                                    </p:set>
                                    <p:animEffect transition="in" filter="wipe(left)">
                                      <p:cBhvr>
                                        <p:cTn id="110" dur="1000"/>
                                        <p:tgtEl>
                                          <p:spTgt spid="7">
                                            <p:txEl>
                                              <p:pRg st="4" end="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xit" presetSubtype="32" fill="hold" grpId="1" nodeType="clickEffect">
                                  <p:stCondLst>
                                    <p:cond delay="0"/>
                                  </p:stCondLst>
                                  <p:childTnLst>
                                    <p:anim calcmode="lin" valueType="num">
                                      <p:cBhvr>
                                        <p:cTn id="114" dur="500"/>
                                        <p:tgtEl>
                                          <p:spTgt spid="3"/>
                                        </p:tgtEl>
                                        <p:attrNameLst>
                                          <p:attrName>ppt_w</p:attrName>
                                        </p:attrNameLst>
                                      </p:cBhvr>
                                      <p:tavLst>
                                        <p:tav tm="0">
                                          <p:val>
                                            <p:strVal val="ppt_w"/>
                                          </p:val>
                                        </p:tav>
                                        <p:tav tm="100000">
                                          <p:val>
                                            <p:fltVal val="0"/>
                                          </p:val>
                                        </p:tav>
                                      </p:tavLst>
                                    </p:anim>
                                    <p:anim calcmode="lin" valueType="num">
                                      <p:cBhvr>
                                        <p:cTn id="115" dur="500"/>
                                        <p:tgtEl>
                                          <p:spTgt spid="3"/>
                                        </p:tgtEl>
                                        <p:attrNameLst>
                                          <p:attrName>ppt_h</p:attrName>
                                        </p:attrNameLst>
                                      </p:cBhvr>
                                      <p:tavLst>
                                        <p:tav tm="0">
                                          <p:val>
                                            <p:strVal val="ppt_h"/>
                                          </p:val>
                                        </p:tav>
                                        <p:tav tm="100000">
                                          <p:val>
                                            <p:fltVal val="0"/>
                                          </p:val>
                                        </p:tav>
                                      </p:tavLst>
                                    </p:anim>
                                    <p:animEffect transition="out" filter="fade">
                                      <p:cBhvr>
                                        <p:cTn id="116" dur="500"/>
                                        <p:tgtEl>
                                          <p:spTgt spid="3"/>
                                        </p:tgtEl>
                                      </p:cBhvr>
                                    </p:animEffect>
                                    <p:set>
                                      <p:cBhvr>
                                        <p:cTn id="117" dur="1" fill="hold">
                                          <p:stCondLst>
                                            <p:cond delay="499"/>
                                          </p:stCondLst>
                                        </p:cTn>
                                        <p:tgtEl>
                                          <p:spTgt spid="3"/>
                                        </p:tgtEl>
                                        <p:attrNameLst>
                                          <p:attrName>style.visibility</p:attrName>
                                        </p:attrNameLst>
                                      </p:cBhvr>
                                      <p:to>
                                        <p:strVal val="hidden"/>
                                      </p:to>
                                    </p:set>
                                  </p:childTnLst>
                                </p:cTn>
                              </p:par>
                              <p:par>
                                <p:cTn id="118" presetID="53" presetClass="exit" presetSubtype="32" fill="hold" nodeType="withEffect">
                                  <p:stCondLst>
                                    <p:cond delay="0"/>
                                  </p:stCondLst>
                                  <p:childTnLst>
                                    <p:anim calcmode="lin" valueType="num">
                                      <p:cBhvr>
                                        <p:cTn id="119" dur="500"/>
                                        <p:tgtEl>
                                          <p:spTgt spid="4"/>
                                        </p:tgtEl>
                                        <p:attrNameLst>
                                          <p:attrName>ppt_w</p:attrName>
                                        </p:attrNameLst>
                                      </p:cBhvr>
                                      <p:tavLst>
                                        <p:tav tm="0">
                                          <p:val>
                                            <p:strVal val="ppt_w"/>
                                          </p:val>
                                        </p:tav>
                                        <p:tav tm="100000">
                                          <p:val>
                                            <p:fltVal val="0"/>
                                          </p:val>
                                        </p:tav>
                                      </p:tavLst>
                                    </p:anim>
                                    <p:anim calcmode="lin" valueType="num">
                                      <p:cBhvr>
                                        <p:cTn id="120" dur="500"/>
                                        <p:tgtEl>
                                          <p:spTgt spid="4"/>
                                        </p:tgtEl>
                                        <p:attrNameLst>
                                          <p:attrName>ppt_h</p:attrName>
                                        </p:attrNameLst>
                                      </p:cBhvr>
                                      <p:tavLst>
                                        <p:tav tm="0">
                                          <p:val>
                                            <p:strVal val="ppt_h"/>
                                          </p:val>
                                        </p:tav>
                                        <p:tav tm="100000">
                                          <p:val>
                                            <p:fltVal val="0"/>
                                          </p:val>
                                        </p:tav>
                                      </p:tavLst>
                                    </p:anim>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par>
                                <p:cTn id="123" presetID="53" presetClass="exit" presetSubtype="32" fill="hold" grpId="1" nodeType="withEffect">
                                  <p:stCondLst>
                                    <p:cond delay="0"/>
                                  </p:stCondLst>
                                  <p:childTnLst>
                                    <p:anim calcmode="lin" valueType="num">
                                      <p:cBhvr>
                                        <p:cTn id="124" dur="500"/>
                                        <p:tgtEl>
                                          <p:spTgt spid="10">
                                            <p:txEl>
                                              <p:pRg st="0" end="0"/>
                                            </p:txEl>
                                          </p:spTgt>
                                        </p:tgtEl>
                                        <p:attrNameLst>
                                          <p:attrName>ppt_w</p:attrName>
                                        </p:attrNameLst>
                                      </p:cBhvr>
                                      <p:tavLst>
                                        <p:tav tm="0">
                                          <p:val>
                                            <p:strVal val="ppt_w"/>
                                          </p:val>
                                        </p:tav>
                                        <p:tav tm="100000">
                                          <p:val>
                                            <p:fltVal val="0"/>
                                          </p:val>
                                        </p:tav>
                                      </p:tavLst>
                                    </p:anim>
                                    <p:anim calcmode="lin" valueType="num">
                                      <p:cBhvr>
                                        <p:cTn id="125"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126" dur="500"/>
                                        <p:tgtEl>
                                          <p:spTgt spid="10">
                                            <p:txEl>
                                              <p:pRg st="0" end="0"/>
                                            </p:txEl>
                                          </p:spTgt>
                                        </p:tgtEl>
                                      </p:cBhvr>
                                    </p:animEffect>
                                    <p:set>
                                      <p:cBhvr>
                                        <p:cTn id="127" dur="1" fill="hold">
                                          <p:stCondLst>
                                            <p:cond delay="499"/>
                                          </p:stCondLst>
                                        </p:cTn>
                                        <p:tgtEl>
                                          <p:spTgt spid="10">
                                            <p:txEl>
                                              <p:pRg st="0" end="0"/>
                                            </p:txEl>
                                          </p:spTgt>
                                        </p:tgtEl>
                                        <p:attrNameLst>
                                          <p:attrName>style.visibility</p:attrName>
                                        </p:attrNameLst>
                                      </p:cBhvr>
                                      <p:to>
                                        <p:strVal val="hidden"/>
                                      </p:to>
                                    </p:set>
                                  </p:childTnLst>
                                </p:cTn>
                              </p:par>
                              <p:par>
                                <p:cTn id="128" presetID="53" presetClass="exit" presetSubtype="32" fill="hold" grpId="1" nodeType="withEffect">
                                  <p:stCondLst>
                                    <p:cond delay="0"/>
                                  </p:stCondLst>
                                  <p:childTnLst>
                                    <p:anim calcmode="lin" valueType="num">
                                      <p:cBhvr>
                                        <p:cTn id="129" dur="500"/>
                                        <p:tgtEl>
                                          <p:spTgt spid="10">
                                            <p:txEl>
                                              <p:pRg st="1" end="1"/>
                                            </p:txEl>
                                          </p:spTgt>
                                        </p:tgtEl>
                                        <p:attrNameLst>
                                          <p:attrName>ppt_w</p:attrName>
                                        </p:attrNameLst>
                                      </p:cBhvr>
                                      <p:tavLst>
                                        <p:tav tm="0">
                                          <p:val>
                                            <p:strVal val="ppt_w"/>
                                          </p:val>
                                        </p:tav>
                                        <p:tav tm="100000">
                                          <p:val>
                                            <p:fltVal val="0"/>
                                          </p:val>
                                        </p:tav>
                                      </p:tavLst>
                                    </p:anim>
                                    <p:anim calcmode="lin" valueType="num">
                                      <p:cBhvr>
                                        <p:cTn id="130" dur="500"/>
                                        <p:tgtEl>
                                          <p:spTgt spid="10">
                                            <p:txEl>
                                              <p:pRg st="1" end="1"/>
                                            </p:txEl>
                                          </p:spTgt>
                                        </p:tgtEl>
                                        <p:attrNameLst>
                                          <p:attrName>ppt_h</p:attrName>
                                        </p:attrNameLst>
                                      </p:cBhvr>
                                      <p:tavLst>
                                        <p:tav tm="0">
                                          <p:val>
                                            <p:strVal val="ppt_h"/>
                                          </p:val>
                                        </p:tav>
                                        <p:tav tm="100000">
                                          <p:val>
                                            <p:fltVal val="0"/>
                                          </p:val>
                                        </p:tav>
                                      </p:tavLst>
                                    </p:anim>
                                    <p:animEffect transition="out" filter="fade">
                                      <p:cBhvr>
                                        <p:cTn id="131" dur="500"/>
                                        <p:tgtEl>
                                          <p:spTgt spid="10">
                                            <p:txEl>
                                              <p:pRg st="1" end="1"/>
                                            </p:txEl>
                                          </p:spTgt>
                                        </p:tgtEl>
                                      </p:cBhvr>
                                    </p:animEffect>
                                    <p:set>
                                      <p:cBhvr>
                                        <p:cTn id="132" dur="1" fill="hold">
                                          <p:stCondLst>
                                            <p:cond delay="499"/>
                                          </p:stCondLst>
                                        </p:cTn>
                                        <p:tgtEl>
                                          <p:spTgt spid="10">
                                            <p:txEl>
                                              <p:pRg st="1" end="1"/>
                                            </p:txEl>
                                          </p:spTgt>
                                        </p:tgtEl>
                                        <p:attrNameLst>
                                          <p:attrName>style.visibility</p:attrName>
                                        </p:attrNameLst>
                                      </p:cBhvr>
                                      <p:to>
                                        <p:strVal val="hidden"/>
                                      </p:to>
                                    </p:set>
                                  </p:childTnLst>
                                </p:cTn>
                              </p:par>
                              <p:par>
                                <p:cTn id="133" presetID="53" presetClass="exit" presetSubtype="32" fill="hold" grpId="1" nodeType="withEffect">
                                  <p:stCondLst>
                                    <p:cond delay="0"/>
                                  </p:stCondLst>
                                  <p:childTnLst>
                                    <p:anim calcmode="lin" valueType="num">
                                      <p:cBhvr>
                                        <p:cTn id="134" dur="500"/>
                                        <p:tgtEl>
                                          <p:spTgt spid="10">
                                            <p:txEl>
                                              <p:pRg st="2" end="2"/>
                                            </p:txEl>
                                          </p:spTgt>
                                        </p:tgtEl>
                                        <p:attrNameLst>
                                          <p:attrName>ppt_w</p:attrName>
                                        </p:attrNameLst>
                                      </p:cBhvr>
                                      <p:tavLst>
                                        <p:tav tm="0">
                                          <p:val>
                                            <p:strVal val="ppt_w"/>
                                          </p:val>
                                        </p:tav>
                                        <p:tav tm="100000">
                                          <p:val>
                                            <p:fltVal val="0"/>
                                          </p:val>
                                        </p:tav>
                                      </p:tavLst>
                                    </p:anim>
                                    <p:anim calcmode="lin" valueType="num">
                                      <p:cBhvr>
                                        <p:cTn id="135" dur="500"/>
                                        <p:tgtEl>
                                          <p:spTgt spid="10">
                                            <p:txEl>
                                              <p:pRg st="2" end="2"/>
                                            </p:txEl>
                                          </p:spTgt>
                                        </p:tgtEl>
                                        <p:attrNameLst>
                                          <p:attrName>ppt_h</p:attrName>
                                        </p:attrNameLst>
                                      </p:cBhvr>
                                      <p:tavLst>
                                        <p:tav tm="0">
                                          <p:val>
                                            <p:strVal val="ppt_h"/>
                                          </p:val>
                                        </p:tav>
                                        <p:tav tm="100000">
                                          <p:val>
                                            <p:fltVal val="0"/>
                                          </p:val>
                                        </p:tav>
                                      </p:tavLst>
                                    </p:anim>
                                    <p:animEffect transition="out" filter="fade">
                                      <p:cBhvr>
                                        <p:cTn id="136" dur="500"/>
                                        <p:tgtEl>
                                          <p:spTgt spid="10">
                                            <p:txEl>
                                              <p:pRg st="2" end="2"/>
                                            </p:txEl>
                                          </p:spTgt>
                                        </p:tgtEl>
                                      </p:cBhvr>
                                    </p:animEffect>
                                    <p:set>
                                      <p:cBhvr>
                                        <p:cTn id="137" dur="1" fill="hold">
                                          <p:stCondLst>
                                            <p:cond delay="499"/>
                                          </p:stCondLst>
                                        </p:cTn>
                                        <p:tgtEl>
                                          <p:spTgt spid="10">
                                            <p:txEl>
                                              <p:pRg st="2" end="2"/>
                                            </p:txEl>
                                          </p:spTgt>
                                        </p:tgtEl>
                                        <p:attrNameLst>
                                          <p:attrName>style.visibility</p:attrName>
                                        </p:attrNameLst>
                                      </p:cBhvr>
                                      <p:to>
                                        <p:strVal val="hidden"/>
                                      </p:to>
                                    </p:set>
                                  </p:childTnLst>
                                </p:cTn>
                              </p:par>
                              <p:par>
                                <p:cTn id="138" presetID="53" presetClass="exit" presetSubtype="32" fill="hold" grpId="1" nodeType="withEffect">
                                  <p:stCondLst>
                                    <p:cond delay="0"/>
                                  </p:stCondLst>
                                  <p:childTnLst>
                                    <p:anim calcmode="lin" valueType="num">
                                      <p:cBhvr>
                                        <p:cTn id="139" dur="500"/>
                                        <p:tgtEl>
                                          <p:spTgt spid="12">
                                            <p:txEl>
                                              <p:pRg st="0" end="0"/>
                                            </p:txEl>
                                          </p:spTgt>
                                        </p:tgtEl>
                                        <p:attrNameLst>
                                          <p:attrName>ppt_w</p:attrName>
                                        </p:attrNameLst>
                                      </p:cBhvr>
                                      <p:tavLst>
                                        <p:tav tm="0">
                                          <p:val>
                                            <p:strVal val="ppt_w"/>
                                          </p:val>
                                        </p:tav>
                                        <p:tav tm="100000">
                                          <p:val>
                                            <p:fltVal val="0"/>
                                          </p:val>
                                        </p:tav>
                                      </p:tavLst>
                                    </p:anim>
                                    <p:anim calcmode="lin" valueType="num">
                                      <p:cBhvr>
                                        <p:cTn id="140" dur="500"/>
                                        <p:tgtEl>
                                          <p:spTgt spid="12">
                                            <p:txEl>
                                              <p:pRg st="0" end="0"/>
                                            </p:txEl>
                                          </p:spTgt>
                                        </p:tgtEl>
                                        <p:attrNameLst>
                                          <p:attrName>ppt_h</p:attrName>
                                        </p:attrNameLst>
                                      </p:cBhvr>
                                      <p:tavLst>
                                        <p:tav tm="0">
                                          <p:val>
                                            <p:strVal val="ppt_h"/>
                                          </p:val>
                                        </p:tav>
                                        <p:tav tm="100000">
                                          <p:val>
                                            <p:fltVal val="0"/>
                                          </p:val>
                                        </p:tav>
                                      </p:tavLst>
                                    </p:anim>
                                    <p:animEffect transition="out" filter="fade">
                                      <p:cBhvr>
                                        <p:cTn id="141" dur="500"/>
                                        <p:tgtEl>
                                          <p:spTgt spid="12">
                                            <p:txEl>
                                              <p:pRg st="0" end="0"/>
                                            </p:txEl>
                                          </p:spTgt>
                                        </p:tgtEl>
                                      </p:cBhvr>
                                    </p:animEffect>
                                    <p:set>
                                      <p:cBhvr>
                                        <p:cTn id="142" dur="1" fill="hold">
                                          <p:stCondLst>
                                            <p:cond delay="499"/>
                                          </p:stCondLst>
                                        </p:cTn>
                                        <p:tgtEl>
                                          <p:spTgt spid="12">
                                            <p:txEl>
                                              <p:pRg st="0" end="0"/>
                                            </p:txEl>
                                          </p:spTgt>
                                        </p:tgtEl>
                                        <p:attrNameLst>
                                          <p:attrName>style.visibility</p:attrName>
                                        </p:attrNameLst>
                                      </p:cBhvr>
                                      <p:to>
                                        <p:strVal val="hidden"/>
                                      </p:to>
                                    </p:set>
                                  </p:childTnLst>
                                </p:cTn>
                              </p:par>
                              <p:par>
                                <p:cTn id="143" presetID="53" presetClass="exit" presetSubtype="32" fill="hold" grpId="1" nodeType="withEffect">
                                  <p:stCondLst>
                                    <p:cond delay="0"/>
                                  </p:stCondLst>
                                  <p:childTnLst>
                                    <p:anim calcmode="lin" valueType="num">
                                      <p:cBhvr>
                                        <p:cTn id="144" dur="500"/>
                                        <p:tgtEl>
                                          <p:spTgt spid="12">
                                            <p:txEl>
                                              <p:pRg st="1" end="1"/>
                                            </p:txEl>
                                          </p:spTgt>
                                        </p:tgtEl>
                                        <p:attrNameLst>
                                          <p:attrName>ppt_w</p:attrName>
                                        </p:attrNameLst>
                                      </p:cBhvr>
                                      <p:tavLst>
                                        <p:tav tm="0">
                                          <p:val>
                                            <p:strVal val="ppt_w"/>
                                          </p:val>
                                        </p:tav>
                                        <p:tav tm="100000">
                                          <p:val>
                                            <p:fltVal val="0"/>
                                          </p:val>
                                        </p:tav>
                                      </p:tavLst>
                                    </p:anim>
                                    <p:anim calcmode="lin" valueType="num">
                                      <p:cBhvr>
                                        <p:cTn id="145" dur="500"/>
                                        <p:tgtEl>
                                          <p:spTgt spid="12">
                                            <p:txEl>
                                              <p:pRg st="1" end="1"/>
                                            </p:txEl>
                                          </p:spTgt>
                                        </p:tgtEl>
                                        <p:attrNameLst>
                                          <p:attrName>ppt_h</p:attrName>
                                        </p:attrNameLst>
                                      </p:cBhvr>
                                      <p:tavLst>
                                        <p:tav tm="0">
                                          <p:val>
                                            <p:strVal val="ppt_h"/>
                                          </p:val>
                                        </p:tav>
                                        <p:tav tm="100000">
                                          <p:val>
                                            <p:fltVal val="0"/>
                                          </p:val>
                                        </p:tav>
                                      </p:tavLst>
                                    </p:anim>
                                    <p:animEffect transition="out" filter="fade">
                                      <p:cBhvr>
                                        <p:cTn id="146" dur="500"/>
                                        <p:tgtEl>
                                          <p:spTgt spid="12">
                                            <p:txEl>
                                              <p:pRg st="1" end="1"/>
                                            </p:txEl>
                                          </p:spTgt>
                                        </p:tgtEl>
                                      </p:cBhvr>
                                    </p:animEffect>
                                    <p:set>
                                      <p:cBhvr>
                                        <p:cTn id="147" dur="1" fill="hold">
                                          <p:stCondLst>
                                            <p:cond delay="499"/>
                                          </p:stCondLst>
                                        </p:cTn>
                                        <p:tgtEl>
                                          <p:spTgt spid="12">
                                            <p:txEl>
                                              <p:pRg st="1" end="1"/>
                                            </p:txEl>
                                          </p:spTgt>
                                        </p:tgtEl>
                                        <p:attrNameLst>
                                          <p:attrName>style.visibility</p:attrName>
                                        </p:attrNameLst>
                                      </p:cBhvr>
                                      <p:to>
                                        <p:strVal val="hidden"/>
                                      </p:to>
                                    </p:set>
                                  </p:childTnLst>
                                </p:cTn>
                              </p:par>
                              <p:par>
                                <p:cTn id="148" presetID="53" presetClass="exit" presetSubtype="32" fill="hold" grpId="1" nodeType="withEffect">
                                  <p:stCondLst>
                                    <p:cond delay="0"/>
                                  </p:stCondLst>
                                  <p:childTnLst>
                                    <p:anim calcmode="lin" valueType="num">
                                      <p:cBhvr>
                                        <p:cTn id="149" dur="500"/>
                                        <p:tgtEl>
                                          <p:spTgt spid="12">
                                            <p:txEl>
                                              <p:pRg st="2" end="2"/>
                                            </p:txEl>
                                          </p:spTgt>
                                        </p:tgtEl>
                                        <p:attrNameLst>
                                          <p:attrName>ppt_w</p:attrName>
                                        </p:attrNameLst>
                                      </p:cBhvr>
                                      <p:tavLst>
                                        <p:tav tm="0">
                                          <p:val>
                                            <p:strVal val="ppt_w"/>
                                          </p:val>
                                        </p:tav>
                                        <p:tav tm="100000">
                                          <p:val>
                                            <p:fltVal val="0"/>
                                          </p:val>
                                        </p:tav>
                                      </p:tavLst>
                                    </p:anim>
                                    <p:anim calcmode="lin" valueType="num">
                                      <p:cBhvr>
                                        <p:cTn id="150" dur="500"/>
                                        <p:tgtEl>
                                          <p:spTgt spid="12">
                                            <p:txEl>
                                              <p:pRg st="2" end="2"/>
                                            </p:txEl>
                                          </p:spTgt>
                                        </p:tgtEl>
                                        <p:attrNameLst>
                                          <p:attrName>ppt_h</p:attrName>
                                        </p:attrNameLst>
                                      </p:cBhvr>
                                      <p:tavLst>
                                        <p:tav tm="0">
                                          <p:val>
                                            <p:strVal val="ppt_h"/>
                                          </p:val>
                                        </p:tav>
                                        <p:tav tm="100000">
                                          <p:val>
                                            <p:fltVal val="0"/>
                                          </p:val>
                                        </p:tav>
                                      </p:tavLst>
                                    </p:anim>
                                    <p:animEffect transition="out" filter="fade">
                                      <p:cBhvr>
                                        <p:cTn id="151" dur="500"/>
                                        <p:tgtEl>
                                          <p:spTgt spid="12">
                                            <p:txEl>
                                              <p:pRg st="2" end="2"/>
                                            </p:txEl>
                                          </p:spTgt>
                                        </p:tgtEl>
                                      </p:cBhvr>
                                    </p:animEffect>
                                    <p:set>
                                      <p:cBhvr>
                                        <p:cTn id="152" dur="1" fill="hold">
                                          <p:stCondLst>
                                            <p:cond delay="499"/>
                                          </p:stCondLst>
                                        </p:cTn>
                                        <p:tgtEl>
                                          <p:spTgt spid="12">
                                            <p:txEl>
                                              <p:pRg st="2" end="2"/>
                                            </p:txEl>
                                          </p:spTgt>
                                        </p:tgtEl>
                                        <p:attrNameLst>
                                          <p:attrName>style.visibility</p:attrName>
                                        </p:attrNameLst>
                                      </p:cBhvr>
                                      <p:to>
                                        <p:strVal val="hidden"/>
                                      </p:to>
                                    </p:set>
                                  </p:childTnLst>
                                </p:cTn>
                              </p:par>
                              <p:par>
                                <p:cTn id="153" presetID="53" presetClass="exit" presetSubtype="32" fill="hold" grpId="1" nodeType="withEffect">
                                  <p:stCondLst>
                                    <p:cond delay="0"/>
                                  </p:stCondLst>
                                  <p:childTnLst>
                                    <p:anim calcmode="lin" valueType="num">
                                      <p:cBhvr>
                                        <p:cTn id="154" dur="500"/>
                                        <p:tgtEl>
                                          <p:spTgt spid="12">
                                            <p:txEl>
                                              <p:pRg st="3" end="3"/>
                                            </p:txEl>
                                          </p:spTgt>
                                        </p:tgtEl>
                                        <p:attrNameLst>
                                          <p:attrName>ppt_w</p:attrName>
                                        </p:attrNameLst>
                                      </p:cBhvr>
                                      <p:tavLst>
                                        <p:tav tm="0">
                                          <p:val>
                                            <p:strVal val="ppt_w"/>
                                          </p:val>
                                        </p:tav>
                                        <p:tav tm="100000">
                                          <p:val>
                                            <p:fltVal val="0"/>
                                          </p:val>
                                        </p:tav>
                                      </p:tavLst>
                                    </p:anim>
                                    <p:anim calcmode="lin" valueType="num">
                                      <p:cBhvr>
                                        <p:cTn id="155" dur="500"/>
                                        <p:tgtEl>
                                          <p:spTgt spid="12">
                                            <p:txEl>
                                              <p:pRg st="3" end="3"/>
                                            </p:txEl>
                                          </p:spTgt>
                                        </p:tgtEl>
                                        <p:attrNameLst>
                                          <p:attrName>ppt_h</p:attrName>
                                        </p:attrNameLst>
                                      </p:cBhvr>
                                      <p:tavLst>
                                        <p:tav tm="0">
                                          <p:val>
                                            <p:strVal val="ppt_h"/>
                                          </p:val>
                                        </p:tav>
                                        <p:tav tm="100000">
                                          <p:val>
                                            <p:fltVal val="0"/>
                                          </p:val>
                                        </p:tav>
                                      </p:tavLst>
                                    </p:anim>
                                    <p:animEffect transition="out" filter="fade">
                                      <p:cBhvr>
                                        <p:cTn id="156" dur="500"/>
                                        <p:tgtEl>
                                          <p:spTgt spid="12">
                                            <p:txEl>
                                              <p:pRg st="3" end="3"/>
                                            </p:txEl>
                                          </p:spTgt>
                                        </p:tgtEl>
                                      </p:cBhvr>
                                    </p:animEffect>
                                    <p:set>
                                      <p:cBhvr>
                                        <p:cTn id="157" dur="1" fill="hold">
                                          <p:stCondLst>
                                            <p:cond delay="499"/>
                                          </p:stCondLst>
                                        </p:cTn>
                                        <p:tgtEl>
                                          <p:spTgt spid="12">
                                            <p:txEl>
                                              <p:pRg st="3" end="3"/>
                                            </p:txEl>
                                          </p:spTgt>
                                        </p:tgtEl>
                                        <p:attrNameLst>
                                          <p:attrName>style.visibility</p:attrName>
                                        </p:attrNameLst>
                                      </p:cBhvr>
                                      <p:to>
                                        <p:strVal val="hidden"/>
                                      </p:to>
                                    </p:set>
                                  </p:childTnLst>
                                </p:cTn>
                              </p:par>
                              <p:par>
                                <p:cTn id="158" presetID="53" presetClass="exit" presetSubtype="32" fill="hold" grpId="1" nodeType="withEffect">
                                  <p:stCondLst>
                                    <p:cond delay="0"/>
                                  </p:stCondLst>
                                  <p:childTnLst>
                                    <p:anim calcmode="lin" valueType="num">
                                      <p:cBhvr>
                                        <p:cTn id="159" dur="500"/>
                                        <p:tgtEl>
                                          <p:spTgt spid="12">
                                            <p:txEl>
                                              <p:pRg st="4" end="4"/>
                                            </p:txEl>
                                          </p:spTgt>
                                        </p:tgtEl>
                                        <p:attrNameLst>
                                          <p:attrName>ppt_w</p:attrName>
                                        </p:attrNameLst>
                                      </p:cBhvr>
                                      <p:tavLst>
                                        <p:tav tm="0">
                                          <p:val>
                                            <p:strVal val="ppt_w"/>
                                          </p:val>
                                        </p:tav>
                                        <p:tav tm="100000">
                                          <p:val>
                                            <p:fltVal val="0"/>
                                          </p:val>
                                        </p:tav>
                                      </p:tavLst>
                                    </p:anim>
                                    <p:anim calcmode="lin" valueType="num">
                                      <p:cBhvr>
                                        <p:cTn id="160" dur="500"/>
                                        <p:tgtEl>
                                          <p:spTgt spid="12">
                                            <p:txEl>
                                              <p:pRg st="4" end="4"/>
                                            </p:txEl>
                                          </p:spTgt>
                                        </p:tgtEl>
                                        <p:attrNameLst>
                                          <p:attrName>ppt_h</p:attrName>
                                        </p:attrNameLst>
                                      </p:cBhvr>
                                      <p:tavLst>
                                        <p:tav tm="0">
                                          <p:val>
                                            <p:strVal val="ppt_h"/>
                                          </p:val>
                                        </p:tav>
                                        <p:tav tm="100000">
                                          <p:val>
                                            <p:fltVal val="0"/>
                                          </p:val>
                                        </p:tav>
                                      </p:tavLst>
                                    </p:anim>
                                    <p:animEffect transition="out" filter="fade">
                                      <p:cBhvr>
                                        <p:cTn id="161" dur="500"/>
                                        <p:tgtEl>
                                          <p:spTgt spid="12">
                                            <p:txEl>
                                              <p:pRg st="4" end="4"/>
                                            </p:txEl>
                                          </p:spTgt>
                                        </p:tgtEl>
                                      </p:cBhvr>
                                    </p:animEffect>
                                    <p:set>
                                      <p:cBhvr>
                                        <p:cTn id="162" dur="1" fill="hold">
                                          <p:stCondLst>
                                            <p:cond delay="499"/>
                                          </p:stCondLst>
                                        </p:cTn>
                                        <p:tgtEl>
                                          <p:spTgt spid="12">
                                            <p:txEl>
                                              <p:pRg st="4" end="4"/>
                                            </p:txEl>
                                          </p:spTgt>
                                        </p:tgtEl>
                                        <p:attrNameLst>
                                          <p:attrName>style.visibility</p:attrName>
                                        </p:attrNameLst>
                                      </p:cBhvr>
                                      <p:to>
                                        <p:strVal val="hidden"/>
                                      </p:to>
                                    </p:set>
                                  </p:childTnLst>
                                </p:cTn>
                              </p:par>
                              <p:par>
                                <p:cTn id="163" presetID="53" presetClass="exit" presetSubtype="32" fill="hold" grpId="1" nodeType="withEffect">
                                  <p:stCondLst>
                                    <p:cond delay="0"/>
                                  </p:stCondLst>
                                  <p:childTnLst>
                                    <p:anim calcmode="lin" valueType="num">
                                      <p:cBhvr>
                                        <p:cTn id="164" dur="500"/>
                                        <p:tgtEl>
                                          <p:spTgt spid="14">
                                            <p:txEl>
                                              <p:pRg st="0" end="0"/>
                                            </p:txEl>
                                          </p:spTgt>
                                        </p:tgtEl>
                                        <p:attrNameLst>
                                          <p:attrName>ppt_w</p:attrName>
                                        </p:attrNameLst>
                                      </p:cBhvr>
                                      <p:tavLst>
                                        <p:tav tm="0">
                                          <p:val>
                                            <p:strVal val="ppt_w"/>
                                          </p:val>
                                        </p:tav>
                                        <p:tav tm="100000">
                                          <p:val>
                                            <p:fltVal val="0"/>
                                          </p:val>
                                        </p:tav>
                                      </p:tavLst>
                                    </p:anim>
                                    <p:anim calcmode="lin" valueType="num">
                                      <p:cBhvr>
                                        <p:cTn id="165"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166" dur="500"/>
                                        <p:tgtEl>
                                          <p:spTgt spid="14">
                                            <p:txEl>
                                              <p:pRg st="0" end="0"/>
                                            </p:txEl>
                                          </p:spTgt>
                                        </p:tgtEl>
                                      </p:cBhvr>
                                    </p:animEffect>
                                    <p:set>
                                      <p:cBhvr>
                                        <p:cTn id="167" dur="1" fill="hold">
                                          <p:stCondLst>
                                            <p:cond delay="499"/>
                                          </p:stCondLst>
                                        </p:cTn>
                                        <p:tgtEl>
                                          <p:spTgt spid="14">
                                            <p:txEl>
                                              <p:pRg st="0" end="0"/>
                                            </p:txEl>
                                          </p:spTgt>
                                        </p:tgtEl>
                                        <p:attrNameLst>
                                          <p:attrName>style.visibility</p:attrName>
                                        </p:attrNameLst>
                                      </p:cBhvr>
                                      <p:to>
                                        <p:strVal val="hidden"/>
                                      </p:to>
                                    </p:set>
                                  </p:childTnLst>
                                </p:cTn>
                              </p:par>
                              <p:par>
                                <p:cTn id="168" presetID="53" presetClass="exit" presetSubtype="32" fill="hold" grpId="1" nodeType="withEffect">
                                  <p:stCondLst>
                                    <p:cond delay="0"/>
                                  </p:stCondLst>
                                  <p:childTnLst>
                                    <p:anim calcmode="lin" valueType="num">
                                      <p:cBhvr>
                                        <p:cTn id="169" dur="500"/>
                                        <p:tgtEl>
                                          <p:spTgt spid="14">
                                            <p:txEl>
                                              <p:pRg st="1" end="1"/>
                                            </p:txEl>
                                          </p:spTgt>
                                        </p:tgtEl>
                                        <p:attrNameLst>
                                          <p:attrName>ppt_w</p:attrName>
                                        </p:attrNameLst>
                                      </p:cBhvr>
                                      <p:tavLst>
                                        <p:tav tm="0">
                                          <p:val>
                                            <p:strVal val="ppt_w"/>
                                          </p:val>
                                        </p:tav>
                                        <p:tav tm="100000">
                                          <p:val>
                                            <p:fltVal val="0"/>
                                          </p:val>
                                        </p:tav>
                                      </p:tavLst>
                                    </p:anim>
                                    <p:anim calcmode="lin" valueType="num">
                                      <p:cBhvr>
                                        <p:cTn id="170"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171" dur="500"/>
                                        <p:tgtEl>
                                          <p:spTgt spid="14">
                                            <p:txEl>
                                              <p:pRg st="1" end="1"/>
                                            </p:txEl>
                                          </p:spTgt>
                                        </p:tgtEl>
                                      </p:cBhvr>
                                    </p:animEffect>
                                    <p:set>
                                      <p:cBhvr>
                                        <p:cTn id="172" dur="1" fill="hold">
                                          <p:stCondLst>
                                            <p:cond delay="499"/>
                                          </p:stCondLst>
                                        </p:cTn>
                                        <p:tgtEl>
                                          <p:spTgt spid="14">
                                            <p:txEl>
                                              <p:pRg st="1" end="1"/>
                                            </p:txEl>
                                          </p:spTgt>
                                        </p:tgtEl>
                                        <p:attrNameLst>
                                          <p:attrName>style.visibility</p:attrName>
                                        </p:attrNameLst>
                                      </p:cBhvr>
                                      <p:to>
                                        <p:strVal val="hidden"/>
                                      </p:to>
                                    </p:set>
                                  </p:childTnLst>
                                </p:cTn>
                              </p:par>
                              <p:par>
                                <p:cTn id="173" presetID="53" presetClass="exit" presetSubtype="32" fill="hold" grpId="1" nodeType="withEffect">
                                  <p:stCondLst>
                                    <p:cond delay="0"/>
                                  </p:stCondLst>
                                  <p:childTnLst>
                                    <p:anim calcmode="lin" valueType="num">
                                      <p:cBhvr>
                                        <p:cTn id="174" dur="500"/>
                                        <p:tgtEl>
                                          <p:spTgt spid="14">
                                            <p:txEl>
                                              <p:pRg st="2" end="2"/>
                                            </p:txEl>
                                          </p:spTgt>
                                        </p:tgtEl>
                                        <p:attrNameLst>
                                          <p:attrName>ppt_w</p:attrName>
                                        </p:attrNameLst>
                                      </p:cBhvr>
                                      <p:tavLst>
                                        <p:tav tm="0">
                                          <p:val>
                                            <p:strVal val="ppt_w"/>
                                          </p:val>
                                        </p:tav>
                                        <p:tav tm="100000">
                                          <p:val>
                                            <p:fltVal val="0"/>
                                          </p:val>
                                        </p:tav>
                                      </p:tavLst>
                                    </p:anim>
                                    <p:anim calcmode="lin" valueType="num">
                                      <p:cBhvr>
                                        <p:cTn id="175"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176" dur="500"/>
                                        <p:tgtEl>
                                          <p:spTgt spid="14">
                                            <p:txEl>
                                              <p:pRg st="2" end="2"/>
                                            </p:txEl>
                                          </p:spTgt>
                                        </p:tgtEl>
                                      </p:cBhvr>
                                    </p:animEffect>
                                    <p:set>
                                      <p:cBhvr>
                                        <p:cTn id="177" dur="1" fill="hold">
                                          <p:stCondLst>
                                            <p:cond delay="499"/>
                                          </p:stCondLst>
                                        </p:cTn>
                                        <p:tgtEl>
                                          <p:spTgt spid="14">
                                            <p:txEl>
                                              <p:pRg st="2" end="2"/>
                                            </p:txEl>
                                          </p:spTgt>
                                        </p:tgtEl>
                                        <p:attrNameLst>
                                          <p:attrName>style.visibility</p:attrName>
                                        </p:attrNameLst>
                                      </p:cBhvr>
                                      <p:to>
                                        <p:strVal val="hidden"/>
                                      </p:to>
                                    </p:set>
                                  </p:childTnLst>
                                </p:cTn>
                              </p:par>
                              <p:par>
                                <p:cTn id="178" presetID="53" presetClass="exit" presetSubtype="32" fill="hold" grpId="1" nodeType="withEffect">
                                  <p:stCondLst>
                                    <p:cond delay="0"/>
                                  </p:stCondLst>
                                  <p:childTnLst>
                                    <p:anim calcmode="lin" valueType="num">
                                      <p:cBhvr>
                                        <p:cTn id="179" dur="500"/>
                                        <p:tgtEl>
                                          <p:spTgt spid="14">
                                            <p:txEl>
                                              <p:pRg st="3" end="3"/>
                                            </p:txEl>
                                          </p:spTgt>
                                        </p:tgtEl>
                                        <p:attrNameLst>
                                          <p:attrName>ppt_w</p:attrName>
                                        </p:attrNameLst>
                                      </p:cBhvr>
                                      <p:tavLst>
                                        <p:tav tm="0">
                                          <p:val>
                                            <p:strVal val="ppt_w"/>
                                          </p:val>
                                        </p:tav>
                                        <p:tav tm="100000">
                                          <p:val>
                                            <p:fltVal val="0"/>
                                          </p:val>
                                        </p:tav>
                                      </p:tavLst>
                                    </p:anim>
                                    <p:anim calcmode="lin" valueType="num">
                                      <p:cBhvr>
                                        <p:cTn id="180" dur="500"/>
                                        <p:tgtEl>
                                          <p:spTgt spid="14">
                                            <p:txEl>
                                              <p:pRg st="3" end="3"/>
                                            </p:txEl>
                                          </p:spTgt>
                                        </p:tgtEl>
                                        <p:attrNameLst>
                                          <p:attrName>ppt_h</p:attrName>
                                        </p:attrNameLst>
                                      </p:cBhvr>
                                      <p:tavLst>
                                        <p:tav tm="0">
                                          <p:val>
                                            <p:strVal val="ppt_h"/>
                                          </p:val>
                                        </p:tav>
                                        <p:tav tm="100000">
                                          <p:val>
                                            <p:fltVal val="0"/>
                                          </p:val>
                                        </p:tav>
                                      </p:tavLst>
                                    </p:anim>
                                    <p:animEffect transition="out" filter="fade">
                                      <p:cBhvr>
                                        <p:cTn id="181" dur="500"/>
                                        <p:tgtEl>
                                          <p:spTgt spid="14">
                                            <p:txEl>
                                              <p:pRg st="3" end="3"/>
                                            </p:txEl>
                                          </p:spTgt>
                                        </p:tgtEl>
                                      </p:cBhvr>
                                    </p:animEffect>
                                    <p:set>
                                      <p:cBhvr>
                                        <p:cTn id="182" dur="1" fill="hold">
                                          <p:stCondLst>
                                            <p:cond delay="499"/>
                                          </p:stCondLst>
                                        </p:cTn>
                                        <p:tgtEl>
                                          <p:spTgt spid="14">
                                            <p:txEl>
                                              <p:pRg st="3" end="3"/>
                                            </p:txEl>
                                          </p:spTgt>
                                        </p:tgtEl>
                                        <p:attrNameLst>
                                          <p:attrName>style.visibility</p:attrName>
                                        </p:attrNameLst>
                                      </p:cBhvr>
                                      <p:to>
                                        <p:strVal val="hidden"/>
                                      </p:to>
                                    </p:set>
                                  </p:childTnLst>
                                </p:cTn>
                              </p:par>
                              <p:par>
                                <p:cTn id="183" presetID="53" presetClass="exit" presetSubtype="32" fill="hold" grpId="1" nodeType="withEffect">
                                  <p:stCondLst>
                                    <p:cond delay="0"/>
                                  </p:stCondLst>
                                  <p:childTnLst>
                                    <p:anim calcmode="lin" valueType="num">
                                      <p:cBhvr>
                                        <p:cTn id="184" dur="500"/>
                                        <p:tgtEl>
                                          <p:spTgt spid="9">
                                            <p:txEl>
                                              <p:pRg st="0" end="0"/>
                                            </p:txEl>
                                          </p:spTgt>
                                        </p:tgtEl>
                                        <p:attrNameLst>
                                          <p:attrName>ppt_w</p:attrName>
                                        </p:attrNameLst>
                                      </p:cBhvr>
                                      <p:tavLst>
                                        <p:tav tm="0">
                                          <p:val>
                                            <p:strVal val="ppt_w"/>
                                          </p:val>
                                        </p:tav>
                                        <p:tav tm="100000">
                                          <p:val>
                                            <p:fltVal val="0"/>
                                          </p:val>
                                        </p:tav>
                                      </p:tavLst>
                                    </p:anim>
                                    <p:anim calcmode="lin" valueType="num">
                                      <p:cBhvr>
                                        <p:cTn id="185"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186" dur="500"/>
                                        <p:tgtEl>
                                          <p:spTgt spid="9">
                                            <p:txEl>
                                              <p:pRg st="0" end="0"/>
                                            </p:txEl>
                                          </p:spTgt>
                                        </p:tgtEl>
                                      </p:cBhvr>
                                    </p:animEffect>
                                    <p:set>
                                      <p:cBhvr>
                                        <p:cTn id="187" dur="1" fill="hold">
                                          <p:stCondLst>
                                            <p:cond delay="499"/>
                                          </p:stCondLst>
                                        </p:cTn>
                                        <p:tgtEl>
                                          <p:spTgt spid="9">
                                            <p:txEl>
                                              <p:pRg st="0" end="0"/>
                                            </p:txEl>
                                          </p:spTgt>
                                        </p:tgtEl>
                                        <p:attrNameLst>
                                          <p:attrName>style.visibility</p:attrName>
                                        </p:attrNameLst>
                                      </p:cBhvr>
                                      <p:to>
                                        <p:strVal val="hidden"/>
                                      </p:to>
                                    </p:set>
                                  </p:childTnLst>
                                </p:cTn>
                              </p:par>
                              <p:par>
                                <p:cTn id="188" presetID="53" presetClass="exit" presetSubtype="32" fill="hold" grpId="1" nodeType="withEffect">
                                  <p:stCondLst>
                                    <p:cond delay="0"/>
                                  </p:stCondLst>
                                  <p:childTnLst>
                                    <p:anim calcmode="lin" valueType="num">
                                      <p:cBhvr>
                                        <p:cTn id="189" dur="500"/>
                                        <p:tgtEl>
                                          <p:spTgt spid="9">
                                            <p:txEl>
                                              <p:pRg st="1" end="1"/>
                                            </p:txEl>
                                          </p:spTgt>
                                        </p:tgtEl>
                                        <p:attrNameLst>
                                          <p:attrName>ppt_w</p:attrName>
                                        </p:attrNameLst>
                                      </p:cBhvr>
                                      <p:tavLst>
                                        <p:tav tm="0">
                                          <p:val>
                                            <p:strVal val="ppt_w"/>
                                          </p:val>
                                        </p:tav>
                                        <p:tav tm="100000">
                                          <p:val>
                                            <p:fltVal val="0"/>
                                          </p:val>
                                        </p:tav>
                                      </p:tavLst>
                                    </p:anim>
                                    <p:anim calcmode="lin" valueType="num">
                                      <p:cBhvr>
                                        <p:cTn id="190" dur="500"/>
                                        <p:tgtEl>
                                          <p:spTgt spid="9">
                                            <p:txEl>
                                              <p:pRg st="1" end="1"/>
                                            </p:txEl>
                                          </p:spTgt>
                                        </p:tgtEl>
                                        <p:attrNameLst>
                                          <p:attrName>ppt_h</p:attrName>
                                        </p:attrNameLst>
                                      </p:cBhvr>
                                      <p:tavLst>
                                        <p:tav tm="0">
                                          <p:val>
                                            <p:strVal val="ppt_h"/>
                                          </p:val>
                                        </p:tav>
                                        <p:tav tm="100000">
                                          <p:val>
                                            <p:fltVal val="0"/>
                                          </p:val>
                                        </p:tav>
                                      </p:tavLst>
                                    </p:anim>
                                    <p:animEffect transition="out" filter="fade">
                                      <p:cBhvr>
                                        <p:cTn id="191" dur="500"/>
                                        <p:tgtEl>
                                          <p:spTgt spid="9">
                                            <p:txEl>
                                              <p:pRg st="1" end="1"/>
                                            </p:txEl>
                                          </p:spTgt>
                                        </p:tgtEl>
                                      </p:cBhvr>
                                    </p:animEffect>
                                    <p:set>
                                      <p:cBhvr>
                                        <p:cTn id="192" dur="1" fill="hold">
                                          <p:stCondLst>
                                            <p:cond delay="499"/>
                                          </p:stCondLst>
                                        </p:cTn>
                                        <p:tgtEl>
                                          <p:spTgt spid="9">
                                            <p:txEl>
                                              <p:pRg st="1" end="1"/>
                                            </p:txEl>
                                          </p:spTgt>
                                        </p:tgtEl>
                                        <p:attrNameLst>
                                          <p:attrName>style.visibility</p:attrName>
                                        </p:attrNameLst>
                                      </p:cBhvr>
                                      <p:to>
                                        <p:strVal val="hidden"/>
                                      </p:to>
                                    </p:set>
                                  </p:childTnLst>
                                </p:cTn>
                              </p:par>
                              <p:par>
                                <p:cTn id="193" presetID="53" presetClass="exit" presetSubtype="32" fill="hold" grpId="1" nodeType="withEffect">
                                  <p:stCondLst>
                                    <p:cond delay="0"/>
                                  </p:stCondLst>
                                  <p:childTnLst>
                                    <p:anim calcmode="lin" valueType="num">
                                      <p:cBhvr>
                                        <p:cTn id="194" dur="500"/>
                                        <p:tgtEl>
                                          <p:spTgt spid="9">
                                            <p:txEl>
                                              <p:pRg st="2" end="2"/>
                                            </p:txEl>
                                          </p:spTgt>
                                        </p:tgtEl>
                                        <p:attrNameLst>
                                          <p:attrName>ppt_w</p:attrName>
                                        </p:attrNameLst>
                                      </p:cBhvr>
                                      <p:tavLst>
                                        <p:tav tm="0">
                                          <p:val>
                                            <p:strVal val="ppt_w"/>
                                          </p:val>
                                        </p:tav>
                                        <p:tav tm="100000">
                                          <p:val>
                                            <p:fltVal val="0"/>
                                          </p:val>
                                        </p:tav>
                                      </p:tavLst>
                                    </p:anim>
                                    <p:anim calcmode="lin" valueType="num">
                                      <p:cBhvr>
                                        <p:cTn id="195" dur="500"/>
                                        <p:tgtEl>
                                          <p:spTgt spid="9">
                                            <p:txEl>
                                              <p:pRg st="2" end="2"/>
                                            </p:txEl>
                                          </p:spTgt>
                                        </p:tgtEl>
                                        <p:attrNameLst>
                                          <p:attrName>ppt_h</p:attrName>
                                        </p:attrNameLst>
                                      </p:cBhvr>
                                      <p:tavLst>
                                        <p:tav tm="0">
                                          <p:val>
                                            <p:strVal val="ppt_h"/>
                                          </p:val>
                                        </p:tav>
                                        <p:tav tm="100000">
                                          <p:val>
                                            <p:fltVal val="0"/>
                                          </p:val>
                                        </p:tav>
                                      </p:tavLst>
                                    </p:anim>
                                    <p:animEffect transition="out" filter="fade">
                                      <p:cBhvr>
                                        <p:cTn id="196" dur="500"/>
                                        <p:tgtEl>
                                          <p:spTgt spid="9">
                                            <p:txEl>
                                              <p:pRg st="2" end="2"/>
                                            </p:txEl>
                                          </p:spTgt>
                                        </p:tgtEl>
                                      </p:cBhvr>
                                    </p:animEffect>
                                    <p:set>
                                      <p:cBhvr>
                                        <p:cTn id="197" dur="1" fill="hold">
                                          <p:stCondLst>
                                            <p:cond delay="499"/>
                                          </p:stCondLst>
                                        </p:cTn>
                                        <p:tgtEl>
                                          <p:spTgt spid="9">
                                            <p:txEl>
                                              <p:pRg st="2" end="2"/>
                                            </p:txEl>
                                          </p:spTgt>
                                        </p:tgtEl>
                                        <p:attrNameLst>
                                          <p:attrName>style.visibility</p:attrName>
                                        </p:attrNameLst>
                                      </p:cBhvr>
                                      <p:to>
                                        <p:strVal val="hidden"/>
                                      </p:to>
                                    </p:set>
                                  </p:childTnLst>
                                </p:cTn>
                              </p:par>
                              <p:par>
                                <p:cTn id="198" presetID="53" presetClass="exit" presetSubtype="32" fill="hold" grpId="1" nodeType="withEffect">
                                  <p:stCondLst>
                                    <p:cond delay="0"/>
                                  </p:stCondLst>
                                  <p:childTnLst>
                                    <p:anim calcmode="lin" valueType="num">
                                      <p:cBhvr>
                                        <p:cTn id="199" dur="500"/>
                                        <p:tgtEl>
                                          <p:spTgt spid="7">
                                            <p:txEl>
                                              <p:pRg st="0" end="0"/>
                                            </p:txEl>
                                          </p:spTgt>
                                        </p:tgtEl>
                                        <p:attrNameLst>
                                          <p:attrName>ppt_w</p:attrName>
                                        </p:attrNameLst>
                                      </p:cBhvr>
                                      <p:tavLst>
                                        <p:tav tm="0">
                                          <p:val>
                                            <p:strVal val="ppt_w"/>
                                          </p:val>
                                        </p:tav>
                                        <p:tav tm="100000">
                                          <p:val>
                                            <p:fltVal val="0"/>
                                          </p:val>
                                        </p:tav>
                                      </p:tavLst>
                                    </p:anim>
                                    <p:anim calcmode="lin" valueType="num">
                                      <p:cBhvr>
                                        <p:cTn id="200"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201" dur="500"/>
                                        <p:tgtEl>
                                          <p:spTgt spid="7">
                                            <p:txEl>
                                              <p:pRg st="0" end="0"/>
                                            </p:txEl>
                                          </p:spTgt>
                                        </p:tgtEl>
                                      </p:cBhvr>
                                    </p:animEffect>
                                    <p:set>
                                      <p:cBhvr>
                                        <p:cTn id="202" dur="1" fill="hold">
                                          <p:stCondLst>
                                            <p:cond delay="499"/>
                                          </p:stCondLst>
                                        </p:cTn>
                                        <p:tgtEl>
                                          <p:spTgt spid="7">
                                            <p:txEl>
                                              <p:pRg st="0" end="0"/>
                                            </p:txEl>
                                          </p:spTgt>
                                        </p:tgtEl>
                                        <p:attrNameLst>
                                          <p:attrName>style.visibility</p:attrName>
                                        </p:attrNameLst>
                                      </p:cBhvr>
                                      <p:to>
                                        <p:strVal val="hidden"/>
                                      </p:to>
                                    </p:set>
                                  </p:childTnLst>
                                </p:cTn>
                              </p:par>
                              <p:par>
                                <p:cTn id="203" presetID="53" presetClass="exit" presetSubtype="32" fill="hold" grpId="1" nodeType="withEffect">
                                  <p:stCondLst>
                                    <p:cond delay="0"/>
                                  </p:stCondLst>
                                  <p:childTnLst>
                                    <p:anim calcmode="lin" valueType="num">
                                      <p:cBhvr>
                                        <p:cTn id="204" dur="500"/>
                                        <p:tgtEl>
                                          <p:spTgt spid="7">
                                            <p:txEl>
                                              <p:pRg st="1" end="1"/>
                                            </p:txEl>
                                          </p:spTgt>
                                        </p:tgtEl>
                                        <p:attrNameLst>
                                          <p:attrName>ppt_w</p:attrName>
                                        </p:attrNameLst>
                                      </p:cBhvr>
                                      <p:tavLst>
                                        <p:tav tm="0">
                                          <p:val>
                                            <p:strVal val="ppt_w"/>
                                          </p:val>
                                        </p:tav>
                                        <p:tav tm="100000">
                                          <p:val>
                                            <p:fltVal val="0"/>
                                          </p:val>
                                        </p:tav>
                                      </p:tavLst>
                                    </p:anim>
                                    <p:anim calcmode="lin" valueType="num">
                                      <p:cBhvr>
                                        <p:cTn id="205"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206" dur="500"/>
                                        <p:tgtEl>
                                          <p:spTgt spid="7">
                                            <p:txEl>
                                              <p:pRg st="1" end="1"/>
                                            </p:txEl>
                                          </p:spTgt>
                                        </p:tgtEl>
                                      </p:cBhvr>
                                    </p:animEffect>
                                    <p:set>
                                      <p:cBhvr>
                                        <p:cTn id="207" dur="1" fill="hold">
                                          <p:stCondLst>
                                            <p:cond delay="499"/>
                                          </p:stCondLst>
                                        </p:cTn>
                                        <p:tgtEl>
                                          <p:spTgt spid="7">
                                            <p:txEl>
                                              <p:pRg st="1" end="1"/>
                                            </p:txEl>
                                          </p:spTgt>
                                        </p:tgtEl>
                                        <p:attrNameLst>
                                          <p:attrName>style.visibility</p:attrName>
                                        </p:attrNameLst>
                                      </p:cBhvr>
                                      <p:to>
                                        <p:strVal val="hidden"/>
                                      </p:to>
                                    </p:set>
                                  </p:childTnLst>
                                </p:cTn>
                              </p:par>
                              <p:par>
                                <p:cTn id="208" presetID="53" presetClass="exit" presetSubtype="32" fill="hold" grpId="1" nodeType="withEffect">
                                  <p:stCondLst>
                                    <p:cond delay="0"/>
                                  </p:stCondLst>
                                  <p:childTnLst>
                                    <p:anim calcmode="lin" valueType="num">
                                      <p:cBhvr>
                                        <p:cTn id="209" dur="500"/>
                                        <p:tgtEl>
                                          <p:spTgt spid="7">
                                            <p:txEl>
                                              <p:pRg st="2" end="2"/>
                                            </p:txEl>
                                          </p:spTgt>
                                        </p:tgtEl>
                                        <p:attrNameLst>
                                          <p:attrName>ppt_w</p:attrName>
                                        </p:attrNameLst>
                                      </p:cBhvr>
                                      <p:tavLst>
                                        <p:tav tm="0">
                                          <p:val>
                                            <p:strVal val="ppt_w"/>
                                          </p:val>
                                        </p:tav>
                                        <p:tav tm="100000">
                                          <p:val>
                                            <p:fltVal val="0"/>
                                          </p:val>
                                        </p:tav>
                                      </p:tavLst>
                                    </p:anim>
                                    <p:anim calcmode="lin" valueType="num">
                                      <p:cBhvr>
                                        <p:cTn id="210"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211" dur="500"/>
                                        <p:tgtEl>
                                          <p:spTgt spid="7">
                                            <p:txEl>
                                              <p:pRg st="2" end="2"/>
                                            </p:txEl>
                                          </p:spTgt>
                                        </p:tgtEl>
                                      </p:cBhvr>
                                    </p:animEffect>
                                    <p:set>
                                      <p:cBhvr>
                                        <p:cTn id="212" dur="1" fill="hold">
                                          <p:stCondLst>
                                            <p:cond delay="499"/>
                                          </p:stCondLst>
                                        </p:cTn>
                                        <p:tgtEl>
                                          <p:spTgt spid="7">
                                            <p:txEl>
                                              <p:pRg st="2" end="2"/>
                                            </p:txEl>
                                          </p:spTgt>
                                        </p:tgtEl>
                                        <p:attrNameLst>
                                          <p:attrName>style.visibility</p:attrName>
                                        </p:attrNameLst>
                                      </p:cBhvr>
                                      <p:to>
                                        <p:strVal val="hidden"/>
                                      </p:to>
                                    </p:set>
                                  </p:childTnLst>
                                </p:cTn>
                              </p:par>
                              <p:par>
                                <p:cTn id="213" presetID="53" presetClass="exit" presetSubtype="32" fill="hold" grpId="1" nodeType="withEffect">
                                  <p:stCondLst>
                                    <p:cond delay="0"/>
                                  </p:stCondLst>
                                  <p:childTnLst>
                                    <p:anim calcmode="lin" valueType="num">
                                      <p:cBhvr>
                                        <p:cTn id="214" dur="500"/>
                                        <p:tgtEl>
                                          <p:spTgt spid="7">
                                            <p:txEl>
                                              <p:pRg st="3" end="3"/>
                                            </p:txEl>
                                          </p:spTgt>
                                        </p:tgtEl>
                                        <p:attrNameLst>
                                          <p:attrName>ppt_w</p:attrName>
                                        </p:attrNameLst>
                                      </p:cBhvr>
                                      <p:tavLst>
                                        <p:tav tm="0">
                                          <p:val>
                                            <p:strVal val="ppt_w"/>
                                          </p:val>
                                        </p:tav>
                                        <p:tav tm="100000">
                                          <p:val>
                                            <p:fltVal val="0"/>
                                          </p:val>
                                        </p:tav>
                                      </p:tavLst>
                                    </p:anim>
                                    <p:anim calcmode="lin" valueType="num">
                                      <p:cBhvr>
                                        <p:cTn id="215"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216" dur="500"/>
                                        <p:tgtEl>
                                          <p:spTgt spid="7">
                                            <p:txEl>
                                              <p:pRg st="3" end="3"/>
                                            </p:txEl>
                                          </p:spTgt>
                                        </p:tgtEl>
                                      </p:cBhvr>
                                    </p:animEffect>
                                    <p:set>
                                      <p:cBhvr>
                                        <p:cTn id="217" dur="1" fill="hold">
                                          <p:stCondLst>
                                            <p:cond delay="499"/>
                                          </p:stCondLst>
                                        </p:cTn>
                                        <p:tgtEl>
                                          <p:spTgt spid="7">
                                            <p:txEl>
                                              <p:pRg st="3" end="3"/>
                                            </p:txEl>
                                          </p:spTgt>
                                        </p:tgtEl>
                                        <p:attrNameLst>
                                          <p:attrName>style.visibility</p:attrName>
                                        </p:attrNameLst>
                                      </p:cBhvr>
                                      <p:to>
                                        <p:strVal val="hidden"/>
                                      </p:to>
                                    </p:set>
                                  </p:childTnLst>
                                </p:cTn>
                              </p:par>
                              <p:par>
                                <p:cTn id="218" presetID="53" presetClass="exit" presetSubtype="32" fill="hold" grpId="1" nodeType="withEffect">
                                  <p:stCondLst>
                                    <p:cond delay="0"/>
                                  </p:stCondLst>
                                  <p:childTnLst>
                                    <p:anim calcmode="lin" valueType="num">
                                      <p:cBhvr>
                                        <p:cTn id="219" dur="500"/>
                                        <p:tgtEl>
                                          <p:spTgt spid="7">
                                            <p:txEl>
                                              <p:pRg st="4" end="4"/>
                                            </p:txEl>
                                          </p:spTgt>
                                        </p:tgtEl>
                                        <p:attrNameLst>
                                          <p:attrName>ppt_w</p:attrName>
                                        </p:attrNameLst>
                                      </p:cBhvr>
                                      <p:tavLst>
                                        <p:tav tm="0">
                                          <p:val>
                                            <p:strVal val="ppt_w"/>
                                          </p:val>
                                        </p:tav>
                                        <p:tav tm="100000">
                                          <p:val>
                                            <p:fltVal val="0"/>
                                          </p:val>
                                        </p:tav>
                                      </p:tavLst>
                                    </p:anim>
                                    <p:anim calcmode="lin" valueType="num">
                                      <p:cBhvr>
                                        <p:cTn id="220"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1" dur="500"/>
                                        <p:tgtEl>
                                          <p:spTgt spid="7">
                                            <p:txEl>
                                              <p:pRg st="4" end="4"/>
                                            </p:txEl>
                                          </p:spTgt>
                                        </p:tgtEl>
                                      </p:cBhvr>
                                    </p:animEffect>
                                    <p:set>
                                      <p:cBhvr>
                                        <p:cTn id="222"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21" presetClass="entr" presetSubtype="1" fill="hold" nodeType="clickEffect">
                                  <p:stCondLst>
                                    <p:cond delay="0"/>
                                  </p:stCondLst>
                                  <p:childTnLst>
                                    <p:set>
                                      <p:cBhvr>
                                        <p:cTn id="226" dur="1" fill="hold">
                                          <p:stCondLst>
                                            <p:cond delay="0"/>
                                          </p:stCondLst>
                                        </p:cTn>
                                        <p:tgtEl>
                                          <p:spTgt spid="1026"/>
                                        </p:tgtEl>
                                        <p:attrNameLst>
                                          <p:attrName>style.visibility</p:attrName>
                                        </p:attrNameLst>
                                      </p:cBhvr>
                                      <p:to>
                                        <p:strVal val="visible"/>
                                      </p:to>
                                    </p:set>
                                    <p:animEffect transition="in" filter="wheel(1)">
                                      <p:cBhvr>
                                        <p:cTn id="227" dur="2000"/>
                                        <p:tgtEl>
                                          <p:spTgt spid="1026"/>
                                        </p:tgtEl>
                                      </p:cBhvr>
                                    </p:animEffect>
                                  </p:childTnLst>
                                </p:cTn>
                              </p:par>
                              <p:par>
                                <p:cTn id="228" presetID="21" presetClass="entr" presetSubtype="1" fill="hold" nodeType="withEffect">
                                  <p:stCondLst>
                                    <p:cond delay="0"/>
                                  </p:stCondLst>
                                  <p:childTnLst>
                                    <p:set>
                                      <p:cBhvr>
                                        <p:cTn id="229" dur="1" fill="hold">
                                          <p:stCondLst>
                                            <p:cond delay="0"/>
                                          </p:stCondLst>
                                        </p:cTn>
                                        <p:tgtEl>
                                          <p:spTgt spid="1028"/>
                                        </p:tgtEl>
                                        <p:attrNameLst>
                                          <p:attrName>style.visibility</p:attrName>
                                        </p:attrNameLst>
                                      </p:cBhvr>
                                      <p:to>
                                        <p:strVal val="visible"/>
                                      </p:to>
                                    </p:set>
                                    <p:animEffect transition="in" filter="wheel(1)">
                                      <p:cBhvr>
                                        <p:cTn id="230" dur="2000"/>
                                        <p:tgtEl>
                                          <p:spTgt spid="1028"/>
                                        </p:tgtEl>
                                      </p:cBhvr>
                                    </p:animEffect>
                                  </p:childTnLst>
                                </p:cTn>
                              </p:par>
                              <p:par>
                                <p:cTn id="231" presetID="21" presetClass="entr" presetSubtype="1" fill="hold" grpId="0" nodeType="withEffect">
                                  <p:stCondLst>
                                    <p:cond delay="0"/>
                                  </p:stCondLst>
                                  <p:childTnLst>
                                    <p:set>
                                      <p:cBhvr>
                                        <p:cTn id="232" dur="1" fill="hold">
                                          <p:stCondLst>
                                            <p:cond delay="0"/>
                                          </p:stCondLst>
                                        </p:cTn>
                                        <p:tgtEl>
                                          <p:spTgt spid="17"/>
                                        </p:tgtEl>
                                        <p:attrNameLst>
                                          <p:attrName>style.visibility</p:attrName>
                                        </p:attrNameLst>
                                      </p:cBhvr>
                                      <p:to>
                                        <p:strVal val="visible"/>
                                      </p:to>
                                    </p:set>
                                    <p:animEffect transition="in" filter="wheel(1)">
                                      <p:cBhvr>
                                        <p:cTn id="233" dur="2000"/>
                                        <p:tgtEl>
                                          <p:spTgt spid="17"/>
                                        </p:tgtEl>
                                      </p:cBhvr>
                                    </p:animEffect>
                                  </p:childTnLst>
                                </p:cTn>
                              </p:par>
                            </p:childTnLst>
                          </p:cTn>
                        </p:par>
                      </p:childTnLst>
                    </p:cTn>
                  </p:par>
                  <p:par>
                    <p:cTn id="234" fill="hold">
                      <p:stCondLst>
                        <p:cond delay="indefinite"/>
                      </p:stCondLst>
                      <p:childTnLst>
                        <p:par>
                          <p:cTn id="235" fill="hold">
                            <p:stCondLst>
                              <p:cond delay="0"/>
                            </p:stCondLst>
                            <p:childTnLst>
                              <p:par>
                                <p:cTn id="236" presetID="53" presetClass="entr" presetSubtype="16" fill="hold" grpId="0" nodeType="clickEffect">
                                  <p:stCondLst>
                                    <p:cond delay="0"/>
                                  </p:stCondLst>
                                  <p:childTnLst>
                                    <p:set>
                                      <p:cBhvr>
                                        <p:cTn id="237" dur="1" fill="hold">
                                          <p:stCondLst>
                                            <p:cond delay="0"/>
                                          </p:stCondLst>
                                        </p:cTn>
                                        <p:tgtEl>
                                          <p:spTgt spid="18"/>
                                        </p:tgtEl>
                                        <p:attrNameLst>
                                          <p:attrName>style.visibility</p:attrName>
                                        </p:attrNameLst>
                                      </p:cBhvr>
                                      <p:to>
                                        <p:strVal val="visible"/>
                                      </p:to>
                                    </p:set>
                                    <p:anim calcmode="lin" valueType="num">
                                      <p:cBhvr>
                                        <p:cTn id="238" dur="500" fill="hold"/>
                                        <p:tgtEl>
                                          <p:spTgt spid="18"/>
                                        </p:tgtEl>
                                        <p:attrNameLst>
                                          <p:attrName>ppt_w</p:attrName>
                                        </p:attrNameLst>
                                      </p:cBhvr>
                                      <p:tavLst>
                                        <p:tav tm="0">
                                          <p:val>
                                            <p:fltVal val="0"/>
                                          </p:val>
                                        </p:tav>
                                        <p:tav tm="100000">
                                          <p:val>
                                            <p:strVal val="#ppt_w"/>
                                          </p:val>
                                        </p:tav>
                                      </p:tavLst>
                                    </p:anim>
                                    <p:anim calcmode="lin" valueType="num">
                                      <p:cBhvr>
                                        <p:cTn id="239" dur="500" fill="hold"/>
                                        <p:tgtEl>
                                          <p:spTgt spid="18"/>
                                        </p:tgtEl>
                                        <p:attrNameLst>
                                          <p:attrName>ppt_h</p:attrName>
                                        </p:attrNameLst>
                                      </p:cBhvr>
                                      <p:tavLst>
                                        <p:tav tm="0">
                                          <p:val>
                                            <p:fltVal val="0"/>
                                          </p:val>
                                        </p:tav>
                                        <p:tav tm="100000">
                                          <p:val>
                                            <p:strVal val="#ppt_h"/>
                                          </p:val>
                                        </p:tav>
                                      </p:tavLst>
                                    </p:anim>
                                    <p:animEffect transition="in" filter="fade">
                                      <p:cBhvr>
                                        <p:cTn id="2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7" grpId="0" build="p"/>
      <p:bldP spid="7" grpId="1" build="allAtOnce"/>
      <p:bldP spid="9" grpId="0" build="p"/>
      <p:bldP spid="9" grpId="1" build="allAtOnce"/>
      <p:bldP spid="10" grpId="0" build="p"/>
      <p:bldP spid="10" grpId="1" build="allAtOnce"/>
      <p:bldP spid="12" grpId="0" build="p"/>
      <p:bldP spid="12" grpId="1" build="allAtOnce"/>
      <p:bldP spid="14" grpId="0" build="p"/>
      <p:bldP spid="14" grpId="1" build="allAtOnce"/>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 y="0"/>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une ville marquée par de profondes inégalités socio-spatiales</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2.</a:t>
            </a:r>
            <a:r>
              <a:rPr lang="fr-FR" b="1" dirty="0" smtClean="0">
                <a:solidFill>
                  <a:srgbClr val="003300"/>
                </a:solidFill>
                <a:effectLst>
                  <a:outerShdw blurRad="38100" dist="38100" dir="2700000" algn="tl">
                    <a:srgbClr val="000000">
                      <a:alpha val="43137"/>
                    </a:srgbClr>
                  </a:outerShdw>
                </a:effectLst>
                <a:latin typeface="John Handy LET" pitchFamily="2" charset="0"/>
              </a:rPr>
              <a:t> Réguler les transports intra-urbains : un défi.</a:t>
            </a:r>
            <a:endParaRPr lang="fr-FR" b="1" dirty="0">
              <a:solidFill>
                <a:srgbClr val="003300"/>
              </a:solidFill>
              <a:effectLst>
                <a:outerShdw blurRad="38100" dist="38100" dir="2700000" algn="tl">
                  <a:srgbClr val="000000">
                    <a:alpha val="43137"/>
                  </a:srgbClr>
                </a:outerShdw>
              </a:effectLst>
              <a:latin typeface="John Handy LET" pitchFamily="2" charset="0"/>
            </a:endParaRPr>
          </a:p>
        </p:txBody>
      </p:sp>
      <p:sp>
        <p:nvSpPr>
          <p:cNvPr id="8" name="ZoneTexte 7"/>
          <p:cNvSpPr txBox="1"/>
          <p:nvPr/>
        </p:nvSpPr>
        <p:spPr>
          <a:xfrm>
            <a:off x="35496" y="603972"/>
            <a:ext cx="4392000" cy="2985433"/>
          </a:xfrm>
          <a:prstGeom prst="rect">
            <a:avLst/>
          </a:prstGeom>
          <a:solidFill>
            <a:schemeClr val="accent2">
              <a:lumMod val="20000"/>
              <a:lumOff val="80000"/>
            </a:schemeClr>
          </a:solidFill>
          <a:ln w="12700">
            <a:solidFill>
              <a:schemeClr val="bg1"/>
            </a:solidFill>
          </a:ln>
        </p:spPr>
        <p:style>
          <a:lnRef idx="2">
            <a:schemeClr val="accent2"/>
          </a:lnRef>
          <a:fillRef idx="1">
            <a:schemeClr val="lt1"/>
          </a:fillRef>
          <a:effectRef idx="0">
            <a:schemeClr val="accent2"/>
          </a:effectRef>
          <a:fontRef idx="minor">
            <a:schemeClr val="dk1"/>
          </a:fontRef>
        </p:style>
        <p:txBody>
          <a:bodyPr wrap="square" lIns="36000" rIns="36000" rtlCol="0" anchor="ctr" anchorCtr="0">
            <a:spAutoFit/>
          </a:bodyPr>
          <a:lstStyle/>
          <a:p>
            <a:pPr algn="ctr"/>
            <a:r>
              <a:rPr lang="fr-FR" sz="1200" b="1" u="sng" cap="small" dirty="0" smtClean="0">
                <a:latin typeface="Tw Cen MT" pitchFamily="34" charset="0"/>
              </a:rPr>
              <a:t>Les transports en commun</a:t>
            </a:r>
          </a:p>
          <a:p>
            <a:pPr algn="just"/>
            <a:r>
              <a:rPr lang="fr-FR" sz="1200" b="1" dirty="0" smtClean="0">
                <a:latin typeface="Tw Cen MT" pitchFamily="34" charset="0"/>
              </a:rPr>
              <a:t>Avec </a:t>
            </a:r>
            <a:r>
              <a:rPr lang="fr-FR" sz="1200" b="1" dirty="0">
                <a:latin typeface="Tw Cen MT" pitchFamily="34" charset="0"/>
              </a:rPr>
              <a:t>la question du logement, les transports sont le deuxième enjeu de la métropole. Le transport public occupe une place très importante avec un réseau de trains et de bus publics qui totalisent 88% des 11 à 12 millions de </a:t>
            </a:r>
            <a:r>
              <a:rPr lang="fr-FR" sz="1200" b="1" dirty="0" smtClean="0">
                <a:latin typeface="Tw Cen MT" pitchFamily="34" charset="0"/>
              </a:rPr>
              <a:t>déplacements </a:t>
            </a:r>
            <a:r>
              <a:rPr lang="fr-FR" sz="1200" b="1" dirty="0">
                <a:latin typeface="Tw Cen MT" pitchFamily="34" charset="0"/>
              </a:rPr>
              <a:t>journaliers. Néanmoins, là encore, </a:t>
            </a:r>
            <a:r>
              <a:rPr lang="fr-FR" sz="1200" b="1" dirty="0" err="1">
                <a:latin typeface="Tw Cen MT" pitchFamily="34" charset="0"/>
              </a:rPr>
              <a:t>Mumbai</a:t>
            </a:r>
            <a:r>
              <a:rPr lang="fr-FR" sz="1200" b="1" dirty="0">
                <a:latin typeface="Tw Cen MT" pitchFamily="34" charset="0"/>
              </a:rPr>
              <a:t> se positionne comme la ville des records mondiaux (…). Les heures de pointe dans les trains ont une amplitude de quatre </a:t>
            </a:r>
            <a:r>
              <a:rPr lang="fr-FR" sz="1200" b="1" dirty="0" smtClean="0">
                <a:latin typeface="Tw Cen MT" pitchFamily="34" charset="0"/>
              </a:rPr>
              <a:t>heures </a:t>
            </a:r>
            <a:r>
              <a:rPr lang="fr-FR" sz="1200" b="1" dirty="0">
                <a:latin typeface="Tw Cen MT" pitchFamily="34" charset="0"/>
              </a:rPr>
              <a:t>soit deux fois plus que la norme internationale et le train transporte 2,7 fois plus passagers que sa capacité. Cette situation est d’autant plus critique que les prévisions tablent sur une très forte augmentation de déplacements. Une partie de cette croissance sera due à l’accroissement des véhicules personnels alors que le niveau de congestion est déjà très élevé. Il n’est pas rare de mettre deux heures pour faire les 35 kms qui relient le centre ville à l’aéroport international. </a:t>
            </a:r>
            <a:endParaRPr lang="fr-FR" sz="1200" b="1" dirty="0" smtClean="0">
              <a:latin typeface="Tw Cen MT" pitchFamily="34" charset="0"/>
            </a:endParaRPr>
          </a:p>
          <a:p>
            <a:pPr algn="r"/>
            <a:r>
              <a:rPr lang="fr-FR" sz="800" b="1" i="1" dirty="0" smtClean="0">
                <a:latin typeface="Tw Cen MT" pitchFamily="34" charset="0"/>
              </a:rPr>
              <a:t>www.cairn.info/metropoles-xxl-en-pays-emergents-</a:t>
            </a:r>
            <a:r>
              <a:rPr lang="fr-FR" sz="800" b="1" i="1" dirty="0">
                <a:latin typeface="Tw Cen MT" pitchFamily="34" charset="0"/>
              </a:rPr>
              <a:t>-9782724612059-page-139.htm </a:t>
            </a:r>
          </a:p>
        </p:txBody>
      </p:sp>
      <p:grpSp>
        <p:nvGrpSpPr>
          <p:cNvPr id="4" name="Groupe 3"/>
          <p:cNvGrpSpPr/>
          <p:nvPr/>
        </p:nvGrpSpPr>
        <p:grpSpPr>
          <a:xfrm>
            <a:off x="4435892" y="1357394"/>
            <a:ext cx="4572000" cy="4575259"/>
            <a:chOff x="35496" y="618463"/>
            <a:chExt cx="4572000" cy="4842987"/>
          </a:xfrm>
        </p:grpSpPr>
        <p:sp>
          <p:nvSpPr>
            <p:cNvPr id="3" name="Rectangle 2"/>
            <p:cNvSpPr/>
            <p:nvPr/>
          </p:nvSpPr>
          <p:spPr>
            <a:xfrm>
              <a:off x="35496" y="618463"/>
              <a:ext cx="4572000" cy="293208"/>
            </a:xfrm>
            <a:prstGeom prst="rect">
              <a:avLst/>
            </a:prstGeom>
            <a:solidFill>
              <a:schemeClr val="accent2">
                <a:lumMod val="20000"/>
                <a:lumOff val="80000"/>
              </a:schemeClr>
            </a:solidFill>
            <a:ln>
              <a:solidFill>
                <a:schemeClr val="bg1"/>
              </a:solidFill>
            </a:ln>
          </p:spPr>
          <p:txBody>
            <a:bodyPr lIns="36000" rIns="36000">
              <a:spAutoFit/>
            </a:bodyPr>
            <a:lstStyle/>
            <a:p>
              <a:pPr algn="r"/>
              <a:r>
                <a:rPr lang="fr-FR" sz="1200" b="1" dirty="0" smtClean="0">
                  <a:latin typeface="Tw Cen MT" pitchFamily="34" charset="0"/>
                </a:rPr>
                <a:t>	          </a:t>
              </a:r>
              <a:r>
                <a:rPr lang="fr-FR" sz="800" b="1" i="1" dirty="0" smtClean="0">
                  <a:latin typeface="Tw Cen MT" pitchFamily="34" charset="0"/>
                </a:rPr>
                <a:t>http</a:t>
              </a:r>
              <a:r>
                <a:rPr lang="fr-FR" sz="800" b="1" i="1" dirty="0">
                  <a:latin typeface="Tw Cen MT" pitchFamily="34" charset="0"/>
                </a:rPr>
                <a:t>://</a:t>
              </a:r>
              <a:r>
                <a:rPr lang="fr-FR" sz="800" b="1" i="1" dirty="0" smtClean="0">
                  <a:latin typeface="Tw Cen MT" pitchFamily="34" charset="0"/>
                </a:rPr>
                <a:t>inde.aujourdhuilemonde.com/le-pont-de-la-polemique-inaugure-bombay</a:t>
              </a:r>
            </a:p>
          </p:txBody>
        </p:sp>
        <p:pic>
          <p:nvPicPr>
            <p:cNvPr id="1028" name="Picture 4" descr="http://upload.wikimedia.org/wikipedia/commons/thumb/0/0b/Bandra-Worli_Sea_Link_Map.png/180px-Bandra-Worli_Sea_Link_Map.png"/>
            <p:cNvPicPr preferRelativeResize="0">
              <a:picLocks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277916" y="962797"/>
              <a:ext cx="4103952" cy="4498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35496" y="3645024"/>
            <a:ext cx="4392000" cy="3093154"/>
          </a:xfrm>
          <a:prstGeom prst="rect">
            <a:avLst/>
          </a:prstGeom>
          <a:solidFill>
            <a:schemeClr val="accent2">
              <a:lumMod val="50000"/>
            </a:schemeClr>
          </a:solidFill>
          <a:ln>
            <a:solidFill>
              <a:schemeClr val="bg1"/>
            </a:solidFill>
          </a:ln>
        </p:spPr>
        <p:txBody>
          <a:bodyPr wrap="square">
            <a:spAutoFit/>
          </a:bodyPr>
          <a:lstStyle/>
          <a:p>
            <a:pPr algn="just"/>
            <a:r>
              <a:rPr lang="fr-FR" sz="1300" b="1" dirty="0" err="1" smtClean="0">
                <a:solidFill>
                  <a:schemeClr val="bg1"/>
                </a:solidFill>
                <a:latin typeface="Tw Cen MT" pitchFamily="34" charset="0"/>
              </a:rPr>
              <a:t>Mumbai</a:t>
            </a:r>
            <a:r>
              <a:rPr lang="fr-FR" sz="1300" b="1" dirty="0" smtClean="0">
                <a:solidFill>
                  <a:schemeClr val="bg1"/>
                </a:solidFill>
                <a:latin typeface="Tw Cen MT" pitchFamily="34" charset="0"/>
              </a:rPr>
              <a:t> connait un problème chronique de congestion urbaine qui rend difficile la mobilité intra muros : les transports en commun sont surchargés (ex : le train transporte 2,7 fois plus de passagers que sa capacité) et l’accroissement du parc automobile (voitures privées acquises par </a:t>
            </a:r>
            <a:r>
              <a:rPr lang="fr-FR" sz="1300" b="1" dirty="0">
                <a:solidFill>
                  <a:schemeClr val="bg1"/>
                </a:solidFill>
                <a:latin typeface="Tw Cen MT" pitchFamily="34" charset="0"/>
              </a:rPr>
              <a:t>l</a:t>
            </a:r>
            <a:r>
              <a:rPr lang="fr-FR" sz="1300" b="1" dirty="0" smtClean="0">
                <a:solidFill>
                  <a:schemeClr val="bg1"/>
                </a:solidFill>
                <a:latin typeface="Tw Cen MT" pitchFamily="34" charset="0"/>
              </a:rPr>
              <a:t>es classes moyennes) complexifie la situation. </a:t>
            </a:r>
          </a:p>
          <a:p>
            <a:pPr algn="just"/>
            <a:r>
              <a:rPr lang="fr-FR" sz="1300" b="1" dirty="0" smtClean="0">
                <a:solidFill>
                  <a:schemeClr val="bg1"/>
                </a:solidFill>
                <a:latin typeface="Tw Cen MT" pitchFamily="34" charset="0"/>
              </a:rPr>
              <a:t>Pour tenter d’endiguer le problème, la municipalité a augmenté le nombre d’autoroutes suspendues (90) passant essentiellement par les quartiers défavorisés. Un autre projet est actuellement en construction : relier le centre décisionnel de </a:t>
            </a:r>
            <a:r>
              <a:rPr lang="fr-FR" sz="1300" b="1" dirty="0" err="1" smtClean="0">
                <a:solidFill>
                  <a:schemeClr val="bg1"/>
                </a:solidFill>
                <a:latin typeface="Tw Cen MT" pitchFamily="34" charset="0"/>
              </a:rPr>
              <a:t>Bandra</a:t>
            </a:r>
            <a:r>
              <a:rPr lang="fr-FR" sz="1300" b="1" dirty="0" smtClean="0">
                <a:solidFill>
                  <a:schemeClr val="bg1"/>
                </a:solidFill>
                <a:latin typeface="Tw Cen MT" pitchFamily="34" charset="0"/>
              </a:rPr>
              <a:t>- </a:t>
            </a:r>
            <a:r>
              <a:rPr lang="fr-FR" sz="1300" b="1" dirty="0" err="1" smtClean="0">
                <a:solidFill>
                  <a:schemeClr val="bg1"/>
                </a:solidFill>
                <a:latin typeface="Tw Cen MT" pitchFamily="34" charset="0"/>
              </a:rPr>
              <a:t>Kurla</a:t>
            </a:r>
            <a:r>
              <a:rPr lang="fr-FR" sz="1300" b="1" dirty="0" smtClean="0">
                <a:solidFill>
                  <a:schemeClr val="bg1"/>
                </a:solidFill>
                <a:latin typeface="Tw Cen MT" pitchFamily="34" charset="0"/>
              </a:rPr>
              <a:t> à </a:t>
            </a:r>
            <a:r>
              <a:rPr lang="fr-FR" sz="1300" b="1" dirty="0" err="1" smtClean="0">
                <a:solidFill>
                  <a:schemeClr val="bg1"/>
                </a:solidFill>
                <a:latin typeface="Tw Cen MT" pitchFamily="34" charset="0"/>
              </a:rPr>
              <a:t>Narinam</a:t>
            </a:r>
            <a:r>
              <a:rPr lang="fr-FR" sz="1300" b="1" dirty="0" smtClean="0">
                <a:solidFill>
                  <a:schemeClr val="bg1"/>
                </a:solidFill>
                <a:latin typeface="Tw Cen MT" pitchFamily="34" charset="0"/>
              </a:rPr>
              <a:t> point. Le </a:t>
            </a:r>
            <a:r>
              <a:rPr lang="fr-FR" sz="1300" b="1" dirty="0">
                <a:solidFill>
                  <a:schemeClr val="bg1"/>
                </a:solidFill>
                <a:latin typeface="Tw Cen MT" pitchFamily="34" charset="0"/>
              </a:rPr>
              <a:t>pont </a:t>
            </a:r>
            <a:r>
              <a:rPr lang="fr-FR" sz="1300" b="1" dirty="0" err="1">
                <a:solidFill>
                  <a:schemeClr val="bg1"/>
                </a:solidFill>
                <a:latin typeface="Tw Cen MT" pitchFamily="34" charset="0"/>
              </a:rPr>
              <a:t>Bandra</a:t>
            </a:r>
            <a:r>
              <a:rPr lang="fr-FR" sz="1300" b="1" dirty="0">
                <a:solidFill>
                  <a:schemeClr val="bg1"/>
                </a:solidFill>
                <a:latin typeface="Tw Cen MT" pitchFamily="34" charset="0"/>
              </a:rPr>
              <a:t> </a:t>
            </a:r>
            <a:r>
              <a:rPr lang="fr-FR" sz="1300" b="1" dirty="0" err="1">
                <a:solidFill>
                  <a:schemeClr val="bg1"/>
                </a:solidFill>
                <a:latin typeface="Tw Cen MT" pitchFamily="34" charset="0"/>
              </a:rPr>
              <a:t>Worli</a:t>
            </a:r>
            <a:r>
              <a:rPr lang="fr-FR" sz="1300" b="1" dirty="0">
                <a:solidFill>
                  <a:schemeClr val="bg1"/>
                </a:solidFill>
                <a:latin typeface="Tw Cen MT" pitchFamily="34" charset="0"/>
              </a:rPr>
              <a:t> </a:t>
            </a:r>
            <a:r>
              <a:rPr lang="fr-FR" sz="1300" b="1" dirty="0" err="1" smtClean="0">
                <a:solidFill>
                  <a:schemeClr val="bg1"/>
                </a:solidFill>
                <a:latin typeface="Tw Cen MT" pitchFamily="34" charset="0"/>
              </a:rPr>
              <a:t>Sea</a:t>
            </a:r>
            <a:r>
              <a:rPr lang="fr-FR" sz="1300" b="1" dirty="0" smtClean="0">
                <a:solidFill>
                  <a:schemeClr val="bg1"/>
                </a:solidFill>
                <a:latin typeface="Tw Cen MT" pitchFamily="34" charset="0"/>
              </a:rPr>
              <a:t> est une première étape dans la réalisation de cet axe de communication. Son prolongement rencontre l’opposition des riverains car les quelques 16,5 kms qui restent à construire passent par des quartiers huppés (</a:t>
            </a:r>
            <a:r>
              <a:rPr lang="fr-FR" sz="1300" b="1" dirty="0" err="1" smtClean="0">
                <a:solidFill>
                  <a:schemeClr val="bg1"/>
                </a:solidFill>
                <a:latin typeface="Tw Cen MT" pitchFamily="34" charset="0"/>
              </a:rPr>
              <a:t>Peddar</a:t>
            </a:r>
            <a:r>
              <a:rPr lang="fr-FR" sz="1300" b="1" dirty="0" smtClean="0">
                <a:solidFill>
                  <a:schemeClr val="bg1"/>
                </a:solidFill>
                <a:latin typeface="Tw Cen MT" pitchFamily="34" charset="0"/>
              </a:rPr>
              <a:t> Road).</a:t>
            </a:r>
            <a:endParaRPr lang="fr-FR" sz="1300" b="1" dirty="0">
              <a:solidFill>
                <a:schemeClr val="bg1"/>
              </a:solidFill>
              <a:latin typeface="Tw Cen MT" pitchFamily="34" charset="0"/>
            </a:endParaRPr>
          </a:p>
        </p:txBody>
      </p:sp>
      <p:pic>
        <p:nvPicPr>
          <p:cNvPr id="4100" name="Picture 4" descr="http://2.bp.blogspot.com/-Nqaal9hEVTg/UITsa7dDNiI/AAAAAAAAAEo/-RJCejUjlrY/s1600/train-block-wr-may-2006-2.jpg"/>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t="1" b="3581"/>
          <a:stretch/>
        </p:blipFill>
        <p:spPr bwMode="auto">
          <a:xfrm>
            <a:off x="35496" y="620688"/>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http://www.radiomirchi.com/blog_images/110.jpg"/>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96" y="620688"/>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inde.aujourdhuilemonde.com/sites/default/files/imagecache/article_full/aujourdhuilinde.com/media/photo/AVRIL/Pontsuspendu.jpg"/>
          <p:cNvPicPr preferRelativeResize="0">
            <a:picLocks noChangeArrowheads="1"/>
          </p:cNvPicPr>
          <p:nvPr/>
        </p:nvPicPr>
        <p:blipFill rotWithShape="1">
          <a:blip r:embed="rId7">
            <a:extLst>
              <a:ext uri="{28A0092B-C50C-407E-A947-70E740481C1C}">
                <a14:useLocalDpi xmlns:a14="http://schemas.microsoft.com/office/drawing/2010/main"/>
              </a:ext>
            </a:extLst>
          </a:blip>
          <a:srcRect l="5067" t="4768" r="5766" b="6196"/>
          <a:stretch/>
        </p:blipFill>
        <p:spPr bwMode="auto">
          <a:xfrm>
            <a:off x="35496" y="619200"/>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77/72/0b/by-ameya-charankar-available.jpg"/>
          <p:cNvPicPr preferRelativeResize="0">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688" y="621016"/>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metrhispanique.files.wordpress.com/2012/05/4-desde-el-norte.jpg"/>
          <p:cNvPicPr preferRelativeResize="0">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688" y="610047"/>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napeansearoadsajpicssuv7.jpg"/>
          <p:cNvPicPr preferRelativeResize="0">
            <a:picLocks noChangeArrowheads="1"/>
          </p:cNvPicPr>
          <p:nvPr/>
        </p:nvPicPr>
        <p:blipFill rotWithShape="1">
          <a:blip r:embed="rId10" cstate="email">
            <a:extLst>
              <a:ext uri="{28A0092B-C50C-407E-A947-70E740481C1C}">
                <a14:useLocalDpi xmlns:a14="http://schemas.microsoft.com/office/drawing/2010/main"/>
              </a:ext>
            </a:extLst>
          </a:blip>
          <a:srcRect t="11289"/>
          <a:stretch/>
        </p:blipFill>
        <p:spPr bwMode="auto">
          <a:xfrm>
            <a:off x="39688" y="621016"/>
            <a:ext cx="4392000" cy="295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678312" y="5949280"/>
            <a:ext cx="4214168" cy="923330"/>
          </a:xfrm>
          <a:prstGeom prst="rect">
            <a:avLst/>
          </a:prstGeom>
          <a:noFill/>
        </p:spPr>
        <p:txBody>
          <a:bodyPr wrap="square" rtlCol="0">
            <a:spAutoFit/>
          </a:bodyPr>
          <a:lstStyle/>
          <a:p>
            <a:r>
              <a:rPr lang="fr-FR" dirty="0" smtClean="0">
                <a:solidFill>
                  <a:schemeClr val="bg1"/>
                </a:solidFill>
              </a:rPr>
              <a:t>En quoi les difficultés liées à la régulation du transport dans l’aire urbaine témoignent-ils des inégalités sociales ?</a:t>
            </a:r>
            <a:endParaRPr lang="fr-FR" dirty="0">
              <a:solidFill>
                <a:schemeClr val="bg1"/>
              </a:solidFill>
            </a:endParaRPr>
          </a:p>
        </p:txBody>
      </p:sp>
      <p:sp>
        <p:nvSpPr>
          <p:cNvPr id="7" name="ZoneTexte 6"/>
          <p:cNvSpPr txBox="1"/>
          <p:nvPr/>
        </p:nvSpPr>
        <p:spPr>
          <a:xfrm>
            <a:off x="4469670" y="764704"/>
            <a:ext cx="4674330" cy="369332"/>
          </a:xfrm>
          <a:prstGeom prst="rect">
            <a:avLst/>
          </a:prstGeom>
          <a:noFill/>
        </p:spPr>
        <p:txBody>
          <a:bodyPr wrap="square" rtlCol="0">
            <a:spAutoFit/>
          </a:bodyPr>
          <a:lstStyle/>
          <a:p>
            <a:r>
              <a:rPr lang="fr-FR" dirty="0" smtClean="0">
                <a:solidFill>
                  <a:schemeClr val="bg1"/>
                </a:solidFill>
              </a:rPr>
              <a:t>Pont autoroutier à péage de  </a:t>
            </a:r>
            <a:r>
              <a:rPr lang="fr-FR" dirty="0" err="1" smtClean="0">
                <a:solidFill>
                  <a:schemeClr val="bg1"/>
                </a:solidFill>
              </a:rPr>
              <a:t>Bandra</a:t>
            </a:r>
            <a:r>
              <a:rPr lang="fr-FR" dirty="0" smtClean="0">
                <a:solidFill>
                  <a:schemeClr val="bg1"/>
                </a:solidFill>
              </a:rPr>
              <a:t> </a:t>
            </a:r>
            <a:r>
              <a:rPr lang="fr-FR" dirty="0" err="1" smtClean="0">
                <a:solidFill>
                  <a:schemeClr val="bg1"/>
                </a:solidFill>
              </a:rPr>
              <a:t>Worli</a:t>
            </a:r>
            <a:r>
              <a:rPr lang="fr-FR" dirty="0" smtClean="0">
                <a:solidFill>
                  <a:schemeClr val="bg1"/>
                </a:solidFill>
              </a:rPr>
              <a:t> </a:t>
            </a:r>
            <a:r>
              <a:rPr lang="fr-FR" dirty="0" err="1" smtClean="0">
                <a:solidFill>
                  <a:schemeClr val="bg1"/>
                </a:solidFill>
              </a:rPr>
              <a:t>Sea</a:t>
            </a:r>
            <a:r>
              <a:rPr lang="fr-FR"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424772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Effect transition="in" filter="wipe(left)">
                                      <p:cBhvr>
                                        <p:cTn id="26" dur="1000"/>
                                        <p:tgtEl>
                                          <p:spTgt spid="13">
                                            <p:bg/>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10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wheel(1)">
                                      <p:cBhvr>
                                        <p:cTn id="42" dur="2000"/>
                                        <p:tgtEl>
                                          <p:spTgt spid="410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wheel(1)">
                                      <p:cBhvr>
                                        <p:cTn id="47" dur="2000"/>
                                        <p:tgtEl>
                                          <p:spTgt spid="10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wipe(left)">
                                      <p:cBhvr>
                                        <p:cTn id="52" dur="10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wheel(1)">
                                      <p:cBhvr>
                                        <p:cTn id="57" dur="2000"/>
                                        <p:tgtEl>
                                          <p:spTgt spid="102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wheel(1)">
                                      <p:cBhvr>
                                        <p:cTn id="62" dur="2000"/>
                                        <p:tgtEl>
                                          <p:spTgt spid="103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wheel(1)">
                                      <p:cBhvr>
                                        <p:cTn id="67" dur="20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1036"/>
                                        </p:tgtEl>
                                        <p:attrNameLst>
                                          <p:attrName>style.visibility</p:attrName>
                                        </p:attrNameLst>
                                      </p:cBhvr>
                                      <p:to>
                                        <p:strVal val="visible"/>
                                      </p:to>
                                    </p:set>
                                    <p:animEffect transition="in" filter="wheel(1)">
                                      <p:cBhvr>
                                        <p:cTn id="72"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P spid="13" grpId="0" build="p"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 y="0"/>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une ville marquée par de profondes inégalités socio-spatiales</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algn="r"/>
            <a:r>
              <a:rPr lang="fr-FR" b="1" dirty="0">
                <a:solidFill>
                  <a:srgbClr val="003300"/>
                </a:solidFill>
                <a:effectLst>
                  <a:outerShdw blurRad="38100" dist="38100" dir="2700000" algn="tl">
                    <a:srgbClr val="000000">
                      <a:alpha val="43137"/>
                    </a:srgbClr>
                  </a:outerShdw>
                </a:effectLst>
                <a:latin typeface="Viner Hand ITC" pitchFamily="66" charset="0"/>
              </a:rPr>
              <a:t>3</a:t>
            </a:r>
            <a:r>
              <a:rPr lang="fr-FR" b="1" dirty="0" smtClean="0">
                <a:solidFill>
                  <a:srgbClr val="003300"/>
                </a:solidFill>
                <a:effectLst>
                  <a:outerShdw blurRad="38100" dist="38100" dir="2700000" algn="tl">
                    <a:srgbClr val="000000">
                      <a:alpha val="43137"/>
                    </a:srgbClr>
                  </a:outerShdw>
                </a:effectLst>
                <a:latin typeface="Viner Hand ITC" pitchFamily="66" charset="0"/>
              </a:rPr>
              <a:t>.</a:t>
            </a:r>
            <a:r>
              <a:rPr lang="fr-FR" b="1" dirty="0" smtClean="0">
                <a:solidFill>
                  <a:srgbClr val="003300"/>
                </a:solidFill>
                <a:effectLst>
                  <a:outerShdw blurRad="38100" dist="38100" dir="2700000" algn="tl">
                    <a:srgbClr val="000000">
                      <a:alpha val="43137"/>
                    </a:srgbClr>
                  </a:outerShdw>
                </a:effectLst>
                <a:latin typeface="John Handy LET" pitchFamily="2" charset="0"/>
              </a:rPr>
              <a:t> Des ressources inégalement réparties et des problèmes environnementaux.</a:t>
            </a:r>
            <a:endParaRPr lang="fr-FR" b="1" dirty="0">
              <a:solidFill>
                <a:srgbClr val="003300"/>
              </a:solidFill>
              <a:effectLst>
                <a:outerShdw blurRad="38100" dist="38100" dir="2700000" algn="tl">
                  <a:srgbClr val="000000">
                    <a:alpha val="43137"/>
                  </a:srgbClr>
                </a:outerShdw>
              </a:effectLst>
              <a:latin typeface="John Handy LET" pitchFamily="2" charset="0"/>
            </a:endParaRPr>
          </a:p>
        </p:txBody>
      </p:sp>
      <p:pic>
        <p:nvPicPr>
          <p:cNvPr id="9" name="Picture 12" descr="http://idata.over-blog.com/3/69/59/49/Set_02/porteur_eau_inde.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t="9399" b="10297"/>
          <a:stretch/>
        </p:blipFill>
        <p:spPr bwMode="auto">
          <a:xfrm>
            <a:off x="4643593" y="720000"/>
            <a:ext cx="4392903" cy="254607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4" name="Picture 6" descr="http://vivreailleurs.files.wordpress.com/2012/02/photos-inondations-2-0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0" y="3284984"/>
            <a:ext cx="4392000" cy="27896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44496" y="6140587"/>
            <a:ext cx="4392000" cy="600164"/>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300" b="1" dirty="0" smtClean="0">
                <a:solidFill>
                  <a:schemeClr val="accent2">
                    <a:lumMod val="50000"/>
                  </a:schemeClr>
                </a:solidFill>
                <a:latin typeface="Tw Cen MT" pitchFamily="34" charset="0"/>
              </a:rPr>
              <a:t>Pourquoi peut-on dire que la situation de l’eau est paradoxale à </a:t>
            </a:r>
            <a:r>
              <a:rPr lang="fr-FR" sz="1300" b="1" dirty="0" err="1" smtClean="0">
                <a:solidFill>
                  <a:schemeClr val="accent2">
                    <a:lumMod val="50000"/>
                  </a:schemeClr>
                </a:solidFill>
                <a:latin typeface="Tw Cen MT" pitchFamily="34" charset="0"/>
              </a:rPr>
              <a:t>Mumbai</a:t>
            </a:r>
            <a:r>
              <a:rPr lang="fr-FR" sz="1300" b="1" dirty="0" smtClean="0">
                <a:solidFill>
                  <a:schemeClr val="accent2">
                    <a:lumMod val="50000"/>
                  </a:schemeClr>
                </a:solidFill>
                <a:latin typeface="Tw Cen MT" pitchFamily="34" charset="0"/>
              </a:rPr>
              <a:t> (texte et photos) ? Quels sont les trois mesures proposées par la municipalité ?</a:t>
            </a:r>
            <a:endParaRPr lang="fr-FR" sz="1300" b="1" dirty="0">
              <a:solidFill>
                <a:schemeClr val="accent2">
                  <a:lumMod val="50000"/>
                </a:schemeClr>
              </a:solidFill>
              <a:latin typeface="Tw Cen MT" pitchFamily="34" charset="0"/>
            </a:endParaRPr>
          </a:p>
        </p:txBody>
      </p:sp>
      <p:sp>
        <p:nvSpPr>
          <p:cNvPr id="16" name="Rectangle 15"/>
          <p:cNvSpPr/>
          <p:nvPr/>
        </p:nvSpPr>
        <p:spPr>
          <a:xfrm>
            <a:off x="108000" y="720000"/>
            <a:ext cx="4392000" cy="3293209"/>
          </a:xfrm>
          <a:prstGeom prst="rect">
            <a:avLst/>
          </a:prstGeom>
          <a:solidFill>
            <a:schemeClr val="accent2">
              <a:lumMod val="50000"/>
            </a:schemeClr>
          </a:solidFill>
          <a:ln>
            <a:solidFill>
              <a:schemeClr val="bg1"/>
            </a:solidFill>
          </a:ln>
        </p:spPr>
        <p:txBody>
          <a:bodyPr wrap="square">
            <a:spAutoFit/>
          </a:bodyPr>
          <a:lstStyle/>
          <a:p>
            <a:pPr algn="just"/>
            <a:r>
              <a:rPr lang="fr-FR" sz="1300" b="1" dirty="0" smtClean="0">
                <a:solidFill>
                  <a:schemeClr val="bg1"/>
                </a:solidFill>
                <a:latin typeface="Tw Cen MT" pitchFamily="34" charset="0"/>
              </a:rPr>
              <a:t>L’accès à l’eau potable pose problème à </a:t>
            </a:r>
            <a:r>
              <a:rPr lang="fr-FR" sz="1300" b="1" dirty="0" err="1" smtClean="0">
                <a:solidFill>
                  <a:schemeClr val="bg1"/>
                </a:solidFill>
                <a:latin typeface="Tw Cen MT" pitchFamily="34" charset="0"/>
              </a:rPr>
              <a:t>Mumbai</a:t>
            </a:r>
            <a:r>
              <a:rPr lang="fr-FR" sz="1300" b="1" dirty="0" smtClean="0">
                <a:solidFill>
                  <a:schemeClr val="bg1"/>
                </a:solidFill>
                <a:latin typeface="Tw Cen MT" pitchFamily="34" charset="0"/>
              </a:rPr>
              <a:t> notamment dans les </a:t>
            </a:r>
            <a:r>
              <a:rPr lang="fr-FR" sz="1300" b="1" dirty="0" err="1" smtClean="0">
                <a:solidFill>
                  <a:schemeClr val="bg1"/>
                </a:solidFill>
                <a:latin typeface="Tw Cen MT" pitchFamily="34" charset="0"/>
              </a:rPr>
              <a:t>slums</a:t>
            </a:r>
            <a:r>
              <a:rPr lang="fr-FR" sz="1300" b="1" dirty="0" smtClean="0">
                <a:solidFill>
                  <a:schemeClr val="bg1"/>
                </a:solidFill>
                <a:latin typeface="Tw Cen MT" pitchFamily="34" charset="0"/>
              </a:rPr>
              <a:t> où il n’existe pas de réseaux de distribution ce qui contraint les habitants (surtout les femmes et les enfants) à la corvée de l’eau (temps pris sur le travail ou sur l’école). La situation est paradoxale puisque Mumbai jouit annuellement de la mousson qui apporte de l’eau en quantité mais faute d’infrastructures cette ressource se perd. </a:t>
            </a:r>
          </a:p>
          <a:p>
            <a:pPr algn="just"/>
            <a:r>
              <a:rPr lang="fr-FR" sz="1300" b="1" dirty="0" smtClean="0">
                <a:solidFill>
                  <a:schemeClr val="bg1"/>
                </a:solidFill>
                <a:latin typeface="Tw Cen MT" pitchFamily="34" charset="0"/>
              </a:rPr>
              <a:t>Pour faire face au problème, la municipalité mise sur trois moyens : </a:t>
            </a:r>
          </a:p>
          <a:p>
            <a:pPr algn="just"/>
            <a:r>
              <a:rPr lang="fr-FR" sz="1300" b="1" dirty="0" smtClean="0">
                <a:solidFill>
                  <a:schemeClr val="bg1"/>
                </a:solidFill>
                <a:latin typeface="Tw Cen MT" pitchFamily="34" charset="0"/>
              </a:rPr>
              <a:t>- La restriction : coupure de 15% dans l’approvisionnement domestique, 30% dans l’industrie.</a:t>
            </a:r>
          </a:p>
          <a:p>
            <a:pPr algn="just"/>
            <a:r>
              <a:rPr lang="fr-FR" sz="1300" b="1" dirty="0" smtClean="0">
                <a:solidFill>
                  <a:schemeClr val="bg1"/>
                </a:solidFill>
                <a:latin typeface="Tw Cen MT" pitchFamily="34" charset="0"/>
              </a:rPr>
              <a:t>- L’ interdiction : défense de se connecter au réseau d’eau pour tout immeuble dépassant 7 étages</a:t>
            </a:r>
          </a:p>
          <a:p>
            <a:pPr algn="just"/>
            <a:r>
              <a:rPr lang="fr-FR" sz="1300" b="1" dirty="0" smtClean="0">
                <a:solidFill>
                  <a:schemeClr val="bg1"/>
                </a:solidFill>
                <a:latin typeface="Tw Cen MT" pitchFamily="34" charset="0"/>
              </a:rPr>
              <a:t>- La contrainte : obligation depuis 2011 d’installer des systèmes de récoltes d’eau de pluie dans les nouvelles constructions.</a:t>
            </a:r>
            <a:endParaRPr lang="fr-FR" sz="1300" b="1" dirty="0">
              <a:solidFill>
                <a:schemeClr val="bg1"/>
              </a:solidFill>
              <a:latin typeface="Tw Cen MT" pitchFamily="34" charset="0"/>
            </a:endParaRPr>
          </a:p>
        </p:txBody>
      </p:sp>
      <p:pic>
        <p:nvPicPr>
          <p:cNvPr id="2052" name="Picture 4" descr="http://www.alaingualina.fr/Galerie%20Eau%20Femmes/photos/Inde_Mumbai_5888.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7513" b="2250"/>
          <a:stretch/>
        </p:blipFill>
        <p:spPr bwMode="auto">
          <a:xfrm>
            <a:off x="107504" y="4085968"/>
            <a:ext cx="4392000" cy="263769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729368"/>
            <a:ext cx="4392000" cy="3024000"/>
          </a:xfrm>
          <a:prstGeom prst="rect">
            <a:avLst/>
          </a:prstGeom>
          <a:solidFill>
            <a:schemeClr val="accent2">
              <a:lumMod val="20000"/>
              <a:lumOff val="80000"/>
            </a:schemeClr>
          </a:solidFill>
          <a:ln>
            <a:solidFill>
              <a:schemeClr val="bg1"/>
            </a:solidFill>
          </a:ln>
        </p:spPr>
        <p:txBody>
          <a:bodyPr wrap="square">
            <a:spAutoFit/>
          </a:bodyPr>
          <a:lstStyle/>
          <a:p>
            <a:pPr algn="ctr"/>
            <a:r>
              <a:rPr lang="fr-FR" sz="1200" b="1" u="sng" cap="small" dirty="0">
                <a:latin typeface="Tw Cen MT" pitchFamily="34" charset="0"/>
              </a:rPr>
              <a:t>Le Parc national Sanjay </a:t>
            </a:r>
            <a:r>
              <a:rPr lang="fr-FR" sz="1200" b="1" u="sng" cap="small" dirty="0" smtClean="0">
                <a:latin typeface="Tw Cen MT" pitchFamily="34" charset="0"/>
              </a:rPr>
              <a:t>Gandhi</a:t>
            </a:r>
            <a:endParaRPr lang="fr-FR" sz="1200" b="1" u="sng" cap="small" dirty="0">
              <a:latin typeface="Tw Cen MT" pitchFamily="34" charset="0"/>
            </a:endParaRPr>
          </a:p>
          <a:p>
            <a:pPr algn="just"/>
            <a:r>
              <a:rPr lang="fr-FR" sz="1200" b="1" dirty="0" smtClean="0">
                <a:latin typeface="Tw Cen MT" pitchFamily="34" charset="0"/>
              </a:rPr>
              <a:t>Cette </a:t>
            </a:r>
            <a:r>
              <a:rPr lang="fr-FR" sz="1200" b="1" dirty="0">
                <a:latin typeface="Tw Cen MT" pitchFamily="34" charset="0"/>
              </a:rPr>
              <a:t>enclave verte se situe au milieu de la mégapole de </a:t>
            </a:r>
            <a:r>
              <a:rPr lang="fr-FR" sz="1200" b="1" dirty="0" err="1">
                <a:latin typeface="Tw Cen MT" pitchFamily="34" charset="0"/>
              </a:rPr>
              <a:t>Mumbai</a:t>
            </a:r>
            <a:r>
              <a:rPr lang="fr-FR" sz="1200" b="1" dirty="0">
                <a:latin typeface="Tw Cen MT" pitchFamily="34" charset="0"/>
              </a:rPr>
              <a:t> qui compte aujourd’hui plus de 20 millions d’habitants. Ainsi, on remarque un débordement de l’espace urbain sur le périmètre protégé, même si le phénomène a tendance à s’inverser car le parc qui faisait 21 km² en 1950 en entoure aujourd’hui plus de 100. Il s’est développé en direction de la ville, mais se heurte à une prolifération de bidonvilles et d’habitats informels, mais aussi d’enclaves résidentielles aisées dites </a:t>
            </a:r>
            <a:r>
              <a:rPr lang="fr-FR" sz="1200" b="1" dirty="0" err="1">
                <a:latin typeface="Tw Cen MT" pitchFamily="34" charset="0"/>
              </a:rPr>
              <a:t>gated</a:t>
            </a:r>
            <a:r>
              <a:rPr lang="fr-FR" sz="1200" b="1" dirty="0">
                <a:latin typeface="Tw Cen MT" pitchFamily="34" charset="0"/>
              </a:rPr>
              <a:t> </a:t>
            </a:r>
            <a:r>
              <a:rPr lang="fr-FR" sz="1200" b="1" dirty="0" err="1">
                <a:latin typeface="Tw Cen MT" pitchFamily="34" charset="0"/>
              </a:rPr>
              <a:t>communities</a:t>
            </a:r>
            <a:r>
              <a:rPr lang="fr-FR" sz="1200" b="1" dirty="0">
                <a:latin typeface="Tw Cen MT" pitchFamily="34" charset="0"/>
              </a:rPr>
              <a:t> qui profitent du paysage et du cadre de vie très attractif. En 1995, on estime qu’il y a 300 000 habitants dans le Parc. En 2000, une politique d’expulsion est conduite et 46 000 logements informels et petits commerces sont évacués, avec seulement 12 000 habitants relogés. En 2011, on estime encore la présence de 150 000 personnes à l’intérieur du parc</a:t>
            </a:r>
            <a:r>
              <a:rPr lang="fr-FR" sz="1200" b="1" dirty="0" smtClean="0">
                <a:latin typeface="Tw Cen MT" pitchFamily="34" charset="0"/>
              </a:rPr>
              <a:t>.</a:t>
            </a:r>
          </a:p>
          <a:p>
            <a:pPr algn="r"/>
            <a:r>
              <a:rPr lang="fr-FR" sz="800" b="1" i="1" dirty="0">
                <a:latin typeface="Tw Cen MT" pitchFamily="34" charset="0"/>
              </a:rPr>
              <a:t>http://www.cafe-geo.net/article.php3?id_article=2515</a:t>
            </a:r>
          </a:p>
        </p:txBody>
      </p:sp>
      <p:sp>
        <p:nvSpPr>
          <p:cNvPr id="17" name="Rectangle 16"/>
          <p:cNvSpPr/>
          <p:nvPr/>
        </p:nvSpPr>
        <p:spPr>
          <a:xfrm>
            <a:off x="7452496" y="711368"/>
            <a:ext cx="1584000" cy="800219"/>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ctr"/>
            <a:r>
              <a:rPr lang="fr-FR" sz="1300" b="1" dirty="0" smtClean="0">
                <a:solidFill>
                  <a:schemeClr val="accent2">
                    <a:lumMod val="50000"/>
                  </a:schemeClr>
                </a:solidFill>
                <a:latin typeface="Tw Cen MT" pitchFamily="34" charset="0"/>
              </a:rPr>
              <a:t>Quels problèmes menacent le poumon vert de </a:t>
            </a:r>
            <a:r>
              <a:rPr lang="fr-FR" sz="1300" b="1" dirty="0" err="1" smtClean="0">
                <a:solidFill>
                  <a:schemeClr val="accent2">
                    <a:lumMod val="50000"/>
                  </a:schemeClr>
                </a:solidFill>
                <a:latin typeface="Tw Cen MT" pitchFamily="34" charset="0"/>
              </a:rPr>
              <a:t>Mumbai</a:t>
            </a:r>
            <a:r>
              <a:rPr lang="fr-FR" sz="1300" b="1" dirty="0" smtClean="0">
                <a:solidFill>
                  <a:schemeClr val="accent2">
                    <a:lumMod val="50000"/>
                  </a:schemeClr>
                </a:solidFill>
                <a:latin typeface="Tw Cen MT" pitchFamily="34" charset="0"/>
              </a:rPr>
              <a:t> ? </a:t>
            </a:r>
            <a:endParaRPr lang="fr-FR" sz="1300" b="1" dirty="0">
              <a:solidFill>
                <a:schemeClr val="accent2">
                  <a:lumMod val="50000"/>
                </a:schemeClr>
              </a:solidFill>
              <a:latin typeface="Tw Cen MT" pitchFamily="34" charset="0"/>
            </a:endParaRPr>
          </a:p>
        </p:txBody>
      </p:sp>
      <p:pic>
        <p:nvPicPr>
          <p:cNvPr id="2054" name="Picture 6" descr="http://upload.wikimedia.org/wikipedia/commons/thumb/5/5b/Mumbai_area_locator_map.svg/284px-Mumbai_area_locator_map.svg.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7000" contrast="52000"/>
                    </a14:imgEffect>
                  </a14:imgLayer>
                </a14:imgProps>
              </a:ext>
              <a:ext uri="{28A0092B-C50C-407E-A947-70E740481C1C}">
                <a14:useLocalDpi xmlns:a14="http://schemas.microsoft.com/office/drawing/2010/main"/>
              </a:ext>
            </a:extLst>
          </a:blip>
          <a:srcRect/>
          <a:stretch>
            <a:fillRect/>
          </a:stretch>
        </p:blipFill>
        <p:spPr bwMode="auto">
          <a:xfrm>
            <a:off x="4636421" y="726554"/>
            <a:ext cx="2705100" cy="36385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descr="http://images.mid-day.com/2012/oct/Sanjay-Gandhi.jpg"/>
          <p:cNvPicPr preferRelativeResize="0">
            <a:picLocks noChangeArrowheads="1"/>
          </p:cNvPicPr>
          <p:nvPr/>
        </p:nvPicPr>
        <p:blipFill rotWithShape="1">
          <a:blip r:embed="rId9" cstate="email">
            <a:extLst>
              <a:ext uri="{28A0092B-C50C-407E-A947-70E740481C1C}">
                <a14:useLocalDpi xmlns:a14="http://schemas.microsoft.com/office/drawing/2010/main"/>
              </a:ext>
            </a:extLst>
          </a:blip>
          <a:srcRect t="7896"/>
          <a:stretch/>
        </p:blipFill>
        <p:spPr bwMode="auto">
          <a:xfrm>
            <a:off x="108000" y="3853351"/>
            <a:ext cx="4392000" cy="29600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43593" y="4528027"/>
            <a:ext cx="4392000" cy="1492716"/>
          </a:xfrm>
          <a:prstGeom prst="rect">
            <a:avLst/>
          </a:prstGeom>
          <a:solidFill>
            <a:schemeClr val="accent2">
              <a:lumMod val="50000"/>
            </a:schemeClr>
          </a:solidFill>
          <a:ln>
            <a:solidFill>
              <a:schemeClr val="bg1"/>
            </a:solidFill>
          </a:ln>
        </p:spPr>
        <p:txBody>
          <a:bodyPr wrap="square">
            <a:spAutoFit/>
          </a:bodyPr>
          <a:lstStyle/>
          <a:p>
            <a:pPr algn="just"/>
            <a:r>
              <a:rPr lang="fr-FR" sz="1300" b="1" dirty="0" smtClean="0">
                <a:solidFill>
                  <a:schemeClr val="bg1"/>
                </a:solidFill>
                <a:latin typeface="Tw Cen MT" pitchFamily="34" charset="0"/>
              </a:rPr>
              <a:t>Le parc national Sanjay Gandhi est un espace protégé qui couvre quelques 100 km². Situé au nord de l’agglomération, il est soumis à une forte pression urbaine qui concerne non seulement l’habitat informel (2011 : 150 000 personnes installées illégalement dans le parc) mais aussi aux appétits des promoteurs qui y construisent des </a:t>
            </a:r>
            <a:r>
              <a:rPr lang="fr-FR" sz="1300" b="1" dirty="0" err="1" smtClean="0">
                <a:solidFill>
                  <a:schemeClr val="bg1"/>
                </a:solidFill>
                <a:latin typeface="Tw Cen MT" pitchFamily="34" charset="0"/>
              </a:rPr>
              <a:t>gated</a:t>
            </a:r>
            <a:r>
              <a:rPr lang="fr-FR" sz="1300" b="1" dirty="0" smtClean="0">
                <a:solidFill>
                  <a:schemeClr val="bg1"/>
                </a:solidFill>
                <a:latin typeface="Tw Cen MT" pitchFamily="34" charset="0"/>
              </a:rPr>
              <a:t> </a:t>
            </a:r>
            <a:r>
              <a:rPr lang="fr-FR" sz="1300" b="1" dirty="0" err="1" smtClean="0">
                <a:solidFill>
                  <a:schemeClr val="bg1"/>
                </a:solidFill>
                <a:latin typeface="Tw Cen MT" pitchFamily="34" charset="0"/>
              </a:rPr>
              <a:t>communities</a:t>
            </a:r>
            <a:r>
              <a:rPr lang="fr-FR" sz="1300" b="1" dirty="0" smtClean="0">
                <a:solidFill>
                  <a:schemeClr val="bg1"/>
                </a:solidFill>
                <a:latin typeface="Tw Cen MT" pitchFamily="34" charset="0"/>
              </a:rPr>
              <a:t> destinées à une clientèle aisée. </a:t>
            </a:r>
            <a:endParaRPr lang="fr-FR" sz="1300" b="1" dirty="0">
              <a:solidFill>
                <a:schemeClr val="bg1"/>
              </a:solidFill>
              <a:latin typeface="Tw Cen MT" pitchFamily="34" charset="0"/>
            </a:endParaRPr>
          </a:p>
        </p:txBody>
      </p:sp>
    </p:spTree>
    <p:extLst>
      <p:ext uri="{BB962C8B-B14F-4D97-AF65-F5344CB8AC3E}">
        <p14:creationId xmlns:p14="http://schemas.microsoft.com/office/powerpoint/2010/main" val="144507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par>
                                <p:cTn id="31" presetID="53" presetClass="exit" presetSubtype="32" fill="hold" nodeType="withEffect">
                                  <p:stCondLst>
                                    <p:cond delay="0"/>
                                  </p:stCondLst>
                                  <p:childTnLst>
                                    <p:anim calcmode="lin" valueType="num">
                                      <p:cBhvr>
                                        <p:cTn id="32" dur="500"/>
                                        <p:tgtEl>
                                          <p:spTgt spid="9"/>
                                        </p:tgtEl>
                                        <p:attrNameLst>
                                          <p:attrName>ppt_w</p:attrName>
                                        </p:attrNameLst>
                                      </p:cBhvr>
                                      <p:tavLst>
                                        <p:tav tm="0">
                                          <p:val>
                                            <p:strVal val="ppt_w"/>
                                          </p:val>
                                        </p:tav>
                                        <p:tav tm="100000">
                                          <p:val>
                                            <p:fltVal val="0"/>
                                          </p:val>
                                        </p:tav>
                                      </p:tavLst>
                                    </p:anim>
                                    <p:anim calcmode="lin" valueType="num">
                                      <p:cBhvr>
                                        <p:cTn id="33" dur="500"/>
                                        <p:tgtEl>
                                          <p:spTgt spid="9"/>
                                        </p:tgtEl>
                                        <p:attrNameLst>
                                          <p:attrName>ppt_h</p:attrName>
                                        </p:attrNameLst>
                                      </p:cBhvr>
                                      <p:tavLst>
                                        <p:tav tm="0">
                                          <p:val>
                                            <p:strVal val="ppt_h"/>
                                          </p:val>
                                        </p:tav>
                                        <p:tav tm="100000">
                                          <p:val>
                                            <p:fltVal val="0"/>
                                          </p:val>
                                        </p:tav>
                                      </p:tavLst>
                                    </p:anim>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11"/>
                                        </p:tgtEl>
                                        <p:attrNameLst>
                                          <p:attrName>ppt_w</p:attrName>
                                        </p:attrNameLst>
                                      </p:cBhvr>
                                      <p:tavLst>
                                        <p:tav tm="0">
                                          <p:val>
                                            <p:strVal val="ppt_w"/>
                                          </p:val>
                                        </p:tav>
                                        <p:tav tm="100000">
                                          <p:val>
                                            <p:fltVal val="0"/>
                                          </p:val>
                                        </p:tav>
                                      </p:tavLst>
                                    </p:anim>
                                    <p:anim calcmode="lin" valueType="num">
                                      <p:cBhvr>
                                        <p:cTn id="43" dur="500"/>
                                        <p:tgtEl>
                                          <p:spTgt spid="11"/>
                                        </p:tgtEl>
                                        <p:attrNameLst>
                                          <p:attrName>ppt_h</p:attrName>
                                        </p:attrNameLst>
                                      </p:cBhvr>
                                      <p:tavLst>
                                        <p:tav tm="0">
                                          <p:val>
                                            <p:strVal val="ppt_h"/>
                                          </p:val>
                                        </p:tav>
                                        <p:tav tm="100000">
                                          <p:val>
                                            <p:fltVal val="0"/>
                                          </p:val>
                                        </p:tav>
                                      </p:tavLst>
                                    </p:anim>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16"/>
                                        </p:tgtEl>
                                        <p:attrNameLst>
                                          <p:attrName>ppt_w</p:attrName>
                                        </p:attrNameLst>
                                      </p:cBhvr>
                                      <p:tavLst>
                                        <p:tav tm="0">
                                          <p:val>
                                            <p:strVal val="ppt_w"/>
                                          </p:val>
                                        </p:tav>
                                        <p:tav tm="100000">
                                          <p:val>
                                            <p:fltVal val="0"/>
                                          </p:val>
                                        </p:tav>
                                      </p:tavLst>
                                    </p:anim>
                                    <p:anim calcmode="lin" valueType="num">
                                      <p:cBhvr>
                                        <p:cTn id="48" dur="500"/>
                                        <p:tgtEl>
                                          <p:spTgt spid="16"/>
                                        </p:tgtEl>
                                        <p:attrNameLst>
                                          <p:attrName>ppt_h</p:attrName>
                                        </p:attrNameLst>
                                      </p:cBhvr>
                                      <p:tavLst>
                                        <p:tav tm="0">
                                          <p:val>
                                            <p:strVal val="ppt_h"/>
                                          </p:val>
                                        </p:tav>
                                        <p:tav tm="100000">
                                          <p:val>
                                            <p:fltVal val="0"/>
                                          </p:val>
                                        </p:tav>
                                      </p:tavLst>
                                    </p:anim>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500"/>
                                        <p:tgtEl>
                                          <p:spTgt spid="2052"/>
                                        </p:tgtEl>
                                        <p:attrNameLst>
                                          <p:attrName>ppt_w</p:attrName>
                                        </p:attrNameLst>
                                      </p:cBhvr>
                                      <p:tavLst>
                                        <p:tav tm="0">
                                          <p:val>
                                            <p:strVal val="ppt_w"/>
                                          </p:val>
                                        </p:tav>
                                        <p:tav tm="100000">
                                          <p:val>
                                            <p:fltVal val="0"/>
                                          </p:val>
                                        </p:tav>
                                      </p:tavLst>
                                    </p:anim>
                                    <p:anim calcmode="lin" valueType="num">
                                      <p:cBhvr>
                                        <p:cTn id="53" dur="500"/>
                                        <p:tgtEl>
                                          <p:spTgt spid="2052"/>
                                        </p:tgtEl>
                                        <p:attrNameLst>
                                          <p:attrName>ppt_h</p:attrName>
                                        </p:attrNameLst>
                                      </p:cBhvr>
                                      <p:tavLst>
                                        <p:tav tm="0">
                                          <p:val>
                                            <p:strVal val="ppt_h"/>
                                          </p:val>
                                        </p:tav>
                                        <p:tav tm="100000">
                                          <p:val>
                                            <p:fltVal val="0"/>
                                          </p:val>
                                        </p:tav>
                                      </p:tavLst>
                                    </p:anim>
                                    <p:animEffect transition="out" filter="fade">
                                      <p:cBhvr>
                                        <p:cTn id="54" dur="500"/>
                                        <p:tgtEl>
                                          <p:spTgt spid="2052"/>
                                        </p:tgtEl>
                                      </p:cBhvr>
                                    </p:animEffect>
                                    <p:set>
                                      <p:cBhvr>
                                        <p:cTn id="55" dur="1" fill="hold">
                                          <p:stCondLst>
                                            <p:cond delay="499"/>
                                          </p:stCondLst>
                                        </p:cTn>
                                        <p:tgtEl>
                                          <p:spTgt spid="205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heel(1)">
                                      <p:cBhvr>
                                        <p:cTn id="60" dur="2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2054"/>
                                        </p:tgtEl>
                                        <p:attrNameLst>
                                          <p:attrName>style.visibility</p:attrName>
                                        </p:attrNameLst>
                                      </p:cBhvr>
                                      <p:to>
                                        <p:strVal val="visible"/>
                                      </p:to>
                                    </p:set>
                                    <p:animEffect transition="in" filter="wheel(1)">
                                      <p:cBhvr>
                                        <p:cTn id="65" dur="2000"/>
                                        <p:tgtEl>
                                          <p:spTgt spid="2054"/>
                                        </p:tgtEl>
                                      </p:cBhvr>
                                    </p:animEffect>
                                  </p:childTnLst>
                                </p:cTn>
                              </p:par>
                              <p:par>
                                <p:cTn id="66" presetID="21" presetClass="entr" presetSubtype="1" fill="hold" nodeType="withEffect">
                                  <p:stCondLst>
                                    <p:cond delay="0"/>
                                  </p:stCondLst>
                                  <p:childTnLst>
                                    <p:set>
                                      <p:cBhvr>
                                        <p:cTn id="67" dur="1" fill="hold">
                                          <p:stCondLst>
                                            <p:cond delay="0"/>
                                          </p:stCondLst>
                                        </p:cTn>
                                        <p:tgtEl>
                                          <p:spTgt spid="2050"/>
                                        </p:tgtEl>
                                        <p:attrNameLst>
                                          <p:attrName>style.visibility</p:attrName>
                                        </p:attrNameLst>
                                      </p:cBhvr>
                                      <p:to>
                                        <p:strVal val="visible"/>
                                      </p:to>
                                    </p:set>
                                    <p:animEffect transition="in" filter="wheel(1)">
                                      <p:cBhvr>
                                        <p:cTn id="68" dur="2000"/>
                                        <p:tgtEl>
                                          <p:spTgt spid="2050"/>
                                        </p:tgtEl>
                                      </p:cBhvr>
                                    </p:animEffect>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
                                            <p:bg/>
                                          </p:spTgt>
                                        </p:tgtEl>
                                        <p:attrNameLst>
                                          <p:attrName>style.visibility</p:attrName>
                                        </p:attrNameLst>
                                      </p:cBhvr>
                                      <p:to>
                                        <p:strVal val="visible"/>
                                      </p:to>
                                    </p:set>
                                    <p:animEffect transition="in" filter="wipe(left)">
                                      <p:cBhvr>
                                        <p:cTn id="79" dur="1000"/>
                                        <p:tgtEl>
                                          <p:spTgt spid="13">
                                            <p:bg/>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wipe(left)">
                                      <p:cBhvr>
                                        <p:cTn id="83"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1" grpId="1" animBg="1"/>
      <p:bldP spid="16" grpId="0" animBg="1"/>
      <p:bldP spid="16" grpId="1" animBg="1"/>
      <p:bldP spid="3" grpId="0" animBg="1"/>
      <p:bldP spid="17" grpId="0" animBg="1"/>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5.media.tumblr.com/e2cd53ba3ddb7562b1ad74e27738556a/tumblr_meu9tmQu301qhsqm1o1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8953" r="3428" b="470"/>
          <a:stretch/>
        </p:blipFill>
        <p:spPr bwMode="auto">
          <a:xfrm>
            <a:off x="-1" y="-21081"/>
            <a:ext cx="9144001" cy="687908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751512" y="0"/>
            <a:ext cx="4392488" cy="7386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r-FR" sz="4200" b="1" u="sng" dirty="0" smtClean="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rPr>
              <a:t>Conclusion</a:t>
            </a:r>
            <a:endParaRPr lang="fr-FR" sz="4200" b="1" u="sng" dirty="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endParaRPr>
          </a:p>
        </p:txBody>
      </p:sp>
      <p:sp>
        <p:nvSpPr>
          <p:cNvPr id="4" name="Rectangle 3"/>
          <p:cNvSpPr/>
          <p:nvPr/>
        </p:nvSpPr>
        <p:spPr>
          <a:xfrm>
            <a:off x="3995936" y="6453337"/>
            <a:ext cx="5148064" cy="404688"/>
          </a:xfrm>
          <a:prstGeom prst="rect">
            <a:avLst/>
          </a:prstGeom>
          <a:solidFill>
            <a:schemeClr val="tx2">
              <a:lumMod val="20000"/>
              <a:lumOff val="80000"/>
              <a:alpha val="35000"/>
            </a:schemeClr>
          </a:solidFill>
        </p:spPr>
        <p:txBody>
          <a:bodyPr wrap="square">
            <a:spAutoFit/>
          </a:bodyPr>
          <a:lstStyle/>
          <a:p>
            <a:pPr algn="ctr"/>
            <a:r>
              <a:rPr lang="fr-FR" sz="1000" b="1" i="1" dirty="0" err="1" smtClean="0">
                <a:solidFill>
                  <a:schemeClr val="bg1"/>
                </a:solidFill>
                <a:latin typeface="Tw Cen MT" pitchFamily="34" charset="0"/>
              </a:rPr>
              <a:t>Antalia</a:t>
            </a:r>
            <a:r>
              <a:rPr lang="fr-FR" sz="1000" b="1" i="1" dirty="0" smtClean="0">
                <a:solidFill>
                  <a:schemeClr val="bg1"/>
                </a:solidFill>
                <a:latin typeface="Tw Cen MT" pitchFamily="34" charset="0"/>
              </a:rPr>
              <a:t> House, la maison de la famille du milliardaire </a:t>
            </a:r>
            <a:r>
              <a:rPr lang="fr-FR" sz="1000" b="1" i="1" dirty="0">
                <a:solidFill>
                  <a:schemeClr val="bg1"/>
                </a:solidFill>
                <a:latin typeface="Tw Cen MT" pitchFamily="34" charset="0"/>
              </a:rPr>
              <a:t>indien Mukesh </a:t>
            </a:r>
            <a:r>
              <a:rPr lang="fr-FR" sz="1000" b="1" i="1" dirty="0" err="1" smtClean="0">
                <a:solidFill>
                  <a:schemeClr val="bg1"/>
                </a:solidFill>
                <a:latin typeface="Tw Cen MT" pitchFamily="34" charset="0"/>
              </a:rPr>
              <a:t>Ambani</a:t>
            </a:r>
            <a:r>
              <a:rPr lang="fr-FR" sz="1000" b="1" i="1" dirty="0">
                <a:solidFill>
                  <a:schemeClr val="bg1"/>
                </a:solidFill>
                <a:latin typeface="Tw Cen MT" pitchFamily="34" charset="0"/>
              </a:rPr>
              <a:t> </a:t>
            </a:r>
            <a:r>
              <a:rPr lang="fr-FR" sz="1000" b="1" i="1" dirty="0" smtClean="0">
                <a:solidFill>
                  <a:schemeClr val="bg1"/>
                </a:solidFill>
                <a:latin typeface="Tw Cen MT" pitchFamily="34" charset="0"/>
              </a:rPr>
              <a:t>: la tour est la plus haute de la ville (27 étages) et la plus chère du monde (1 milliard de dollars) </a:t>
            </a:r>
            <a:endParaRPr lang="fr-FR" sz="1000" b="1" i="1" dirty="0">
              <a:solidFill>
                <a:schemeClr val="bg1"/>
              </a:solidFill>
              <a:latin typeface="Tw Cen MT" pitchFamily="34" charset="0"/>
            </a:endParaRPr>
          </a:p>
        </p:txBody>
      </p:sp>
      <p:sp>
        <p:nvSpPr>
          <p:cNvPr id="5" name="Rectangle 4"/>
          <p:cNvSpPr/>
          <p:nvPr/>
        </p:nvSpPr>
        <p:spPr>
          <a:xfrm>
            <a:off x="146744" y="81000"/>
            <a:ext cx="3564000" cy="6696000"/>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600" b="1" dirty="0">
                <a:latin typeface="Tw Cen MT" pitchFamily="34" charset="0"/>
              </a:rPr>
              <a:t>La région urbaine de </a:t>
            </a:r>
            <a:r>
              <a:rPr lang="fr-FR" sz="1600" b="1" dirty="0" err="1">
                <a:latin typeface="Tw Cen MT" pitchFamily="34" charset="0"/>
              </a:rPr>
              <a:t>Mumbai</a:t>
            </a:r>
            <a:r>
              <a:rPr lang="fr-FR" sz="1600" b="1" dirty="0">
                <a:latin typeface="Tw Cen MT" pitchFamily="34" charset="0"/>
              </a:rPr>
              <a:t> est un vaste espace composite, formé de territoires planifiés et aménagés, </a:t>
            </a:r>
            <a:r>
              <a:rPr lang="fr-FR" sz="1600" b="1" dirty="0" smtClean="0">
                <a:latin typeface="Tw Cen MT" pitchFamily="34" charset="0"/>
              </a:rPr>
              <a:t>de quartiers au </a:t>
            </a:r>
            <a:r>
              <a:rPr lang="fr-FR" sz="1600" b="1" dirty="0">
                <a:latin typeface="Tw Cen MT" pitchFamily="34" charset="0"/>
              </a:rPr>
              <a:t>développement anarchique et de zones interstitielles abritant </a:t>
            </a:r>
            <a:r>
              <a:rPr lang="fr-FR" sz="1600" b="1" dirty="0" smtClean="0">
                <a:latin typeface="Tw Cen MT" pitchFamily="34" charset="0"/>
              </a:rPr>
              <a:t>bidonvilles </a:t>
            </a:r>
            <a:r>
              <a:rPr lang="fr-FR" sz="1600" b="1" dirty="0">
                <a:latin typeface="Tw Cen MT" pitchFamily="34" charset="0"/>
              </a:rPr>
              <a:t>et zones d’emploi </a:t>
            </a:r>
            <a:r>
              <a:rPr lang="fr-FR" sz="1600" b="1" dirty="0" smtClean="0">
                <a:latin typeface="Tw Cen MT" pitchFamily="34" charset="0"/>
              </a:rPr>
              <a:t>informel.</a:t>
            </a:r>
          </a:p>
          <a:p>
            <a:pPr algn="just"/>
            <a:r>
              <a:rPr lang="fr-FR" sz="1600" b="1" dirty="0" err="1" smtClean="0">
                <a:latin typeface="Tw Cen MT" pitchFamily="34" charset="0"/>
              </a:rPr>
              <a:t>Mumbai</a:t>
            </a:r>
            <a:r>
              <a:rPr lang="fr-FR" sz="1600" b="1" dirty="0">
                <a:latin typeface="Tw Cen MT" pitchFamily="34" charset="0"/>
              </a:rPr>
              <a:t>, symbole de la modernité et de  l’émergence de l’Union indienne, est devenue une véritable métropole au niveau mondial même si elle n’est </a:t>
            </a:r>
            <a:r>
              <a:rPr lang="fr-FR" sz="1600" b="1" dirty="0" smtClean="0">
                <a:latin typeface="Tw Cen MT" pitchFamily="34" charset="0"/>
              </a:rPr>
              <a:t>encore qu’un </a:t>
            </a:r>
            <a:r>
              <a:rPr lang="fr-FR" sz="1600" b="1" dirty="0">
                <a:latin typeface="Tw Cen MT" pitchFamily="34" charset="0"/>
              </a:rPr>
              <a:t>centre secondaire de l’archipel métropolitain mondial. </a:t>
            </a:r>
            <a:endParaRPr lang="fr-FR" sz="1600" b="1" dirty="0" smtClean="0">
              <a:latin typeface="Tw Cen MT" pitchFamily="34" charset="0"/>
            </a:endParaRPr>
          </a:p>
          <a:p>
            <a:pPr algn="just"/>
            <a:r>
              <a:rPr lang="fr-FR" sz="1600" b="1" dirty="0">
                <a:latin typeface="Tw Cen MT" pitchFamily="34" charset="0"/>
              </a:rPr>
              <a:t>Malgré des inégalités socio-spatiales qui tendent à se creuser, </a:t>
            </a:r>
            <a:r>
              <a:rPr lang="fr-FR" sz="1600" b="1" dirty="0" err="1">
                <a:latin typeface="Tw Cen MT" pitchFamily="34" charset="0"/>
              </a:rPr>
              <a:t>Mumbai</a:t>
            </a:r>
            <a:r>
              <a:rPr lang="fr-FR" sz="1600" b="1" dirty="0">
                <a:latin typeface="Tw Cen MT" pitchFamily="34" charset="0"/>
              </a:rPr>
              <a:t> dispose d’atouts importants pour renforcer son poids au niveau mondial : principale ville d’un Etat en forte croissance économique, elle est située au cœur d’une région économique puissante. </a:t>
            </a:r>
            <a:r>
              <a:rPr lang="fr-FR" sz="1600" b="1" dirty="0" smtClean="0">
                <a:latin typeface="Tw Cen MT" pitchFamily="34" charset="0"/>
              </a:rPr>
              <a:t>La </a:t>
            </a:r>
            <a:r>
              <a:rPr lang="fr-FR" sz="1600" b="1" dirty="0">
                <a:latin typeface="Tw Cen MT" pitchFamily="34" charset="0"/>
              </a:rPr>
              <a:t>transformation des espaces productifs  métropolitains s’est accompagnée d’une politique de modernisation des infrastructures et de certains quartiers. </a:t>
            </a:r>
            <a:r>
              <a:rPr lang="fr-FR" sz="1600" b="1" dirty="0" err="1">
                <a:latin typeface="Tw Cen MT" pitchFamily="34" charset="0"/>
              </a:rPr>
              <a:t>Mumbai</a:t>
            </a:r>
            <a:r>
              <a:rPr lang="fr-FR" sz="1600" b="1" dirty="0">
                <a:latin typeface="Tw Cen MT" pitchFamily="34" charset="0"/>
              </a:rPr>
              <a:t> n’en souffre pas moins d’importantes tensions </a:t>
            </a:r>
            <a:r>
              <a:rPr lang="fr-FR" sz="1600" b="1" dirty="0" smtClean="0">
                <a:latin typeface="Tw Cen MT" pitchFamily="34" charset="0"/>
              </a:rPr>
              <a:t>internes :  </a:t>
            </a:r>
            <a:r>
              <a:rPr lang="fr-FR" sz="1600" b="1" dirty="0">
                <a:latin typeface="Tw Cen MT" pitchFamily="34" charset="0"/>
              </a:rPr>
              <a:t>la croissance s’est faite au prix d’inégalités et de pauvreté </a:t>
            </a:r>
            <a:r>
              <a:rPr lang="fr-FR" sz="1600" b="1" dirty="0" smtClean="0">
                <a:latin typeface="Tw Cen MT" pitchFamily="34" charset="0"/>
              </a:rPr>
              <a:t>urbaine.</a:t>
            </a:r>
            <a:endParaRPr lang="fr-FR" sz="1600" b="1" dirty="0">
              <a:latin typeface="Tw Cen MT" pitchFamily="34" charset="0"/>
            </a:endParaRPr>
          </a:p>
        </p:txBody>
      </p:sp>
    </p:spTree>
    <p:extLst>
      <p:ext uri="{BB962C8B-B14F-4D97-AF65-F5344CB8AC3E}">
        <p14:creationId xmlns:p14="http://schemas.microsoft.com/office/powerpoint/2010/main" val="80583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wipe(left)">
                                      <p:cBhvr>
                                        <p:cTn id="16" dur="100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2.static.flickr.com/1246/1338925929_986f9cdf57_o.jpg"/>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r="11267"/>
          <a:stretch/>
        </p:blipFill>
        <p:spPr bwMode="auto">
          <a:xfrm>
            <a:off x="-12788" y="-8681"/>
            <a:ext cx="9156788" cy="6866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88" y="-27384"/>
            <a:ext cx="9144000" cy="6912000"/>
          </a:xfrm>
          <a:prstGeom prst="rect">
            <a:avLst/>
          </a:prstGeom>
          <a:solidFill>
            <a:schemeClr val="bg2">
              <a:lumMod val="25000"/>
              <a:alpha val="50000"/>
            </a:schemeClr>
          </a:solidFill>
        </p:spPr>
        <p:txBody>
          <a:bodyPr wrap="square">
            <a:spAutoFit/>
          </a:bodyPr>
          <a:lstStyle/>
          <a:p>
            <a:pPr algn="r"/>
            <a:endParaRPr lang="fr-FR" sz="1200" b="1" u="sng" cap="small" dirty="0" smtClean="0">
              <a:solidFill>
                <a:schemeClr val="accent6">
                  <a:lumMod val="75000"/>
                </a:schemeClr>
              </a:solidFill>
              <a:latin typeface="Tw Cen MT" pitchFamily="34" charset="0"/>
            </a:endParaRPr>
          </a:p>
          <a:p>
            <a:pPr algn="r"/>
            <a:endParaRPr lang="fr-FR" sz="1200" b="1" u="sng" cap="small" dirty="0">
              <a:solidFill>
                <a:schemeClr val="accent6">
                  <a:lumMod val="75000"/>
                </a:schemeClr>
              </a:solidFill>
              <a:latin typeface="Tw Cen MT" pitchFamily="34" charset="0"/>
            </a:endParaRPr>
          </a:p>
          <a:p>
            <a:pPr algn="r"/>
            <a:endParaRPr lang="fr-FR" sz="1200" b="1" u="sng" cap="small" dirty="0" smtClean="0">
              <a:solidFill>
                <a:schemeClr val="accent6">
                  <a:lumMod val="75000"/>
                </a:schemeClr>
              </a:solidFill>
              <a:latin typeface="Tw Cen MT" pitchFamily="34" charset="0"/>
            </a:endParaRPr>
          </a:p>
          <a:p>
            <a:pPr algn="r"/>
            <a:r>
              <a:rPr lang="fr-FR" sz="1200" b="1" u="sng" cap="small" dirty="0" smtClean="0">
                <a:solidFill>
                  <a:schemeClr val="accent6">
                    <a:lumMod val="75000"/>
                  </a:schemeClr>
                </a:solidFill>
                <a:latin typeface="Tw Cen MT" pitchFamily="34" charset="0"/>
              </a:rPr>
              <a:t>Fiche </a:t>
            </a:r>
            <a:r>
              <a:rPr lang="fr-FR" sz="1200" b="1" u="sng" cap="small" dirty="0" err="1" smtClean="0">
                <a:solidFill>
                  <a:schemeClr val="accent6">
                    <a:lumMod val="75000"/>
                  </a:schemeClr>
                </a:solidFill>
                <a:latin typeface="Tw Cen MT" pitchFamily="34" charset="0"/>
              </a:rPr>
              <a:t>Eduscol</a:t>
            </a:r>
            <a:endParaRPr lang="fr-FR" sz="1200" b="1" u="sng" cap="small" dirty="0" smtClean="0">
              <a:solidFill>
                <a:schemeClr val="accent6">
                  <a:lumMod val="75000"/>
                </a:schemeClr>
              </a:solidFill>
              <a:latin typeface="Tw Cen MT" pitchFamily="34" charset="0"/>
            </a:endParaRPr>
          </a:p>
          <a:p>
            <a:r>
              <a:rPr lang="fr-FR" sz="1200" b="1" dirty="0" smtClean="0">
                <a:solidFill>
                  <a:schemeClr val="bg1"/>
                </a:solidFill>
                <a:latin typeface="Tw Cen MT" pitchFamily="34" charset="0"/>
              </a:rPr>
              <a:t>http://cache.media.eduscol.education.fr/file/lycee/44/3/LyceeGT_Ressources_Geo_T_08_Th3_Q1_Amerique_213443.pdf</a:t>
            </a:r>
          </a:p>
          <a:p>
            <a:pPr algn="r"/>
            <a:endParaRPr lang="fr-FR" sz="1200" b="1" u="sng" cap="small" dirty="0" smtClean="0">
              <a:solidFill>
                <a:schemeClr val="accent6">
                  <a:lumMod val="40000"/>
                  <a:lumOff val="60000"/>
                </a:schemeClr>
              </a:solidFill>
              <a:latin typeface="Tw Cen MT" pitchFamily="34" charset="0"/>
            </a:endParaRPr>
          </a:p>
          <a:p>
            <a:pPr algn="r"/>
            <a:r>
              <a:rPr lang="fr-FR" sz="1200" b="1" u="sng" cap="small" dirty="0" smtClean="0">
                <a:solidFill>
                  <a:schemeClr val="accent6">
                    <a:lumMod val="75000"/>
                  </a:schemeClr>
                </a:solidFill>
                <a:latin typeface="Tw Cen MT" pitchFamily="34" charset="0"/>
              </a:rPr>
              <a:t>Sites académiques</a:t>
            </a:r>
          </a:p>
          <a:p>
            <a:r>
              <a:rPr lang="fr-FR" sz="1200" dirty="0" smtClean="0">
                <a:solidFill>
                  <a:schemeClr val="bg1"/>
                </a:solidFill>
                <a:latin typeface="Tw Cen MT" pitchFamily="34" charset="0"/>
              </a:rPr>
              <a:t>http</a:t>
            </a:r>
            <a:r>
              <a:rPr lang="fr-FR" sz="1200" dirty="0">
                <a:solidFill>
                  <a:schemeClr val="bg1"/>
                </a:solidFill>
                <a:latin typeface="Tw Cen MT" pitchFamily="34" charset="0"/>
              </a:rPr>
              <a:t>://</a:t>
            </a:r>
            <a:r>
              <a:rPr lang="fr-FR" sz="1200" dirty="0" smtClean="0">
                <a:solidFill>
                  <a:schemeClr val="bg1"/>
                </a:solidFill>
                <a:latin typeface="Tw Cen MT" pitchFamily="34" charset="0"/>
              </a:rPr>
              <a:t>pedagogie.ac-limoges.fr/hist_geo/spip.php?article311</a:t>
            </a:r>
          </a:p>
          <a:p>
            <a:r>
              <a:rPr lang="fr-FR" sz="1200" dirty="0" smtClean="0">
                <a:solidFill>
                  <a:schemeClr val="bg1"/>
                </a:solidFill>
                <a:latin typeface="Tw Cen MT" pitchFamily="34" charset="0"/>
              </a:rPr>
              <a:t>http://www.ac-paris.fr/portail/jcms/p1_541781/mumbai-modernite-inegalites-geographie-tle-es-l</a:t>
            </a:r>
          </a:p>
          <a:p>
            <a:pPr algn="r"/>
            <a:r>
              <a:rPr lang="fr-FR" sz="1200" b="1" u="sng" cap="small" dirty="0" err="1" smtClean="0">
                <a:solidFill>
                  <a:schemeClr val="accent6">
                    <a:lumMod val="75000"/>
                  </a:schemeClr>
                </a:solidFill>
                <a:latin typeface="Tw Cen MT" pitchFamily="34" charset="0"/>
              </a:rPr>
              <a:t>Mumbai</a:t>
            </a:r>
            <a:r>
              <a:rPr lang="fr-FR" sz="1200" b="1" u="sng" cap="small" dirty="0" smtClean="0">
                <a:solidFill>
                  <a:schemeClr val="accent6">
                    <a:lumMod val="75000"/>
                  </a:schemeClr>
                </a:solidFill>
                <a:latin typeface="Tw Cen MT" pitchFamily="34" charset="0"/>
              </a:rPr>
              <a:t>, ville mondiale</a:t>
            </a:r>
          </a:p>
          <a:p>
            <a:r>
              <a:rPr lang="fr-FR" sz="1200" b="1" u="sng" dirty="0" smtClean="0">
                <a:solidFill>
                  <a:schemeClr val="bg1"/>
                </a:solidFill>
                <a:latin typeface="Tw Cen MT" pitchFamily="34" charset="0"/>
              </a:rPr>
              <a:t>Un monstre urbain </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www.kewego.fr/video/iLyROoaf2R1F.html (</a:t>
            </a:r>
            <a:r>
              <a:rPr lang="fr-FR" sz="1200" dirty="0">
                <a:solidFill>
                  <a:schemeClr val="bg1"/>
                </a:solidFill>
                <a:latin typeface="Tw Cen MT" pitchFamily="34" charset="0"/>
              </a:rPr>
              <a:t>vidéo</a:t>
            </a:r>
            <a:r>
              <a:rPr lang="fr-FR" sz="1200" dirty="0" smtClean="0">
                <a:solidFill>
                  <a:schemeClr val="bg1"/>
                </a:solidFill>
                <a:latin typeface="Tw Cen MT" pitchFamily="34" charset="0"/>
              </a:rPr>
              <a:t>)</a:t>
            </a:r>
          </a:p>
          <a:p>
            <a:r>
              <a:rPr lang="fr-FR" sz="1200" dirty="0">
                <a:solidFill>
                  <a:schemeClr val="bg1"/>
                </a:solidFill>
                <a:latin typeface="Tw Cen MT" pitchFamily="34" charset="0"/>
              </a:rPr>
              <a:t>http://www.mgm.fr/PUB/Mappemonde/M201/Saglio.pdf</a:t>
            </a:r>
            <a:endParaRPr lang="fr-FR" sz="1200" dirty="0" smtClean="0">
              <a:solidFill>
                <a:schemeClr val="bg1"/>
              </a:solidFill>
              <a:latin typeface="Tw Cen MT" pitchFamily="34" charset="0"/>
            </a:endParaRP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metropoles.revues.org/4469</a:t>
            </a:r>
          </a:p>
          <a:p>
            <a:r>
              <a:rPr lang="fr-FR" sz="1200" dirty="0">
                <a:solidFill>
                  <a:schemeClr val="bg1"/>
                </a:solidFill>
                <a:latin typeface="Tw Cen MT" pitchFamily="34" charset="0"/>
              </a:rPr>
              <a:t>http://echogeo.revues.org/11389</a:t>
            </a:r>
            <a:endParaRPr lang="fr-FR" sz="1200" dirty="0" smtClean="0">
              <a:solidFill>
                <a:schemeClr val="bg1"/>
              </a:solidFill>
              <a:latin typeface="Tw Cen MT" pitchFamily="34" charset="0"/>
            </a:endParaRP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www.mpl.ird.fr/suds-en-ligne/fr/metropol/mumbai/mumbai01.htm#suds</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www.cairn.info/revue-histoire-urbaine-2007-2-page-55.htm</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cadtm.org/IMG/pdf/Inde_Mumbai_30jan04.pdf</a:t>
            </a:r>
            <a:endParaRPr lang="fr-FR" sz="1200" dirty="0">
              <a:solidFill>
                <a:schemeClr val="bg1"/>
              </a:solidFill>
              <a:latin typeface="Tw Cen MT" pitchFamily="34" charset="0"/>
            </a:endParaRPr>
          </a:p>
          <a:p>
            <a:r>
              <a:rPr lang="fr-FR" sz="1200" b="1" u="sng" dirty="0" smtClean="0">
                <a:solidFill>
                  <a:schemeClr val="bg1"/>
                </a:solidFill>
                <a:latin typeface="Tw Cen MT" pitchFamily="34" charset="0"/>
              </a:rPr>
              <a:t>Puissance économique</a:t>
            </a:r>
          </a:p>
          <a:p>
            <a:r>
              <a:rPr lang="fr-FR" sz="1200" dirty="0" smtClean="0">
                <a:solidFill>
                  <a:schemeClr val="bg1"/>
                </a:solidFill>
                <a:latin typeface="Tw Cen MT" pitchFamily="34" charset="0"/>
              </a:rPr>
              <a:t>http</a:t>
            </a:r>
            <a:r>
              <a:rPr lang="fr-FR" sz="1200" dirty="0">
                <a:solidFill>
                  <a:schemeClr val="bg1"/>
                </a:solidFill>
                <a:latin typeface="Tw Cen MT" pitchFamily="34" charset="0"/>
              </a:rPr>
              <a:t>://www.lefigaro.fr/voyages/2012/07/26/03007-20120726ARTFIG00556-les-diamants-sont-eternels-et-indiens.php</a:t>
            </a:r>
          </a:p>
          <a:p>
            <a:r>
              <a:rPr lang="fr-FR" sz="1200" b="1" u="sng" dirty="0" smtClean="0">
                <a:solidFill>
                  <a:schemeClr val="bg1"/>
                </a:solidFill>
                <a:latin typeface="Tw Cen MT" pitchFamily="34" charset="0"/>
              </a:rPr>
              <a:t>Puissance culturelle</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lisa.revues.org/1626</a:t>
            </a:r>
          </a:p>
          <a:p>
            <a:r>
              <a:rPr lang="fr-FR" sz="1200" dirty="0">
                <a:solidFill>
                  <a:schemeClr val="bg1"/>
                </a:solidFill>
                <a:latin typeface="Tw Cen MT" pitchFamily="34" charset="0"/>
              </a:rPr>
              <a:t>http://www.iletaitunefoislecinema.com/memoire/2196/le-cinema-americain-a-lassaut-du-monde</a:t>
            </a:r>
            <a:endParaRPr lang="fr-FR" sz="1200" dirty="0" smtClean="0">
              <a:solidFill>
                <a:schemeClr val="bg1"/>
              </a:solidFill>
              <a:latin typeface="Tw Cen MT" pitchFamily="34" charset="0"/>
            </a:endParaRP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www.societal.fr/ael/44/p65.htm</a:t>
            </a:r>
          </a:p>
          <a:p>
            <a:endParaRPr lang="fr-FR" sz="1200" b="1" u="sng" dirty="0">
              <a:solidFill>
                <a:schemeClr val="bg1"/>
              </a:solidFill>
              <a:latin typeface="Tw Cen MT" pitchFamily="34" charset="0"/>
            </a:endParaRPr>
          </a:p>
          <a:p>
            <a:pPr algn="r"/>
            <a:r>
              <a:rPr lang="fr-FR" sz="1200" b="1" u="sng" cap="small" dirty="0" smtClean="0">
                <a:solidFill>
                  <a:schemeClr val="accent6">
                    <a:lumMod val="75000"/>
                  </a:schemeClr>
                </a:solidFill>
                <a:latin typeface="Tw Cen MT" pitchFamily="34" charset="0"/>
              </a:rPr>
              <a:t>Inégalités socio-spatiales</a:t>
            </a:r>
          </a:p>
          <a:p>
            <a:r>
              <a:rPr lang="fr-FR" sz="1200" dirty="0">
                <a:solidFill>
                  <a:schemeClr val="bg1"/>
                </a:solidFill>
                <a:latin typeface="Tw Cen MT" pitchFamily="34" charset="0"/>
              </a:rPr>
              <a:t>http://www.rfi.fr/asie-pacifique/20111230-inde-bombay-dharavi-bidonville-slumdog-millionnaire-asie-biha-bandra-kurla-complex (diaporama)</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base.d-p-h.info/fr/fiches/dph/fiche-dph-7800.html</a:t>
            </a:r>
          </a:p>
          <a:p>
            <a:r>
              <a:rPr lang="fr-FR" sz="1200" dirty="0">
                <a:solidFill>
                  <a:schemeClr val="bg1"/>
                </a:solidFill>
                <a:latin typeface="Tw Cen MT" pitchFamily="34" charset="0"/>
              </a:rPr>
              <a:t>http://hal-ensmp.archives-ouvertes.fr/docs/00/56/26/78/PDF/CWP_2011-01.pdf</a:t>
            </a:r>
          </a:p>
          <a:p>
            <a:r>
              <a:rPr lang="fr-FR" sz="1200" dirty="0">
                <a:solidFill>
                  <a:schemeClr val="bg1"/>
                </a:solidFill>
                <a:latin typeface="Tw Cen MT" pitchFamily="34" charset="0"/>
              </a:rPr>
              <a:t>http://missiontice.ac-besancon.fr/hg/spip/spip.php?article727</a:t>
            </a:r>
          </a:p>
          <a:p>
            <a:r>
              <a:rPr lang="fr-FR" sz="1200" dirty="0">
                <a:solidFill>
                  <a:schemeClr val="bg1"/>
                </a:solidFill>
                <a:latin typeface="Tw Cen MT" pitchFamily="34" charset="0"/>
              </a:rPr>
              <a:t>http://v2.sub-yu.fr/index-4.php?id_mag=12&amp;id=2&amp;id_a</a:t>
            </a:r>
            <a:r>
              <a:rPr lang="fr-FR" sz="1200" dirty="0" smtClean="0">
                <a:solidFill>
                  <a:schemeClr val="bg1"/>
                </a:solidFill>
                <a:latin typeface="Tw Cen MT" pitchFamily="34" charset="0"/>
              </a:rPr>
              <a:t>=</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www.telerama.fr/monde/le-bidonville-qui-vaut-de-l-or,63718.php</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www.le-cartographe.net/index.php/dossiers-carto/monde/67-bidonvilles</a:t>
            </a:r>
          </a:p>
          <a:p>
            <a:r>
              <a:rPr lang="fr-FR" sz="1200" dirty="0">
                <a:solidFill>
                  <a:schemeClr val="bg1"/>
                </a:solidFill>
                <a:latin typeface="Tw Cen MT" pitchFamily="34" charset="0"/>
              </a:rPr>
              <a:t>http://</a:t>
            </a:r>
            <a:r>
              <a:rPr lang="fr-FR" sz="1200" dirty="0" smtClean="0">
                <a:solidFill>
                  <a:schemeClr val="bg1"/>
                </a:solidFill>
                <a:latin typeface="Tw Cen MT" pitchFamily="34" charset="0"/>
              </a:rPr>
              <a:t>www.oceanattitude.org/index.php?post/2009/02/24/Ainsi-vont-les-bidonvilles (nombreuses photographies)</a:t>
            </a:r>
          </a:p>
          <a:p>
            <a:r>
              <a:rPr lang="fr-FR" sz="1200" dirty="0">
                <a:solidFill>
                  <a:schemeClr val="bg1"/>
                </a:solidFill>
                <a:latin typeface="Tw Cen MT" pitchFamily="34" charset="0"/>
              </a:rPr>
              <a:t>http://www.censusindia.gov.in/maps/Town_maps/Mum_slum_pop.html</a:t>
            </a:r>
            <a:endParaRPr lang="fr-FR" sz="1200" dirty="0" smtClean="0">
              <a:solidFill>
                <a:schemeClr val="bg1"/>
              </a:solidFill>
              <a:latin typeface="Tw Cen MT" pitchFamily="34" charset="0"/>
            </a:endParaRPr>
          </a:p>
          <a:p>
            <a:r>
              <a:rPr lang="fr-FR" sz="1200" dirty="0">
                <a:solidFill>
                  <a:schemeClr val="bg1"/>
                </a:solidFill>
                <a:latin typeface="Tw Cen MT" pitchFamily="34" charset="0"/>
              </a:rPr>
              <a:t>http://www.lefigaro.fr/reportage/20070620.FIG000000055_le_plus_grand_bidonville_d_asie_en_vente.html</a:t>
            </a:r>
            <a:endParaRPr lang="fr-FR" sz="1200" dirty="0" smtClean="0">
              <a:solidFill>
                <a:schemeClr val="bg1"/>
              </a:solidFill>
              <a:latin typeface="Tw Cen MT" pitchFamily="34" charset="0"/>
            </a:endParaRPr>
          </a:p>
          <a:p>
            <a:pPr algn="r"/>
            <a:endParaRPr lang="fr-FR" sz="1200" b="1" u="sng" cap="small" dirty="0" smtClean="0">
              <a:solidFill>
                <a:schemeClr val="bg1"/>
              </a:solidFill>
              <a:latin typeface="Tw Cen MT" pitchFamily="34" charset="0"/>
            </a:endParaRPr>
          </a:p>
        </p:txBody>
      </p:sp>
      <p:sp>
        <p:nvSpPr>
          <p:cNvPr id="3" name="ZoneTexte 2"/>
          <p:cNvSpPr txBox="1"/>
          <p:nvPr/>
        </p:nvSpPr>
        <p:spPr>
          <a:xfrm>
            <a:off x="18091" y="16175"/>
            <a:ext cx="4392488" cy="7386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200" b="1" u="sng" dirty="0" smtClean="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rPr>
              <a:t>Ressources</a:t>
            </a:r>
            <a:endParaRPr lang="fr-FR" sz="4200" b="1" u="sng" dirty="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endParaRPr>
          </a:p>
        </p:txBody>
      </p:sp>
    </p:spTree>
    <p:extLst>
      <p:ext uri="{BB962C8B-B14F-4D97-AF65-F5344CB8AC3E}">
        <p14:creationId xmlns:p14="http://schemas.microsoft.com/office/powerpoint/2010/main" val="429276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ZoneTexte 55"/>
          <p:cNvSpPr txBox="1"/>
          <p:nvPr/>
        </p:nvSpPr>
        <p:spPr>
          <a:xfrm>
            <a:off x="35616" y="249615"/>
            <a:ext cx="5688512" cy="369332"/>
          </a:xfrm>
          <a:prstGeom prst="rect">
            <a:avLst/>
          </a:prstGeom>
          <a:solidFill>
            <a:schemeClr val="bg1"/>
          </a:solidFill>
        </p:spPr>
        <p:txBody>
          <a:bodyPr wrap="square" rtlCol="0">
            <a:spAutoFit/>
          </a:bodyPr>
          <a:lstStyle/>
          <a:p>
            <a:r>
              <a:rPr lang="fr-FR" dirty="0" smtClean="0"/>
              <a:t>Mumbai : une ville mondiale entre modernité et inégalités.</a:t>
            </a:r>
            <a:endParaRPr lang="fr-FR" dirty="0"/>
          </a:p>
        </p:txBody>
      </p:sp>
      <p:sp>
        <p:nvSpPr>
          <p:cNvPr id="2" name="Rectangle 1"/>
          <p:cNvSpPr/>
          <p:nvPr/>
        </p:nvSpPr>
        <p:spPr>
          <a:xfrm>
            <a:off x="5652120" y="27384"/>
            <a:ext cx="3456384"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898099" y="618483"/>
            <a:ext cx="2839917" cy="5189020"/>
          </a:xfrm>
          <a:custGeom>
            <a:avLst/>
            <a:gdLst>
              <a:gd name="connsiteX0" fmla="*/ 249381 w 2937163"/>
              <a:gd name="connsiteY0" fmla="*/ 0 h 5264727"/>
              <a:gd name="connsiteX1" fmla="*/ 0 w 2937163"/>
              <a:gd name="connsiteY1" fmla="*/ 1648691 h 5264727"/>
              <a:gd name="connsiteX2" fmla="*/ 415636 w 2937163"/>
              <a:gd name="connsiteY2" fmla="*/ 2105891 h 5264727"/>
              <a:gd name="connsiteX3" fmla="*/ 457200 w 2937163"/>
              <a:gd name="connsiteY3" fmla="*/ 3823854 h 5264727"/>
              <a:gd name="connsiteX4" fmla="*/ 637309 w 2937163"/>
              <a:gd name="connsiteY4" fmla="*/ 3823854 h 5264727"/>
              <a:gd name="connsiteX5" fmla="*/ 858981 w 2937163"/>
              <a:gd name="connsiteY5" fmla="*/ 3934691 h 5264727"/>
              <a:gd name="connsiteX6" fmla="*/ 845127 w 2937163"/>
              <a:gd name="connsiteY6" fmla="*/ 4281054 h 5264727"/>
              <a:gd name="connsiteX7" fmla="*/ 692727 w 2937163"/>
              <a:gd name="connsiteY7" fmla="*/ 4488873 h 5264727"/>
              <a:gd name="connsiteX8" fmla="*/ 831272 w 2937163"/>
              <a:gd name="connsiteY8" fmla="*/ 4572000 h 5264727"/>
              <a:gd name="connsiteX9" fmla="*/ 1066800 w 2937163"/>
              <a:gd name="connsiteY9" fmla="*/ 4294909 h 5264727"/>
              <a:gd name="connsiteX10" fmla="*/ 1149927 w 2937163"/>
              <a:gd name="connsiteY10" fmla="*/ 3990109 h 5264727"/>
              <a:gd name="connsiteX11" fmla="*/ 1177636 w 2937163"/>
              <a:gd name="connsiteY11" fmla="*/ 3754582 h 5264727"/>
              <a:gd name="connsiteX12" fmla="*/ 1413163 w 2937163"/>
              <a:gd name="connsiteY12" fmla="*/ 3131127 h 5264727"/>
              <a:gd name="connsiteX13" fmla="*/ 1717963 w 2937163"/>
              <a:gd name="connsiteY13" fmla="*/ 3338945 h 5264727"/>
              <a:gd name="connsiteX14" fmla="*/ 2286000 w 2937163"/>
              <a:gd name="connsiteY14" fmla="*/ 2826327 h 5264727"/>
              <a:gd name="connsiteX15" fmla="*/ 2576945 w 2937163"/>
              <a:gd name="connsiteY15" fmla="*/ 1676400 h 5264727"/>
              <a:gd name="connsiteX16" fmla="*/ 2937163 w 2937163"/>
              <a:gd name="connsiteY16" fmla="*/ 3463636 h 5264727"/>
              <a:gd name="connsiteX17" fmla="*/ 2382981 w 2937163"/>
              <a:gd name="connsiteY17" fmla="*/ 3588327 h 5264727"/>
              <a:gd name="connsiteX18" fmla="*/ 1717963 w 2937163"/>
              <a:gd name="connsiteY18" fmla="*/ 4516582 h 5264727"/>
              <a:gd name="connsiteX19" fmla="*/ 1579418 w 2937163"/>
              <a:gd name="connsiteY19" fmla="*/ 4724400 h 5264727"/>
              <a:gd name="connsiteX20" fmla="*/ 1842654 w 2937163"/>
              <a:gd name="connsiteY20" fmla="*/ 5264727 h 5264727"/>
              <a:gd name="connsiteX21" fmla="*/ 1842654 w 2937163"/>
              <a:gd name="connsiteY21" fmla="*/ 5264727 h 52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163" h="5264727">
                <a:moveTo>
                  <a:pt x="249381" y="0"/>
                </a:moveTo>
                <a:lnTo>
                  <a:pt x="0" y="1648691"/>
                </a:lnTo>
                <a:lnTo>
                  <a:pt x="415636" y="2105891"/>
                </a:lnTo>
                <a:lnTo>
                  <a:pt x="457200" y="3823854"/>
                </a:lnTo>
                <a:lnTo>
                  <a:pt x="637309" y="3823854"/>
                </a:lnTo>
                <a:lnTo>
                  <a:pt x="858981" y="3934691"/>
                </a:lnTo>
                <a:lnTo>
                  <a:pt x="845127" y="4281054"/>
                </a:lnTo>
                <a:lnTo>
                  <a:pt x="692727" y="4488873"/>
                </a:lnTo>
                <a:lnTo>
                  <a:pt x="831272" y="4572000"/>
                </a:lnTo>
                <a:lnTo>
                  <a:pt x="1066800" y="4294909"/>
                </a:lnTo>
                <a:lnTo>
                  <a:pt x="1149927" y="3990109"/>
                </a:lnTo>
                <a:lnTo>
                  <a:pt x="1177636" y="3754582"/>
                </a:lnTo>
                <a:lnTo>
                  <a:pt x="1413163" y="3131127"/>
                </a:lnTo>
                <a:lnTo>
                  <a:pt x="1717963" y="3338945"/>
                </a:lnTo>
                <a:lnTo>
                  <a:pt x="2286000" y="2826327"/>
                </a:lnTo>
                <a:lnTo>
                  <a:pt x="2576945" y="1676400"/>
                </a:lnTo>
                <a:lnTo>
                  <a:pt x="2937163" y="3463636"/>
                </a:lnTo>
                <a:lnTo>
                  <a:pt x="2382981" y="3588327"/>
                </a:lnTo>
                <a:lnTo>
                  <a:pt x="1717963" y="4516582"/>
                </a:lnTo>
                <a:lnTo>
                  <a:pt x="1579418" y="4724400"/>
                </a:lnTo>
                <a:lnTo>
                  <a:pt x="1842654" y="5264727"/>
                </a:lnTo>
                <a:lnTo>
                  <a:pt x="1842654" y="5264727"/>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5868144" y="-27384"/>
            <a:ext cx="3096344" cy="276999"/>
          </a:xfrm>
          <a:prstGeom prst="rect">
            <a:avLst/>
          </a:prstGeom>
          <a:noFill/>
        </p:spPr>
        <p:txBody>
          <a:bodyPr wrap="square" rtlCol="0">
            <a:spAutoFit/>
          </a:bodyPr>
          <a:lstStyle/>
          <a:p>
            <a:r>
              <a:rPr lang="fr-FR" sz="1200" b="1" dirty="0" smtClean="0"/>
              <a:t>I. Mumbai, ville mondiale : </a:t>
            </a:r>
            <a:endParaRPr lang="fr-FR" sz="1200" b="1" dirty="0"/>
          </a:p>
        </p:txBody>
      </p:sp>
      <p:sp>
        <p:nvSpPr>
          <p:cNvPr id="61" name="ZoneTexte 60"/>
          <p:cNvSpPr txBox="1"/>
          <p:nvPr/>
        </p:nvSpPr>
        <p:spPr>
          <a:xfrm>
            <a:off x="6092552" y="116632"/>
            <a:ext cx="3096344" cy="261610"/>
          </a:xfrm>
          <a:prstGeom prst="rect">
            <a:avLst/>
          </a:prstGeom>
          <a:noFill/>
        </p:spPr>
        <p:txBody>
          <a:bodyPr wrap="square" rtlCol="0">
            <a:spAutoFit/>
          </a:bodyPr>
          <a:lstStyle/>
          <a:p>
            <a:r>
              <a:rPr lang="fr-FR" sz="1100" b="1" dirty="0" smtClean="0"/>
              <a:t>1. Le cœur industriel de l’Inde : </a:t>
            </a:r>
            <a:endParaRPr lang="fr-FR" sz="1100" b="1" dirty="0"/>
          </a:p>
        </p:txBody>
      </p:sp>
      <p:sp>
        <p:nvSpPr>
          <p:cNvPr id="87" name="ZoneTexte 86"/>
          <p:cNvSpPr txBox="1"/>
          <p:nvPr/>
        </p:nvSpPr>
        <p:spPr>
          <a:xfrm>
            <a:off x="6084168" y="764704"/>
            <a:ext cx="3096344" cy="261610"/>
          </a:xfrm>
          <a:prstGeom prst="rect">
            <a:avLst/>
          </a:prstGeom>
          <a:noFill/>
        </p:spPr>
        <p:txBody>
          <a:bodyPr wrap="square" rtlCol="0">
            <a:spAutoFit/>
          </a:bodyPr>
          <a:lstStyle/>
          <a:p>
            <a:r>
              <a:rPr lang="fr-FR" sz="1100" b="1" dirty="0" smtClean="0"/>
              <a:t>2. Capitale de l’économie indienne: </a:t>
            </a:r>
            <a:endParaRPr lang="fr-FR" sz="1100" b="1" dirty="0"/>
          </a:p>
        </p:txBody>
      </p:sp>
      <p:sp>
        <p:nvSpPr>
          <p:cNvPr id="88" name="Rectangle 87"/>
          <p:cNvSpPr/>
          <p:nvPr/>
        </p:nvSpPr>
        <p:spPr>
          <a:xfrm>
            <a:off x="6264208" y="404664"/>
            <a:ext cx="180000" cy="1800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6012160" y="2276872"/>
            <a:ext cx="3096344" cy="261610"/>
          </a:xfrm>
          <a:prstGeom prst="rect">
            <a:avLst/>
          </a:prstGeom>
          <a:noFill/>
        </p:spPr>
        <p:txBody>
          <a:bodyPr wrap="square" rtlCol="0">
            <a:spAutoFit/>
          </a:bodyPr>
          <a:lstStyle/>
          <a:p>
            <a:r>
              <a:rPr lang="fr-FR" sz="1100" b="1" dirty="0" smtClean="0"/>
              <a:t>3. Intégrée à l’archipel mégalopolitain mondial: </a:t>
            </a:r>
            <a:endParaRPr lang="fr-FR" sz="1100" b="1" dirty="0"/>
          </a:p>
        </p:txBody>
      </p:sp>
      <p:sp>
        <p:nvSpPr>
          <p:cNvPr id="90" name="ZoneTexte 89"/>
          <p:cNvSpPr txBox="1"/>
          <p:nvPr/>
        </p:nvSpPr>
        <p:spPr>
          <a:xfrm>
            <a:off x="5868144" y="3284984"/>
            <a:ext cx="3096344" cy="276999"/>
          </a:xfrm>
          <a:prstGeom prst="rect">
            <a:avLst/>
          </a:prstGeom>
          <a:noFill/>
        </p:spPr>
        <p:txBody>
          <a:bodyPr wrap="square" rtlCol="0">
            <a:spAutoFit/>
          </a:bodyPr>
          <a:lstStyle/>
          <a:p>
            <a:r>
              <a:rPr lang="fr-FR" sz="1200" b="1" dirty="0" smtClean="0"/>
              <a:t>II. Une croissance source d’inégalités : </a:t>
            </a:r>
            <a:endParaRPr lang="fr-FR" sz="1200" b="1" dirty="0"/>
          </a:p>
        </p:txBody>
      </p:sp>
      <p:sp>
        <p:nvSpPr>
          <p:cNvPr id="91" name="ZoneTexte 90"/>
          <p:cNvSpPr txBox="1"/>
          <p:nvPr/>
        </p:nvSpPr>
        <p:spPr>
          <a:xfrm>
            <a:off x="6012160" y="3429000"/>
            <a:ext cx="2925569" cy="261610"/>
          </a:xfrm>
          <a:prstGeom prst="rect">
            <a:avLst/>
          </a:prstGeom>
          <a:noFill/>
        </p:spPr>
        <p:txBody>
          <a:bodyPr wrap="square" rtlCol="0">
            <a:spAutoFit/>
          </a:bodyPr>
          <a:lstStyle/>
          <a:p>
            <a:r>
              <a:rPr lang="fr-FR" sz="1100" b="1" dirty="0" smtClean="0"/>
              <a:t>1. De fortes inégalités socio-spatiales: </a:t>
            </a:r>
            <a:endParaRPr lang="fr-FR" sz="1100" b="1" dirty="0"/>
          </a:p>
        </p:txBody>
      </p:sp>
      <p:sp>
        <p:nvSpPr>
          <p:cNvPr id="92" name="ZoneTexte 91"/>
          <p:cNvSpPr txBox="1"/>
          <p:nvPr/>
        </p:nvSpPr>
        <p:spPr>
          <a:xfrm>
            <a:off x="5940152" y="5183614"/>
            <a:ext cx="3029925" cy="261610"/>
          </a:xfrm>
          <a:prstGeom prst="rect">
            <a:avLst/>
          </a:prstGeom>
          <a:noFill/>
        </p:spPr>
        <p:txBody>
          <a:bodyPr wrap="square" rtlCol="0">
            <a:spAutoFit/>
          </a:bodyPr>
          <a:lstStyle/>
          <a:p>
            <a:r>
              <a:rPr lang="fr-FR" sz="1100" b="1" dirty="0" smtClean="0"/>
              <a:t>2. Des infrastructures de transport insuffisantes: </a:t>
            </a:r>
            <a:endParaRPr lang="fr-FR" sz="1100" b="1" dirty="0"/>
          </a:p>
        </p:txBody>
      </p:sp>
      <p:sp>
        <p:nvSpPr>
          <p:cNvPr id="93" name="ZoneTexte 92"/>
          <p:cNvSpPr txBox="1"/>
          <p:nvPr/>
        </p:nvSpPr>
        <p:spPr>
          <a:xfrm>
            <a:off x="5796136" y="5759678"/>
            <a:ext cx="3029925" cy="261610"/>
          </a:xfrm>
          <a:prstGeom prst="rect">
            <a:avLst/>
          </a:prstGeom>
          <a:noFill/>
        </p:spPr>
        <p:txBody>
          <a:bodyPr wrap="square" rtlCol="0">
            <a:spAutoFit/>
          </a:bodyPr>
          <a:lstStyle/>
          <a:p>
            <a:r>
              <a:rPr lang="fr-FR" sz="1100" b="1" dirty="0" smtClean="0"/>
              <a:t>3. Des Dynamiques qui renforcent les inégalités : </a:t>
            </a:r>
            <a:endParaRPr lang="fr-FR" sz="1100" b="1" dirty="0"/>
          </a:p>
        </p:txBody>
      </p:sp>
      <p:cxnSp>
        <p:nvCxnSpPr>
          <p:cNvPr id="95" name="Connecteur droit 94"/>
          <p:cNvCxnSpPr/>
          <p:nvPr/>
        </p:nvCxnSpPr>
        <p:spPr>
          <a:xfrm flipV="1">
            <a:off x="323528" y="5600812"/>
            <a:ext cx="841243" cy="96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Connecteur droit 1039"/>
          <p:cNvCxnSpPr/>
          <p:nvPr/>
        </p:nvCxnSpPr>
        <p:spPr>
          <a:xfrm flipV="1">
            <a:off x="323528" y="5524169"/>
            <a:ext cx="0" cy="8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64771" y="5524331"/>
            <a:ext cx="0" cy="8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ZoneTexte 1040"/>
          <p:cNvSpPr txBox="1"/>
          <p:nvPr/>
        </p:nvSpPr>
        <p:spPr>
          <a:xfrm>
            <a:off x="179512" y="5229200"/>
            <a:ext cx="144016" cy="276999"/>
          </a:xfrm>
          <a:prstGeom prst="rect">
            <a:avLst/>
          </a:prstGeom>
          <a:noFill/>
        </p:spPr>
        <p:txBody>
          <a:bodyPr wrap="square" rtlCol="0">
            <a:spAutoFit/>
          </a:bodyPr>
          <a:lstStyle/>
          <a:p>
            <a:r>
              <a:rPr lang="fr-FR" sz="1200" b="1" dirty="0" smtClean="0"/>
              <a:t>0</a:t>
            </a:r>
            <a:endParaRPr lang="fr-FR" sz="1200" b="1" dirty="0"/>
          </a:p>
        </p:txBody>
      </p:sp>
      <p:sp>
        <p:nvSpPr>
          <p:cNvPr id="103" name="ZoneTexte 102"/>
          <p:cNvSpPr txBox="1"/>
          <p:nvPr/>
        </p:nvSpPr>
        <p:spPr>
          <a:xfrm>
            <a:off x="1016917" y="5240233"/>
            <a:ext cx="818803" cy="276999"/>
          </a:xfrm>
          <a:prstGeom prst="rect">
            <a:avLst/>
          </a:prstGeom>
          <a:noFill/>
        </p:spPr>
        <p:txBody>
          <a:bodyPr wrap="square" rtlCol="0">
            <a:spAutoFit/>
          </a:bodyPr>
          <a:lstStyle/>
          <a:p>
            <a:r>
              <a:rPr lang="fr-FR" sz="1200" b="1" dirty="0" smtClean="0"/>
              <a:t>10 km</a:t>
            </a:r>
            <a:endParaRPr lang="fr-FR" sz="1200" b="1" dirty="0"/>
          </a:p>
        </p:txBody>
      </p:sp>
      <p:sp>
        <p:nvSpPr>
          <p:cNvPr id="104" name="Ellipse 103"/>
          <p:cNvSpPr/>
          <p:nvPr/>
        </p:nvSpPr>
        <p:spPr>
          <a:xfrm>
            <a:off x="6002552" y="1052760"/>
            <a:ext cx="216000" cy="216000"/>
          </a:xfrm>
          <a:prstGeom prst="ellipse">
            <a:avLst/>
          </a:prstGeom>
          <a:noFill/>
          <a:ln w="28575">
            <a:solidFill>
              <a:srgbClr val="C20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6012184" y="1412776"/>
            <a:ext cx="216000" cy="216000"/>
          </a:xfrm>
          <a:prstGeom prst="ellipse">
            <a:avLst/>
          </a:prstGeom>
          <a:noFill/>
          <a:ln w="28575">
            <a:solidFill>
              <a:srgbClr val="C20E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6" name="Groupe 105"/>
          <p:cNvGrpSpPr/>
          <p:nvPr/>
        </p:nvGrpSpPr>
        <p:grpSpPr>
          <a:xfrm>
            <a:off x="6012160" y="1736832"/>
            <a:ext cx="180000" cy="180000"/>
            <a:chOff x="7640724" y="2778166"/>
            <a:chExt cx="171636" cy="171019"/>
          </a:xfrm>
        </p:grpSpPr>
        <p:sp>
          <p:nvSpPr>
            <p:cNvPr id="107" name="Ellipse 106"/>
            <p:cNvSpPr/>
            <p:nvPr/>
          </p:nvSpPr>
          <p:spPr>
            <a:xfrm>
              <a:off x="7640724" y="2778166"/>
              <a:ext cx="171636" cy="1710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8" name="Connecteur droit 107"/>
            <p:cNvCxnSpPr>
              <a:stCxn id="107" idx="1"/>
              <a:endCxn id="107" idx="5"/>
            </p:cNvCxnSpPr>
            <p:nvPr/>
          </p:nvCxnSpPr>
          <p:spPr>
            <a:xfrm>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a:stCxn id="107" idx="7"/>
              <a:endCxn id="107" idx="3"/>
            </p:cNvCxnSpPr>
            <p:nvPr/>
          </p:nvCxnSpPr>
          <p:spPr>
            <a:xfrm flipH="1">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e 109"/>
          <p:cNvGrpSpPr/>
          <p:nvPr/>
        </p:nvGrpSpPr>
        <p:grpSpPr>
          <a:xfrm>
            <a:off x="6012160" y="2024864"/>
            <a:ext cx="180000" cy="180000"/>
            <a:chOff x="8028384" y="2803211"/>
            <a:chExt cx="216024" cy="193741"/>
          </a:xfrm>
        </p:grpSpPr>
        <p:sp>
          <p:nvSpPr>
            <p:cNvPr id="111" name="Triangle isocèle 110"/>
            <p:cNvSpPr/>
            <p:nvPr/>
          </p:nvSpPr>
          <p:spPr>
            <a:xfrm>
              <a:off x="8028384" y="2803211"/>
              <a:ext cx="216024" cy="1937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a:stCxn id="111" idx="1"/>
              <a:endCxn id="111" idx="3"/>
            </p:cNvCxnSpPr>
            <p:nvPr/>
          </p:nvCxnSpPr>
          <p:spPr>
            <a:xfrm>
              <a:off x="8082390"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a:stCxn id="111" idx="3"/>
              <a:endCxn id="111" idx="5"/>
            </p:cNvCxnSpPr>
            <p:nvPr/>
          </p:nvCxnSpPr>
          <p:spPr>
            <a:xfrm flipV="1">
              <a:off x="8136396"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2" name="Rectangle 1041"/>
          <p:cNvSpPr/>
          <p:nvPr/>
        </p:nvSpPr>
        <p:spPr>
          <a:xfrm>
            <a:off x="5948552" y="2564904"/>
            <a:ext cx="288000" cy="144000"/>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117" name="Picture 4" descr="C:\Users\TESSSON\AppData\Local\Microsoft\Windows\INetCache\IE\393V30W7\13494487215794[1].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40152" y="2924960"/>
            <a:ext cx="288000" cy="144000"/>
          </a:xfrm>
          <a:prstGeom prst="rect">
            <a:avLst/>
          </a:prstGeom>
          <a:solidFill>
            <a:srgbClr val="0070C0"/>
          </a:solidFill>
          <a:extLst/>
        </p:spPr>
      </p:pic>
      <p:sp>
        <p:nvSpPr>
          <p:cNvPr id="121" name="Rectangle 120"/>
          <p:cNvSpPr/>
          <p:nvPr/>
        </p:nvSpPr>
        <p:spPr>
          <a:xfrm>
            <a:off x="5940184" y="3717032"/>
            <a:ext cx="288000" cy="144000"/>
          </a:xfrm>
          <a:prstGeom prst="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2" name="Rectangle 121"/>
          <p:cNvSpPr/>
          <p:nvPr/>
        </p:nvSpPr>
        <p:spPr>
          <a:xfrm>
            <a:off x="5940152" y="4077088"/>
            <a:ext cx="288000" cy="144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3" name="Rectangle 122"/>
          <p:cNvSpPr/>
          <p:nvPr/>
        </p:nvSpPr>
        <p:spPr>
          <a:xfrm>
            <a:off x="5940152" y="4437128"/>
            <a:ext cx="288000" cy="144000"/>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5" name="Rectangle 124"/>
          <p:cNvSpPr/>
          <p:nvPr/>
        </p:nvSpPr>
        <p:spPr>
          <a:xfrm>
            <a:off x="5940152" y="4725144"/>
            <a:ext cx="2880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cxnSp>
        <p:nvCxnSpPr>
          <p:cNvPr id="1045" name="Connecteur droit avec flèche 1044"/>
          <p:cNvCxnSpPr/>
          <p:nvPr/>
        </p:nvCxnSpPr>
        <p:spPr>
          <a:xfrm>
            <a:off x="6012160" y="5517232"/>
            <a:ext cx="39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a:off x="6012200" y="5733256"/>
            <a:ext cx="360000" cy="0"/>
          </a:xfrm>
          <a:prstGeom prst="straightConnector1">
            <a:avLst/>
          </a:prstGeom>
          <a:ln w="381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6012192" y="6381344"/>
            <a:ext cx="288000" cy="144000"/>
          </a:xfrm>
          <a:prstGeom prst="rect">
            <a:avLst/>
          </a:prstGeom>
          <a:pattFill prst="ltHorz">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133" name="Picture 4" descr="C:\Users\TESSSON\AppData\Local\Microsoft\Windows\INetCache\IE\393V30W7\13494487215794[1].pn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40152" y="3140984"/>
            <a:ext cx="288000" cy="144000"/>
          </a:xfrm>
          <a:prstGeom prst="rect">
            <a:avLst/>
          </a:prstGeom>
          <a:solidFill>
            <a:srgbClr val="0070C0"/>
          </a:solidFill>
          <a:ln>
            <a:solidFill>
              <a:schemeClr val="tx1"/>
            </a:solidFill>
            <a:prstDash val="sysDash"/>
          </a:ln>
          <a:extLst/>
        </p:spPr>
      </p:pic>
      <p:sp>
        <p:nvSpPr>
          <p:cNvPr id="135" name="Forme libre 134"/>
          <p:cNvSpPr/>
          <p:nvPr/>
        </p:nvSpPr>
        <p:spPr>
          <a:xfrm rot="15382644" flipH="1">
            <a:off x="6050252" y="6468633"/>
            <a:ext cx="215569" cy="388483"/>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5715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0" name="Groupe 149"/>
          <p:cNvGrpSpPr/>
          <p:nvPr/>
        </p:nvGrpSpPr>
        <p:grpSpPr>
          <a:xfrm>
            <a:off x="6012184" y="404664"/>
            <a:ext cx="180000" cy="180000"/>
            <a:chOff x="348149" y="3681152"/>
            <a:chExt cx="402253" cy="415781"/>
          </a:xfrm>
        </p:grpSpPr>
        <p:sp>
          <p:nvSpPr>
            <p:cNvPr id="151" name="Rectangle 150"/>
            <p:cNvSpPr/>
            <p:nvPr/>
          </p:nvSpPr>
          <p:spPr>
            <a:xfrm>
              <a:off x="348149" y="3681152"/>
              <a:ext cx="396000" cy="396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2" name="Connecteur droit 151"/>
            <p:cNvCxnSpPr/>
            <p:nvPr/>
          </p:nvCxnSpPr>
          <p:spPr>
            <a:xfrm>
              <a:off x="363688" y="3693661"/>
              <a:ext cx="386714" cy="4032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Connecteur droit 152"/>
            <p:cNvCxnSpPr/>
            <p:nvPr/>
          </p:nvCxnSpPr>
          <p:spPr>
            <a:xfrm flipH="1">
              <a:off x="363688" y="3712712"/>
              <a:ext cx="378596" cy="35242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3" name="Flèche droite 162"/>
          <p:cNvSpPr/>
          <p:nvPr/>
        </p:nvSpPr>
        <p:spPr>
          <a:xfrm>
            <a:off x="6012160" y="6021288"/>
            <a:ext cx="396000" cy="252000"/>
          </a:xfrm>
          <a:prstGeom prst="rightArrow">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Organigramme : Décision 165"/>
          <p:cNvSpPr/>
          <p:nvPr/>
        </p:nvSpPr>
        <p:spPr>
          <a:xfrm>
            <a:off x="6008551" y="4966861"/>
            <a:ext cx="180000" cy="252000"/>
          </a:xfrm>
          <a:prstGeom prst="flowChartDecision">
            <a:avLst/>
          </a:prstGeom>
          <a:solidFill>
            <a:srgbClr val="7030A0"/>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ZoneTexte 183"/>
          <p:cNvSpPr txBox="1"/>
          <p:nvPr/>
        </p:nvSpPr>
        <p:spPr>
          <a:xfrm>
            <a:off x="323528" y="2668284"/>
            <a:ext cx="753269" cy="400110"/>
          </a:xfrm>
          <a:prstGeom prst="rect">
            <a:avLst/>
          </a:prstGeom>
          <a:noFill/>
        </p:spPr>
        <p:txBody>
          <a:bodyPr wrap="square" rtlCol="0">
            <a:spAutoFit/>
          </a:bodyPr>
          <a:lstStyle/>
          <a:p>
            <a:r>
              <a:rPr lang="fr-FR" sz="1000" b="1" i="1" dirty="0" smtClean="0">
                <a:solidFill>
                  <a:schemeClr val="tx2"/>
                </a:solidFill>
              </a:rPr>
              <a:t>Mer d’Oman </a:t>
            </a:r>
            <a:endParaRPr lang="fr-FR" sz="1000" b="1" i="1" dirty="0">
              <a:solidFill>
                <a:schemeClr val="tx2"/>
              </a:solidFill>
            </a:endParaRPr>
          </a:p>
        </p:txBody>
      </p:sp>
      <p:sp>
        <p:nvSpPr>
          <p:cNvPr id="185" name="ZoneTexte 184"/>
          <p:cNvSpPr txBox="1"/>
          <p:nvPr/>
        </p:nvSpPr>
        <p:spPr>
          <a:xfrm>
            <a:off x="3098651" y="3212976"/>
            <a:ext cx="753269" cy="400110"/>
          </a:xfrm>
          <a:prstGeom prst="rect">
            <a:avLst/>
          </a:prstGeom>
          <a:noFill/>
        </p:spPr>
        <p:txBody>
          <a:bodyPr wrap="square" rtlCol="0">
            <a:spAutoFit/>
          </a:bodyPr>
          <a:lstStyle/>
          <a:p>
            <a:r>
              <a:rPr lang="fr-FR" sz="1000" b="1" i="1" dirty="0" smtClean="0">
                <a:solidFill>
                  <a:schemeClr val="tx2"/>
                </a:solidFill>
              </a:rPr>
              <a:t>Thane </a:t>
            </a:r>
          </a:p>
          <a:p>
            <a:r>
              <a:rPr lang="fr-FR" sz="1000" b="1" i="1" dirty="0" smtClean="0">
                <a:solidFill>
                  <a:schemeClr val="tx2"/>
                </a:solidFill>
              </a:rPr>
              <a:t>Bay</a:t>
            </a:r>
            <a:endParaRPr lang="fr-FR" sz="1000" b="1" i="1" dirty="0">
              <a:solidFill>
                <a:schemeClr val="tx2"/>
              </a:solidFill>
            </a:endParaRPr>
          </a:p>
        </p:txBody>
      </p:sp>
      <p:sp>
        <p:nvSpPr>
          <p:cNvPr id="3" name="Rectangle 2"/>
          <p:cNvSpPr/>
          <p:nvPr/>
        </p:nvSpPr>
        <p:spPr>
          <a:xfrm>
            <a:off x="35496" y="618484"/>
            <a:ext cx="5616624" cy="5189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246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04" grpId="0" animBg="1"/>
      <p:bldP spid="105" grpId="0" animBg="1"/>
      <p:bldP spid="1042" grpId="0" animBg="1"/>
      <p:bldP spid="121" grpId="0" animBg="1"/>
      <p:bldP spid="122" grpId="0" animBg="1"/>
      <p:bldP spid="123" grpId="0" animBg="1"/>
      <p:bldP spid="125" grpId="0" animBg="1"/>
      <p:bldP spid="129" grpId="0" animBg="1"/>
      <p:bldP spid="135" grpId="0" animBg="1"/>
      <p:bldP spid="163" grpId="0" animBg="1"/>
      <p:bldP spid="166" grpId="0" animBg="1"/>
      <p:bldP spid="184" grpId="0"/>
      <p:bldP spid="1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orme libre 41"/>
          <p:cNvSpPr/>
          <p:nvPr/>
        </p:nvSpPr>
        <p:spPr>
          <a:xfrm>
            <a:off x="4433104" y="613458"/>
            <a:ext cx="1134319" cy="729205"/>
          </a:xfrm>
          <a:custGeom>
            <a:avLst/>
            <a:gdLst>
              <a:gd name="connsiteX0" fmla="*/ 1041721 w 1134319"/>
              <a:gd name="connsiteY0" fmla="*/ 324091 h 729205"/>
              <a:gd name="connsiteX1" fmla="*/ 902825 w 1134319"/>
              <a:gd name="connsiteY1" fmla="*/ 104172 h 729205"/>
              <a:gd name="connsiteX2" fmla="*/ 358815 w 1134319"/>
              <a:gd name="connsiteY2" fmla="*/ 0 h 729205"/>
              <a:gd name="connsiteX3" fmla="*/ 0 w 1134319"/>
              <a:gd name="connsiteY3" fmla="*/ 150471 h 729205"/>
              <a:gd name="connsiteX4" fmla="*/ 115747 w 1134319"/>
              <a:gd name="connsiteY4" fmla="*/ 381965 h 729205"/>
              <a:gd name="connsiteX5" fmla="*/ 439838 w 1134319"/>
              <a:gd name="connsiteY5" fmla="*/ 462988 h 729205"/>
              <a:gd name="connsiteX6" fmla="*/ 798653 w 1134319"/>
              <a:gd name="connsiteY6" fmla="*/ 625033 h 729205"/>
              <a:gd name="connsiteX7" fmla="*/ 949124 w 1134319"/>
              <a:gd name="connsiteY7" fmla="*/ 729205 h 729205"/>
              <a:gd name="connsiteX8" fmla="*/ 1134319 w 1134319"/>
              <a:gd name="connsiteY8" fmla="*/ 578734 h 729205"/>
              <a:gd name="connsiteX9" fmla="*/ 1041721 w 1134319"/>
              <a:gd name="connsiteY9" fmla="*/ 324091 h 7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319" h="729205">
                <a:moveTo>
                  <a:pt x="1041721" y="324091"/>
                </a:moveTo>
                <a:lnTo>
                  <a:pt x="902825" y="104172"/>
                </a:lnTo>
                <a:lnTo>
                  <a:pt x="358815" y="0"/>
                </a:lnTo>
                <a:lnTo>
                  <a:pt x="0" y="150471"/>
                </a:lnTo>
                <a:lnTo>
                  <a:pt x="115747" y="381965"/>
                </a:lnTo>
                <a:lnTo>
                  <a:pt x="439838" y="462988"/>
                </a:lnTo>
                <a:lnTo>
                  <a:pt x="798653" y="625033"/>
                </a:lnTo>
                <a:lnTo>
                  <a:pt x="949124" y="729205"/>
                </a:lnTo>
                <a:lnTo>
                  <a:pt x="1134319" y="578734"/>
                </a:lnTo>
                <a:lnTo>
                  <a:pt x="1041721" y="32409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a:off x="2956097" y="1076853"/>
            <a:ext cx="2534917" cy="4618299"/>
          </a:xfrm>
          <a:custGeom>
            <a:avLst/>
            <a:gdLst>
              <a:gd name="connsiteX0" fmla="*/ 682906 w 2708476"/>
              <a:gd name="connsiteY0" fmla="*/ 1307939 h 4618299"/>
              <a:gd name="connsiteX1" fmla="*/ 706056 w 2708476"/>
              <a:gd name="connsiteY1" fmla="*/ 520861 h 4618299"/>
              <a:gd name="connsiteX2" fmla="*/ 856526 w 2708476"/>
              <a:gd name="connsiteY2" fmla="*/ 69448 h 4618299"/>
              <a:gd name="connsiteX3" fmla="*/ 1261640 w 2708476"/>
              <a:gd name="connsiteY3" fmla="*/ 0 h 4618299"/>
              <a:gd name="connsiteX4" fmla="*/ 1794076 w 2708476"/>
              <a:gd name="connsiteY4" fmla="*/ 335666 h 4618299"/>
              <a:gd name="connsiteX5" fmla="*/ 2361235 w 2708476"/>
              <a:gd name="connsiteY5" fmla="*/ 995423 h 4618299"/>
              <a:gd name="connsiteX6" fmla="*/ 2696901 w 2708476"/>
              <a:gd name="connsiteY6" fmla="*/ 1886673 h 4618299"/>
              <a:gd name="connsiteX7" fmla="*/ 2708476 w 2708476"/>
              <a:gd name="connsiteY7" fmla="*/ 2835797 h 4618299"/>
              <a:gd name="connsiteX8" fmla="*/ 2210764 w 2708476"/>
              <a:gd name="connsiteY8" fmla="*/ 3761772 h 4618299"/>
              <a:gd name="connsiteX9" fmla="*/ 1261640 w 2708476"/>
              <a:gd name="connsiteY9" fmla="*/ 4618299 h 4618299"/>
              <a:gd name="connsiteX10" fmla="*/ 428263 w 2708476"/>
              <a:gd name="connsiteY10" fmla="*/ 4502552 h 4618299"/>
              <a:gd name="connsiteX11" fmla="*/ 0 w 2708476"/>
              <a:gd name="connsiteY11" fmla="*/ 3900668 h 4618299"/>
              <a:gd name="connsiteX12" fmla="*/ 486137 w 2708476"/>
              <a:gd name="connsiteY12" fmla="*/ 3217762 h 4618299"/>
              <a:gd name="connsiteX13" fmla="*/ 509286 w 2708476"/>
              <a:gd name="connsiteY13" fmla="*/ 3125164 h 4618299"/>
              <a:gd name="connsiteX14" fmla="*/ 1041721 w 2708476"/>
              <a:gd name="connsiteY14" fmla="*/ 3044142 h 4618299"/>
              <a:gd name="connsiteX15" fmla="*/ 682906 w 2708476"/>
              <a:gd name="connsiteY15" fmla="*/ 1307939 h 461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8476" h="4618299">
                <a:moveTo>
                  <a:pt x="682906" y="1307939"/>
                </a:moveTo>
                <a:lnTo>
                  <a:pt x="706056" y="520861"/>
                </a:lnTo>
                <a:lnTo>
                  <a:pt x="856526" y="69448"/>
                </a:lnTo>
                <a:lnTo>
                  <a:pt x="1261640" y="0"/>
                </a:lnTo>
                <a:lnTo>
                  <a:pt x="1794076" y="335666"/>
                </a:lnTo>
                <a:lnTo>
                  <a:pt x="2361235" y="995423"/>
                </a:lnTo>
                <a:lnTo>
                  <a:pt x="2696901" y="1886673"/>
                </a:lnTo>
                <a:lnTo>
                  <a:pt x="2708476" y="2835797"/>
                </a:lnTo>
                <a:lnTo>
                  <a:pt x="2210764" y="3761772"/>
                </a:lnTo>
                <a:lnTo>
                  <a:pt x="1261640" y="4618299"/>
                </a:lnTo>
                <a:lnTo>
                  <a:pt x="428263" y="4502552"/>
                </a:lnTo>
                <a:lnTo>
                  <a:pt x="0" y="3900668"/>
                </a:lnTo>
                <a:lnTo>
                  <a:pt x="486137" y="3217762"/>
                </a:lnTo>
                <a:lnTo>
                  <a:pt x="509286" y="3125164"/>
                </a:lnTo>
                <a:lnTo>
                  <a:pt x="1041721" y="3044142"/>
                </a:lnTo>
                <a:lnTo>
                  <a:pt x="682906" y="1307939"/>
                </a:lnTo>
                <a:close/>
              </a:path>
            </a:pathLst>
          </a:custGeom>
          <a:pattFill prst="ltHorz">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3530278" y="4791919"/>
            <a:ext cx="763930" cy="601884"/>
          </a:xfrm>
          <a:custGeom>
            <a:avLst/>
            <a:gdLst>
              <a:gd name="connsiteX0" fmla="*/ 312517 w 763930"/>
              <a:gd name="connsiteY0" fmla="*/ 81023 h 601884"/>
              <a:gd name="connsiteX1" fmla="*/ 0 w 763930"/>
              <a:gd name="connsiteY1" fmla="*/ 254643 h 601884"/>
              <a:gd name="connsiteX2" fmla="*/ 92598 w 763930"/>
              <a:gd name="connsiteY2" fmla="*/ 601884 h 601884"/>
              <a:gd name="connsiteX3" fmla="*/ 358816 w 763930"/>
              <a:gd name="connsiteY3" fmla="*/ 590309 h 601884"/>
              <a:gd name="connsiteX4" fmla="*/ 474563 w 763930"/>
              <a:gd name="connsiteY4" fmla="*/ 532435 h 601884"/>
              <a:gd name="connsiteX5" fmla="*/ 729206 w 763930"/>
              <a:gd name="connsiteY5" fmla="*/ 405114 h 601884"/>
              <a:gd name="connsiteX6" fmla="*/ 763930 w 763930"/>
              <a:gd name="connsiteY6" fmla="*/ 150471 h 601884"/>
              <a:gd name="connsiteX7" fmla="*/ 590309 w 763930"/>
              <a:gd name="connsiteY7" fmla="*/ 0 h 601884"/>
              <a:gd name="connsiteX8" fmla="*/ 312517 w 763930"/>
              <a:gd name="connsiteY8" fmla="*/ 81023 h 60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930" h="601884">
                <a:moveTo>
                  <a:pt x="312517" y="81023"/>
                </a:moveTo>
                <a:lnTo>
                  <a:pt x="0" y="254643"/>
                </a:lnTo>
                <a:lnTo>
                  <a:pt x="92598" y="601884"/>
                </a:lnTo>
                <a:lnTo>
                  <a:pt x="358816" y="590309"/>
                </a:lnTo>
                <a:lnTo>
                  <a:pt x="474563" y="532435"/>
                </a:lnTo>
                <a:lnTo>
                  <a:pt x="729206" y="405114"/>
                </a:lnTo>
                <a:lnTo>
                  <a:pt x="763930" y="150471"/>
                </a:lnTo>
                <a:lnTo>
                  <a:pt x="590309" y="0"/>
                </a:lnTo>
                <a:lnTo>
                  <a:pt x="312517" y="8102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1009650" y="2085975"/>
            <a:ext cx="590550" cy="2362200"/>
          </a:xfrm>
          <a:custGeom>
            <a:avLst/>
            <a:gdLst>
              <a:gd name="connsiteX0" fmla="*/ 0 w 590550"/>
              <a:gd name="connsiteY0" fmla="*/ 0 h 2362200"/>
              <a:gd name="connsiteX1" fmla="*/ 390525 w 590550"/>
              <a:gd name="connsiteY1" fmla="*/ 190500 h 2362200"/>
              <a:gd name="connsiteX2" fmla="*/ 552450 w 590550"/>
              <a:gd name="connsiteY2" fmla="*/ 619125 h 2362200"/>
              <a:gd name="connsiteX3" fmla="*/ 581025 w 590550"/>
              <a:gd name="connsiteY3" fmla="*/ 1990725 h 2362200"/>
              <a:gd name="connsiteX4" fmla="*/ 590550 w 590550"/>
              <a:gd name="connsiteY4" fmla="*/ 2362200 h 2362200"/>
              <a:gd name="connsiteX5" fmla="*/ 419100 w 590550"/>
              <a:gd name="connsiteY5" fmla="*/ 2343150 h 2362200"/>
              <a:gd name="connsiteX6" fmla="*/ 419100 w 590550"/>
              <a:gd name="connsiteY6" fmla="*/ 1838325 h 2362200"/>
              <a:gd name="connsiteX7" fmla="*/ 390525 w 590550"/>
              <a:gd name="connsiteY7" fmla="*/ 657225 h 2362200"/>
              <a:gd name="connsiteX8" fmla="*/ 9525 w 590550"/>
              <a:gd name="connsiteY8" fmla="*/ 200025 h 2362200"/>
              <a:gd name="connsiteX9" fmla="*/ 0 w 590550"/>
              <a:gd name="connsiteY9"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2362200">
                <a:moveTo>
                  <a:pt x="0" y="0"/>
                </a:moveTo>
                <a:lnTo>
                  <a:pt x="390525" y="190500"/>
                </a:lnTo>
                <a:lnTo>
                  <a:pt x="552450" y="619125"/>
                </a:lnTo>
                <a:lnTo>
                  <a:pt x="581025" y="1990725"/>
                </a:lnTo>
                <a:lnTo>
                  <a:pt x="590550" y="2362200"/>
                </a:lnTo>
                <a:lnTo>
                  <a:pt x="419100" y="2343150"/>
                </a:lnTo>
                <a:lnTo>
                  <a:pt x="419100" y="1838325"/>
                </a:lnTo>
                <a:lnTo>
                  <a:pt x="390525" y="657225"/>
                </a:lnTo>
                <a:lnTo>
                  <a:pt x="9525" y="2000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59621" y="579334"/>
            <a:ext cx="5796000" cy="5297938"/>
            <a:chOff x="179512" y="548680"/>
            <a:chExt cx="5796000" cy="5297938"/>
          </a:xfrm>
        </p:grpSpPr>
        <p:sp>
          <p:nvSpPr>
            <p:cNvPr id="4" name="Rectangle 3"/>
            <p:cNvSpPr/>
            <p:nvPr/>
          </p:nvSpPr>
          <p:spPr>
            <a:xfrm>
              <a:off x="179512" y="548680"/>
              <a:ext cx="5796000" cy="529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1108364" y="581891"/>
              <a:ext cx="2937163" cy="5264727"/>
            </a:xfrm>
            <a:custGeom>
              <a:avLst/>
              <a:gdLst>
                <a:gd name="connsiteX0" fmla="*/ 249381 w 2937163"/>
                <a:gd name="connsiteY0" fmla="*/ 0 h 5264727"/>
                <a:gd name="connsiteX1" fmla="*/ 0 w 2937163"/>
                <a:gd name="connsiteY1" fmla="*/ 1648691 h 5264727"/>
                <a:gd name="connsiteX2" fmla="*/ 415636 w 2937163"/>
                <a:gd name="connsiteY2" fmla="*/ 2105891 h 5264727"/>
                <a:gd name="connsiteX3" fmla="*/ 457200 w 2937163"/>
                <a:gd name="connsiteY3" fmla="*/ 3823854 h 5264727"/>
                <a:gd name="connsiteX4" fmla="*/ 637309 w 2937163"/>
                <a:gd name="connsiteY4" fmla="*/ 3823854 h 5264727"/>
                <a:gd name="connsiteX5" fmla="*/ 858981 w 2937163"/>
                <a:gd name="connsiteY5" fmla="*/ 3934691 h 5264727"/>
                <a:gd name="connsiteX6" fmla="*/ 845127 w 2937163"/>
                <a:gd name="connsiteY6" fmla="*/ 4281054 h 5264727"/>
                <a:gd name="connsiteX7" fmla="*/ 692727 w 2937163"/>
                <a:gd name="connsiteY7" fmla="*/ 4488873 h 5264727"/>
                <a:gd name="connsiteX8" fmla="*/ 831272 w 2937163"/>
                <a:gd name="connsiteY8" fmla="*/ 4572000 h 5264727"/>
                <a:gd name="connsiteX9" fmla="*/ 1066800 w 2937163"/>
                <a:gd name="connsiteY9" fmla="*/ 4294909 h 5264727"/>
                <a:gd name="connsiteX10" fmla="*/ 1149927 w 2937163"/>
                <a:gd name="connsiteY10" fmla="*/ 3990109 h 5264727"/>
                <a:gd name="connsiteX11" fmla="*/ 1177636 w 2937163"/>
                <a:gd name="connsiteY11" fmla="*/ 3754582 h 5264727"/>
                <a:gd name="connsiteX12" fmla="*/ 1413163 w 2937163"/>
                <a:gd name="connsiteY12" fmla="*/ 3131127 h 5264727"/>
                <a:gd name="connsiteX13" fmla="*/ 1717963 w 2937163"/>
                <a:gd name="connsiteY13" fmla="*/ 3338945 h 5264727"/>
                <a:gd name="connsiteX14" fmla="*/ 2286000 w 2937163"/>
                <a:gd name="connsiteY14" fmla="*/ 2826327 h 5264727"/>
                <a:gd name="connsiteX15" fmla="*/ 2576945 w 2937163"/>
                <a:gd name="connsiteY15" fmla="*/ 1676400 h 5264727"/>
                <a:gd name="connsiteX16" fmla="*/ 2937163 w 2937163"/>
                <a:gd name="connsiteY16" fmla="*/ 3463636 h 5264727"/>
                <a:gd name="connsiteX17" fmla="*/ 2382981 w 2937163"/>
                <a:gd name="connsiteY17" fmla="*/ 3588327 h 5264727"/>
                <a:gd name="connsiteX18" fmla="*/ 1717963 w 2937163"/>
                <a:gd name="connsiteY18" fmla="*/ 4516582 h 5264727"/>
                <a:gd name="connsiteX19" fmla="*/ 1579418 w 2937163"/>
                <a:gd name="connsiteY19" fmla="*/ 4724400 h 5264727"/>
                <a:gd name="connsiteX20" fmla="*/ 1842654 w 2937163"/>
                <a:gd name="connsiteY20" fmla="*/ 5264727 h 5264727"/>
                <a:gd name="connsiteX21" fmla="*/ 1842654 w 2937163"/>
                <a:gd name="connsiteY21" fmla="*/ 5264727 h 52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163" h="5264727">
                  <a:moveTo>
                    <a:pt x="249381" y="0"/>
                  </a:moveTo>
                  <a:lnTo>
                    <a:pt x="0" y="1648691"/>
                  </a:lnTo>
                  <a:lnTo>
                    <a:pt x="415636" y="2105891"/>
                  </a:lnTo>
                  <a:lnTo>
                    <a:pt x="457200" y="3823854"/>
                  </a:lnTo>
                  <a:lnTo>
                    <a:pt x="637309" y="3823854"/>
                  </a:lnTo>
                  <a:lnTo>
                    <a:pt x="858981" y="3934691"/>
                  </a:lnTo>
                  <a:lnTo>
                    <a:pt x="845127" y="4281054"/>
                  </a:lnTo>
                  <a:lnTo>
                    <a:pt x="692727" y="4488873"/>
                  </a:lnTo>
                  <a:lnTo>
                    <a:pt x="831272" y="4572000"/>
                  </a:lnTo>
                  <a:lnTo>
                    <a:pt x="1066800" y="4294909"/>
                  </a:lnTo>
                  <a:lnTo>
                    <a:pt x="1149927" y="3990109"/>
                  </a:lnTo>
                  <a:lnTo>
                    <a:pt x="1177636" y="3754582"/>
                  </a:lnTo>
                  <a:lnTo>
                    <a:pt x="1413163" y="3131127"/>
                  </a:lnTo>
                  <a:lnTo>
                    <a:pt x="1717963" y="3338945"/>
                  </a:lnTo>
                  <a:lnTo>
                    <a:pt x="2286000" y="2826327"/>
                  </a:lnTo>
                  <a:lnTo>
                    <a:pt x="2576945" y="1676400"/>
                  </a:lnTo>
                  <a:lnTo>
                    <a:pt x="2937163" y="3463636"/>
                  </a:lnTo>
                  <a:lnTo>
                    <a:pt x="2382981" y="3588327"/>
                  </a:lnTo>
                  <a:lnTo>
                    <a:pt x="1717963" y="4516582"/>
                  </a:lnTo>
                  <a:lnTo>
                    <a:pt x="1579418" y="4724400"/>
                  </a:lnTo>
                  <a:lnTo>
                    <a:pt x="1842654" y="5264727"/>
                  </a:lnTo>
                  <a:lnTo>
                    <a:pt x="1842654" y="526472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Forme libre 12"/>
          <p:cNvSpPr/>
          <p:nvPr/>
        </p:nvSpPr>
        <p:spPr>
          <a:xfrm>
            <a:off x="1843430" y="595520"/>
            <a:ext cx="1060704" cy="1609344"/>
          </a:xfrm>
          <a:custGeom>
            <a:avLst/>
            <a:gdLst>
              <a:gd name="connsiteX0" fmla="*/ 58522 w 1060704"/>
              <a:gd name="connsiteY0" fmla="*/ 0 h 1609344"/>
              <a:gd name="connsiteX1" fmla="*/ 994868 w 1060704"/>
              <a:gd name="connsiteY1" fmla="*/ 7315 h 1609344"/>
              <a:gd name="connsiteX2" fmla="*/ 1046074 w 1060704"/>
              <a:gd name="connsiteY2" fmla="*/ 212140 h 1609344"/>
              <a:gd name="connsiteX3" fmla="*/ 1060704 w 1060704"/>
              <a:gd name="connsiteY3" fmla="*/ 504748 h 1609344"/>
              <a:gd name="connsiteX4" fmla="*/ 1031444 w 1060704"/>
              <a:gd name="connsiteY4" fmla="*/ 921715 h 1609344"/>
              <a:gd name="connsiteX5" fmla="*/ 746151 w 1060704"/>
              <a:gd name="connsiteY5" fmla="*/ 1506931 h 1609344"/>
              <a:gd name="connsiteX6" fmla="*/ 731520 w 1060704"/>
              <a:gd name="connsiteY6" fmla="*/ 1565452 h 1609344"/>
              <a:gd name="connsiteX7" fmla="*/ 548640 w 1060704"/>
              <a:gd name="connsiteY7" fmla="*/ 1602028 h 1609344"/>
              <a:gd name="connsiteX8" fmla="*/ 490119 w 1060704"/>
              <a:gd name="connsiteY8" fmla="*/ 1609344 h 1609344"/>
              <a:gd name="connsiteX9" fmla="*/ 204826 w 1060704"/>
              <a:gd name="connsiteY9" fmla="*/ 1382572 h 1609344"/>
              <a:gd name="connsiteX10" fmla="*/ 138989 w 1060704"/>
              <a:gd name="connsiteY10" fmla="*/ 1345996 h 1609344"/>
              <a:gd name="connsiteX11" fmla="*/ 102413 w 1060704"/>
              <a:gd name="connsiteY11" fmla="*/ 1287475 h 1609344"/>
              <a:gd name="connsiteX12" fmla="*/ 0 w 1060704"/>
              <a:gd name="connsiteY12" fmla="*/ 672998 h 1609344"/>
              <a:gd name="connsiteX13" fmla="*/ 0 w 1060704"/>
              <a:gd name="connsiteY13" fmla="*/ 585216 h 1609344"/>
              <a:gd name="connsiteX14" fmla="*/ 80468 w 1060704"/>
              <a:gd name="connsiteY14" fmla="*/ 168249 h 1609344"/>
              <a:gd name="connsiteX15" fmla="*/ 58522 w 1060704"/>
              <a:gd name="connsiteY15"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04" h="1609344">
                <a:moveTo>
                  <a:pt x="58522" y="0"/>
                </a:moveTo>
                <a:lnTo>
                  <a:pt x="994868" y="7315"/>
                </a:lnTo>
                <a:lnTo>
                  <a:pt x="1046074" y="212140"/>
                </a:lnTo>
                <a:lnTo>
                  <a:pt x="1060704" y="504748"/>
                </a:lnTo>
                <a:lnTo>
                  <a:pt x="1031444" y="921715"/>
                </a:lnTo>
                <a:lnTo>
                  <a:pt x="746151" y="1506931"/>
                </a:lnTo>
                <a:lnTo>
                  <a:pt x="731520" y="1565452"/>
                </a:lnTo>
                <a:lnTo>
                  <a:pt x="548640" y="1602028"/>
                </a:lnTo>
                <a:lnTo>
                  <a:pt x="490119" y="1609344"/>
                </a:lnTo>
                <a:lnTo>
                  <a:pt x="204826" y="1382572"/>
                </a:lnTo>
                <a:lnTo>
                  <a:pt x="138989" y="1345996"/>
                </a:lnTo>
                <a:lnTo>
                  <a:pt x="102413" y="1287475"/>
                </a:lnTo>
                <a:lnTo>
                  <a:pt x="0" y="672998"/>
                </a:lnTo>
                <a:lnTo>
                  <a:pt x="0" y="585216"/>
                </a:lnTo>
                <a:lnTo>
                  <a:pt x="80468" y="168249"/>
                </a:lnTo>
                <a:lnTo>
                  <a:pt x="58522"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1009650" y="581025"/>
            <a:ext cx="4362450" cy="4591050"/>
          </a:xfrm>
          <a:custGeom>
            <a:avLst/>
            <a:gdLst>
              <a:gd name="connsiteX0" fmla="*/ 209550 w 4362450"/>
              <a:gd name="connsiteY0" fmla="*/ 228600 h 4591050"/>
              <a:gd name="connsiteX1" fmla="*/ 19050 w 4362450"/>
              <a:gd name="connsiteY1" fmla="*/ 1371600 h 4591050"/>
              <a:gd name="connsiteX2" fmla="*/ 0 w 4362450"/>
              <a:gd name="connsiteY2" fmla="*/ 1504950 h 4591050"/>
              <a:gd name="connsiteX3" fmla="*/ 352425 w 4362450"/>
              <a:gd name="connsiteY3" fmla="*/ 1666875 h 4591050"/>
              <a:gd name="connsiteX4" fmla="*/ 542925 w 4362450"/>
              <a:gd name="connsiteY4" fmla="*/ 2057400 h 4591050"/>
              <a:gd name="connsiteX5" fmla="*/ 590550 w 4362450"/>
              <a:gd name="connsiteY5" fmla="*/ 3848100 h 4591050"/>
              <a:gd name="connsiteX6" fmla="*/ 809625 w 4362450"/>
              <a:gd name="connsiteY6" fmla="*/ 3962400 h 4591050"/>
              <a:gd name="connsiteX7" fmla="*/ 809625 w 4362450"/>
              <a:gd name="connsiteY7" fmla="*/ 3962400 h 4591050"/>
              <a:gd name="connsiteX8" fmla="*/ 847725 w 4362450"/>
              <a:gd name="connsiteY8" fmla="*/ 4229100 h 4591050"/>
              <a:gd name="connsiteX9" fmla="*/ 714375 w 4362450"/>
              <a:gd name="connsiteY9" fmla="*/ 4505325 h 4591050"/>
              <a:gd name="connsiteX10" fmla="*/ 657225 w 4362450"/>
              <a:gd name="connsiteY10" fmla="*/ 4543425 h 4591050"/>
              <a:gd name="connsiteX11" fmla="*/ 800100 w 4362450"/>
              <a:gd name="connsiteY11" fmla="*/ 4591050 h 4591050"/>
              <a:gd name="connsiteX12" fmla="*/ 1085850 w 4362450"/>
              <a:gd name="connsiteY12" fmla="*/ 4267200 h 4591050"/>
              <a:gd name="connsiteX13" fmla="*/ 1152525 w 4362450"/>
              <a:gd name="connsiteY13" fmla="*/ 3848100 h 4591050"/>
              <a:gd name="connsiteX14" fmla="*/ 1390650 w 4362450"/>
              <a:gd name="connsiteY14" fmla="*/ 3152775 h 4591050"/>
              <a:gd name="connsiteX15" fmla="*/ 1676400 w 4362450"/>
              <a:gd name="connsiteY15" fmla="*/ 3371850 h 4591050"/>
              <a:gd name="connsiteX16" fmla="*/ 2276475 w 4362450"/>
              <a:gd name="connsiteY16" fmla="*/ 2838450 h 4591050"/>
              <a:gd name="connsiteX17" fmla="*/ 2533650 w 4362450"/>
              <a:gd name="connsiteY17" fmla="*/ 1685925 h 4591050"/>
              <a:gd name="connsiteX18" fmla="*/ 2924175 w 4362450"/>
              <a:gd name="connsiteY18" fmla="*/ 3505200 h 4591050"/>
              <a:gd name="connsiteX19" fmla="*/ 2381250 w 4362450"/>
              <a:gd name="connsiteY19" fmla="*/ 3619500 h 4591050"/>
              <a:gd name="connsiteX20" fmla="*/ 3495675 w 4362450"/>
              <a:gd name="connsiteY20" fmla="*/ 3533775 h 4591050"/>
              <a:gd name="connsiteX21" fmla="*/ 3781425 w 4362450"/>
              <a:gd name="connsiteY21" fmla="*/ 3705225 h 4591050"/>
              <a:gd name="connsiteX22" fmla="*/ 4133850 w 4362450"/>
              <a:gd name="connsiteY22" fmla="*/ 3676650 h 4591050"/>
              <a:gd name="connsiteX23" fmla="*/ 4362450 w 4362450"/>
              <a:gd name="connsiteY23" fmla="*/ 2981325 h 4591050"/>
              <a:gd name="connsiteX24" fmla="*/ 4210050 w 4362450"/>
              <a:gd name="connsiteY24" fmla="*/ 2381250 h 4591050"/>
              <a:gd name="connsiteX25" fmla="*/ 3867150 w 4362450"/>
              <a:gd name="connsiteY25" fmla="*/ 2752725 h 4591050"/>
              <a:gd name="connsiteX26" fmla="*/ 3590925 w 4362450"/>
              <a:gd name="connsiteY26" fmla="*/ 3000375 h 4591050"/>
              <a:gd name="connsiteX27" fmla="*/ 3352800 w 4362450"/>
              <a:gd name="connsiteY27" fmla="*/ 3076575 h 4591050"/>
              <a:gd name="connsiteX28" fmla="*/ 3028950 w 4362450"/>
              <a:gd name="connsiteY28" fmla="*/ 1752600 h 4591050"/>
              <a:gd name="connsiteX29" fmla="*/ 2057400 w 4362450"/>
              <a:gd name="connsiteY29" fmla="*/ 95250 h 4591050"/>
              <a:gd name="connsiteX30" fmla="*/ 1819275 w 4362450"/>
              <a:gd name="connsiteY30" fmla="*/ 0 h 4591050"/>
              <a:gd name="connsiteX31" fmla="*/ 1895475 w 4362450"/>
              <a:gd name="connsiteY31" fmla="*/ 342900 h 4591050"/>
              <a:gd name="connsiteX32" fmla="*/ 1847850 w 4362450"/>
              <a:gd name="connsiteY32" fmla="*/ 962025 h 4591050"/>
              <a:gd name="connsiteX33" fmla="*/ 1552575 w 4362450"/>
              <a:gd name="connsiteY33" fmla="*/ 1552575 h 4591050"/>
              <a:gd name="connsiteX34" fmla="*/ 1343025 w 4362450"/>
              <a:gd name="connsiteY34" fmla="*/ 1600200 h 4591050"/>
              <a:gd name="connsiteX35" fmla="*/ 981075 w 4362450"/>
              <a:gd name="connsiteY35" fmla="*/ 1333500 h 4591050"/>
              <a:gd name="connsiteX36" fmla="*/ 828675 w 4362450"/>
              <a:gd name="connsiteY36" fmla="*/ 619125 h 4591050"/>
              <a:gd name="connsiteX37" fmla="*/ 923925 w 4362450"/>
              <a:gd name="connsiteY37" fmla="*/ 142875 h 4591050"/>
              <a:gd name="connsiteX38" fmla="*/ 876300 w 4362450"/>
              <a:gd name="connsiteY38" fmla="*/ 9525 h 4591050"/>
              <a:gd name="connsiteX39" fmla="*/ 295275 w 4362450"/>
              <a:gd name="connsiteY39" fmla="*/ 0 h 4591050"/>
              <a:gd name="connsiteX40" fmla="*/ 238125 w 4362450"/>
              <a:gd name="connsiteY40" fmla="*/ 9525 h 4591050"/>
              <a:gd name="connsiteX41" fmla="*/ 190500 w 4362450"/>
              <a:gd name="connsiteY41" fmla="*/ 333375 h 4591050"/>
              <a:gd name="connsiteX42" fmla="*/ 190500 w 4362450"/>
              <a:gd name="connsiteY42" fmla="*/ 333375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62450" h="4591050">
                <a:moveTo>
                  <a:pt x="209550" y="228600"/>
                </a:moveTo>
                <a:lnTo>
                  <a:pt x="19050" y="1371600"/>
                </a:lnTo>
                <a:lnTo>
                  <a:pt x="0" y="1504950"/>
                </a:lnTo>
                <a:lnTo>
                  <a:pt x="352425" y="1666875"/>
                </a:lnTo>
                <a:lnTo>
                  <a:pt x="542925" y="2057400"/>
                </a:lnTo>
                <a:lnTo>
                  <a:pt x="590550" y="3848100"/>
                </a:lnTo>
                <a:lnTo>
                  <a:pt x="809625" y="3962400"/>
                </a:lnTo>
                <a:lnTo>
                  <a:pt x="809625" y="3962400"/>
                </a:lnTo>
                <a:lnTo>
                  <a:pt x="847725" y="4229100"/>
                </a:lnTo>
                <a:lnTo>
                  <a:pt x="714375" y="4505325"/>
                </a:lnTo>
                <a:lnTo>
                  <a:pt x="657225" y="4543425"/>
                </a:lnTo>
                <a:lnTo>
                  <a:pt x="800100" y="4591050"/>
                </a:lnTo>
                <a:lnTo>
                  <a:pt x="1085850" y="4267200"/>
                </a:lnTo>
                <a:lnTo>
                  <a:pt x="1152525" y="3848100"/>
                </a:lnTo>
                <a:lnTo>
                  <a:pt x="1390650" y="3152775"/>
                </a:lnTo>
                <a:lnTo>
                  <a:pt x="1676400" y="3371850"/>
                </a:lnTo>
                <a:lnTo>
                  <a:pt x="2276475" y="2838450"/>
                </a:lnTo>
                <a:lnTo>
                  <a:pt x="2533650" y="1685925"/>
                </a:lnTo>
                <a:lnTo>
                  <a:pt x="2924175" y="3505200"/>
                </a:lnTo>
                <a:lnTo>
                  <a:pt x="2381250" y="3619500"/>
                </a:lnTo>
                <a:lnTo>
                  <a:pt x="3495675" y="3533775"/>
                </a:lnTo>
                <a:lnTo>
                  <a:pt x="3781425" y="3705225"/>
                </a:lnTo>
                <a:lnTo>
                  <a:pt x="4133850" y="3676650"/>
                </a:lnTo>
                <a:lnTo>
                  <a:pt x="4362450" y="2981325"/>
                </a:lnTo>
                <a:lnTo>
                  <a:pt x="4210050" y="2381250"/>
                </a:lnTo>
                <a:lnTo>
                  <a:pt x="3867150" y="2752725"/>
                </a:lnTo>
                <a:lnTo>
                  <a:pt x="3590925" y="3000375"/>
                </a:lnTo>
                <a:lnTo>
                  <a:pt x="3352800" y="3076575"/>
                </a:lnTo>
                <a:lnTo>
                  <a:pt x="3028950" y="1752600"/>
                </a:lnTo>
                <a:lnTo>
                  <a:pt x="2057400" y="95250"/>
                </a:lnTo>
                <a:lnTo>
                  <a:pt x="1819275" y="0"/>
                </a:lnTo>
                <a:lnTo>
                  <a:pt x="1895475" y="342900"/>
                </a:lnTo>
                <a:lnTo>
                  <a:pt x="1847850" y="962025"/>
                </a:lnTo>
                <a:lnTo>
                  <a:pt x="1552575" y="1552575"/>
                </a:lnTo>
                <a:lnTo>
                  <a:pt x="1343025" y="1600200"/>
                </a:lnTo>
                <a:lnTo>
                  <a:pt x="981075" y="1333500"/>
                </a:lnTo>
                <a:lnTo>
                  <a:pt x="828675" y="619125"/>
                </a:lnTo>
                <a:lnTo>
                  <a:pt x="923925" y="142875"/>
                </a:lnTo>
                <a:lnTo>
                  <a:pt x="876300" y="9525"/>
                </a:lnTo>
                <a:lnTo>
                  <a:pt x="295275" y="0"/>
                </a:lnTo>
                <a:lnTo>
                  <a:pt x="238125" y="9525"/>
                </a:lnTo>
                <a:lnTo>
                  <a:pt x="190500" y="333375"/>
                </a:lnTo>
                <a:lnTo>
                  <a:pt x="190500" y="333375"/>
                </a:lnTo>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Décision 10"/>
          <p:cNvSpPr/>
          <p:nvPr/>
        </p:nvSpPr>
        <p:spPr>
          <a:xfrm>
            <a:off x="1809750" y="2949185"/>
            <a:ext cx="457994" cy="565540"/>
          </a:xfrm>
          <a:prstGeom prst="flowChartDecision">
            <a:avLst/>
          </a:prstGeom>
          <a:solidFill>
            <a:srgbClr val="7030A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rot="228107">
            <a:off x="1095195" y="1859744"/>
            <a:ext cx="644935" cy="1433357"/>
          </a:xfrm>
          <a:custGeom>
            <a:avLst/>
            <a:gdLst>
              <a:gd name="connsiteX0" fmla="*/ 516789 w 745389"/>
              <a:gd name="connsiteY0" fmla="*/ 0 h 1790700"/>
              <a:gd name="connsiteX1" fmla="*/ 412014 w 745389"/>
              <a:gd name="connsiteY1" fmla="*/ 323850 h 1790700"/>
              <a:gd name="connsiteX2" fmla="*/ 50064 w 745389"/>
              <a:gd name="connsiteY2" fmla="*/ 695325 h 1790700"/>
              <a:gd name="connsiteX3" fmla="*/ 59589 w 745389"/>
              <a:gd name="connsiteY3" fmla="*/ 1123950 h 1790700"/>
              <a:gd name="connsiteX4" fmla="*/ 573939 w 745389"/>
              <a:gd name="connsiteY4" fmla="*/ 1495425 h 1790700"/>
              <a:gd name="connsiteX5" fmla="*/ 745389 w 745389"/>
              <a:gd name="connsiteY5" fmla="*/ 179070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389" h="1790700">
                <a:moveTo>
                  <a:pt x="516789" y="0"/>
                </a:moveTo>
                <a:cubicBezTo>
                  <a:pt x="503295" y="103981"/>
                  <a:pt x="489801" y="207963"/>
                  <a:pt x="412014" y="323850"/>
                </a:cubicBezTo>
                <a:cubicBezTo>
                  <a:pt x="334227" y="439737"/>
                  <a:pt x="108801" y="561975"/>
                  <a:pt x="50064" y="695325"/>
                </a:cubicBezTo>
                <a:cubicBezTo>
                  <a:pt x="-8673" y="828675"/>
                  <a:pt x="-27724" y="990600"/>
                  <a:pt x="59589" y="1123950"/>
                </a:cubicBezTo>
                <a:cubicBezTo>
                  <a:pt x="146901" y="1257300"/>
                  <a:pt x="459639" y="1384300"/>
                  <a:pt x="573939" y="1495425"/>
                </a:cubicBezTo>
                <a:cubicBezTo>
                  <a:pt x="688239" y="1606550"/>
                  <a:pt x="716814" y="1698625"/>
                  <a:pt x="745389" y="1790700"/>
                </a:cubicBezTo>
              </a:path>
            </a:pathLst>
          </a:custGeom>
          <a:noFill/>
          <a:ln w="57150">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1714500" y="2778166"/>
            <a:ext cx="2557930" cy="2813009"/>
          </a:xfrm>
          <a:custGeom>
            <a:avLst/>
            <a:gdLst>
              <a:gd name="connsiteX0" fmla="*/ 0 w 2557930"/>
              <a:gd name="connsiteY0" fmla="*/ 3134 h 2813009"/>
              <a:gd name="connsiteX1" fmla="*/ 914400 w 2557930"/>
              <a:gd name="connsiteY1" fmla="*/ 146009 h 2813009"/>
              <a:gd name="connsiteX2" fmla="*/ 2190750 w 2557930"/>
              <a:gd name="connsiteY2" fmla="*/ 60284 h 2813009"/>
              <a:gd name="connsiteX3" fmla="*/ 2552700 w 2557930"/>
              <a:gd name="connsiteY3" fmla="*/ 1212809 h 2813009"/>
              <a:gd name="connsiteX4" fmla="*/ 2371725 w 2557930"/>
              <a:gd name="connsiteY4" fmla="*/ 2813009 h 281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930" h="2813009">
                <a:moveTo>
                  <a:pt x="0" y="3134"/>
                </a:moveTo>
                <a:cubicBezTo>
                  <a:pt x="274637" y="69809"/>
                  <a:pt x="549275" y="136484"/>
                  <a:pt x="914400" y="146009"/>
                </a:cubicBezTo>
                <a:cubicBezTo>
                  <a:pt x="1279525" y="155534"/>
                  <a:pt x="1917700" y="-117516"/>
                  <a:pt x="2190750" y="60284"/>
                </a:cubicBezTo>
                <a:cubicBezTo>
                  <a:pt x="2463800" y="238084"/>
                  <a:pt x="2522538" y="754022"/>
                  <a:pt x="2552700" y="1212809"/>
                </a:cubicBezTo>
                <a:cubicBezTo>
                  <a:pt x="2582862" y="1671596"/>
                  <a:pt x="2477293" y="2242302"/>
                  <a:pt x="2371725" y="2813009"/>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2990850" y="3962400"/>
            <a:ext cx="1297505" cy="933450"/>
          </a:xfrm>
          <a:custGeom>
            <a:avLst/>
            <a:gdLst>
              <a:gd name="connsiteX0" fmla="*/ 1266825 w 1297505"/>
              <a:gd name="connsiteY0" fmla="*/ 0 h 933450"/>
              <a:gd name="connsiteX1" fmla="*/ 1133475 w 1297505"/>
              <a:gd name="connsiteY1" fmla="*/ 600075 h 933450"/>
              <a:gd name="connsiteX2" fmla="*/ 0 w 1297505"/>
              <a:gd name="connsiteY2" fmla="*/ 933450 h 933450"/>
            </a:gdLst>
            <a:ahLst/>
            <a:cxnLst>
              <a:cxn ang="0">
                <a:pos x="connsiteX0" y="connsiteY0"/>
              </a:cxn>
              <a:cxn ang="0">
                <a:pos x="connsiteX1" y="connsiteY1"/>
              </a:cxn>
              <a:cxn ang="0">
                <a:pos x="connsiteX2" y="connsiteY2"/>
              </a:cxn>
            </a:cxnLst>
            <a:rect l="l" t="t" r="r" b="b"/>
            <a:pathLst>
              <a:path w="1297505" h="933450">
                <a:moveTo>
                  <a:pt x="1266825" y="0"/>
                </a:moveTo>
                <a:cubicBezTo>
                  <a:pt x="1305719" y="222250"/>
                  <a:pt x="1344613" y="444500"/>
                  <a:pt x="1133475" y="600075"/>
                </a:cubicBezTo>
                <a:cubicBezTo>
                  <a:pt x="922337" y="755650"/>
                  <a:pt x="461168" y="844550"/>
                  <a:pt x="0" y="93345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solidFill>
                <a:sysClr val="windowText" lastClr="000000"/>
              </a:solidFill>
            </a:endParaRPr>
          </a:p>
        </p:txBody>
      </p:sp>
      <p:sp>
        <p:nvSpPr>
          <p:cNvPr id="19" name="Forme libre 18"/>
          <p:cNvSpPr/>
          <p:nvPr/>
        </p:nvSpPr>
        <p:spPr>
          <a:xfrm>
            <a:off x="2447925" y="676275"/>
            <a:ext cx="2695575" cy="2238375"/>
          </a:xfrm>
          <a:custGeom>
            <a:avLst/>
            <a:gdLst>
              <a:gd name="connsiteX0" fmla="*/ 0 w 2695575"/>
              <a:gd name="connsiteY0" fmla="*/ 2238375 h 2238375"/>
              <a:gd name="connsiteX1" fmla="*/ 800100 w 2695575"/>
              <a:gd name="connsiteY1" fmla="*/ 1905000 h 2238375"/>
              <a:gd name="connsiteX2" fmla="*/ 1028700 w 2695575"/>
              <a:gd name="connsiteY2" fmla="*/ 1038225 h 2238375"/>
              <a:gd name="connsiteX3" fmla="*/ 1857375 w 2695575"/>
              <a:gd name="connsiteY3" fmla="*/ 457200 h 2238375"/>
              <a:gd name="connsiteX4" fmla="*/ 2695575 w 2695575"/>
              <a:gd name="connsiteY4" fmla="*/ 0 h 223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575" h="2238375">
                <a:moveTo>
                  <a:pt x="0" y="2238375"/>
                </a:moveTo>
                <a:cubicBezTo>
                  <a:pt x="314325" y="2171700"/>
                  <a:pt x="628650" y="2105025"/>
                  <a:pt x="800100" y="1905000"/>
                </a:cubicBezTo>
                <a:cubicBezTo>
                  <a:pt x="971550" y="1704975"/>
                  <a:pt x="852487" y="1279525"/>
                  <a:pt x="1028700" y="1038225"/>
                </a:cubicBezTo>
                <a:cubicBezTo>
                  <a:pt x="1204913" y="796925"/>
                  <a:pt x="1579563" y="630237"/>
                  <a:pt x="1857375" y="457200"/>
                </a:cubicBezTo>
                <a:cubicBezTo>
                  <a:pt x="2135188" y="284162"/>
                  <a:pt x="2415381" y="142081"/>
                  <a:pt x="2695575" y="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20" name="Forme libre 19"/>
          <p:cNvSpPr/>
          <p:nvPr/>
        </p:nvSpPr>
        <p:spPr>
          <a:xfrm>
            <a:off x="3914774" y="1373642"/>
            <a:ext cx="495379" cy="2160133"/>
          </a:xfrm>
          <a:custGeom>
            <a:avLst/>
            <a:gdLst>
              <a:gd name="connsiteX0" fmla="*/ 0 w 495379"/>
              <a:gd name="connsiteY0" fmla="*/ 7483 h 2160133"/>
              <a:gd name="connsiteX1" fmla="*/ 295275 w 495379"/>
              <a:gd name="connsiteY1" fmla="*/ 245608 h 2160133"/>
              <a:gd name="connsiteX2" fmla="*/ 495300 w 495379"/>
              <a:gd name="connsiteY2" fmla="*/ 1626733 h 2160133"/>
              <a:gd name="connsiteX3" fmla="*/ 314325 w 495379"/>
              <a:gd name="connsiteY3" fmla="*/ 2160133 h 2160133"/>
            </a:gdLst>
            <a:ahLst/>
            <a:cxnLst>
              <a:cxn ang="0">
                <a:pos x="connsiteX0" y="connsiteY0"/>
              </a:cxn>
              <a:cxn ang="0">
                <a:pos x="connsiteX1" y="connsiteY1"/>
              </a:cxn>
              <a:cxn ang="0">
                <a:pos x="connsiteX2" y="connsiteY2"/>
              </a:cxn>
              <a:cxn ang="0">
                <a:pos x="connsiteX3" y="connsiteY3"/>
              </a:cxn>
            </a:cxnLst>
            <a:rect l="l" t="t" r="r" b="b"/>
            <a:pathLst>
              <a:path w="495379" h="2160133">
                <a:moveTo>
                  <a:pt x="0" y="7483"/>
                </a:moveTo>
                <a:cubicBezTo>
                  <a:pt x="106362" y="-8392"/>
                  <a:pt x="212725" y="-24267"/>
                  <a:pt x="295275" y="245608"/>
                </a:cubicBezTo>
                <a:cubicBezTo>
                  <a:pt x="377825" y="515483"/>
                  <a:pt x="492125" y="1307646"/>
                  <a:pt x="495300" y="1626733"/>
                </a:cubicBezTo>
                <a:cubicBezTo>
                  <a:pt x="498475" y="1945821"/>
                  <a:pt x="406400" y="2052977"/>
                  <a:pt x="314325" y="216013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23" name="Forme libre 22"/>
          <p:cNvSpPr/>
          <p:nvPr/>
        </p:nvSpPr>
        <p:spPr>
          <a:xfrm rot="11692612" flipH="1">
            <a:off x="1762053" y="583024"/>
            <a:ext cx="147352" cy="908454"/>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762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rot="1673404">
            <a:off x="3245850" y="4609129"/>
            <a:ext cx="297625" cy="876300"/>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762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rot="11879650">
            <a:off x="2965343" y="847488"/>
            <a:ext cx="185673" cy="876300"/>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762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flipH="1">
            <a:off x="4410153" y="4295775"/>
            <a:ext cx="221636" cy="876300"/>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762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rot="13144883" flipH="1">
            <a:off x="4536167" y="1063086"/>
            <a:ext cx="191243" cy="896795"/>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762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p:cNvGrpSpPr/>
          <p:nvPr/>
        </p:nvGrpSpPr>
        <p:grpSpPr>
          <a:xfrm>
            <a:off x="1907744" y="2204864"/>
            <a:ext cx="360000" cy="180000"/>
            <a:chOff x="6228184" y="2778166"/>
            <a:chExt cx="504056" cy="326984"/>
          </a:xfrm>
          <a:solidFill>
            <a:srgbClr val="0070C0"/>
          </a:solidFill>
        </p:grpSpPr>
        <p:sp>
          <p:nvSpPr>
            <p:cNvPr id="37" name="Rectangle 36"/>
            <p:cNvSpPr/>
            <p:nvPr/>
          </p:nvSpPr>
          <p:spPr>
            <a:xfrm>
              <a:off x="6228184" y="2778166"/>
              <a:ext cx="504056" cy="32698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Picture 4" descr="C:\Users\TESSSON\AppData\Local\Microsoft\Windows\INetCache\IE\393V30W7\1349448721579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65662" y="2847975"/>
              <a:ext cx="229099" cy="235554"/>
            </a:xfrm>
            <a:prstGeom prst="rect">
              <a:avLst/>
            </a:prstGeom>
            <a:grpFill/>
            <a:extLst/>
          </p:spPr>
        </p:pic>
      </p:grpSp>
      <p:sp>
        <p:nvSpPr>
          <p:cNvPr id="33" name="Forme libre 32"/>
          <p:cNvSpPr/>
          <p:nvPr/>
        </p:nvSpPr>
        <p:spPr>
          <a:xfrm rot="285950">
            <a:off x="2207292" y="3596827"/>
            <a:ext cx="619913" cy="1123700"/>
          </a:xfrm>
          <a:custGeom>
            <a:avLst/>
            <a:gdLst>
              <a:gd name="connsiteX0" fmla="*/ 729205 w 763929"/>
              <a:gd name="connsiteY0" fmla="*/ 0 h 671332"/>
              <a:gd name="connsiteX1" fmla="*/ 729205 w 763929"/>
              <a:gd name="connsiteY1" fmla="*/ 0 h 671332"/>
              <a:gd name="connsiteX2" fmla="*/ 532436 w 763929"/>
              <a:gd name="connsiteY2" fmla="*/ 219919 h 671332"/>
              <a:gd name="connsiteX3" fmla="*/ 208344 w 763929"/>
              <a:gd name="connsiteY3" fmla="*/ 11575 h 671332"/>
              <a:gd name="connsiteX4" fmla="*/ 57874 w 763929"/>
              <a:gd name="connsiteY4" fmla="*/ 324091 h 671332"/>
              <a:gd name="connsiteX5" fmla="*/ 0 w 763929"/>
              <a:gd name="connsiteY5" fmla="*/ 648182 h 671332"/>
              <a:gd name="connsiteX6" fmla="*/ 254643 w 763929"/>
              <a:gd name="connsiteY6" fmla="*/ 671332 h 671332"/>
              <a:gd name="connsiteX7" fmla="*/ 277793 w 763929"/>
              <a:gd name="connsiteY7" fmla="*/ 381965 h 671332"/>
              <a:gd name="connsiteX8" fmla="*/ 486137 w 763929"/>
              <a:gd name="connsiteY8" fmla="*/ 381965 h 671332"/>
              <a:gd name="connsiteX9" fmla="*/ 763929 w 763929"/>
              <a:gd name="connsiteY9" fmla="*/ 173620 h 671332"/>
              <a:gd name="connsiteX10" fmla="*/ 729205 w 763929"/>
              <a:gd name="connsiteY10" fmla="*/ 0 h 67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929" h="671332">
                <a:moveTo>
                  <a:pt x="729205" y="0"/>
                </a:moveTo>
                <a:lnTo>
                  <a:pt x="729205" y="0"/>
                </a:lnTo>
                <a:lnTo>
                  <a:pt x="532436" y="219919"/>
                </a:lnTo>
                <a:lnTo>
                  <a:pt x="208344" y="11575"/>
                </a:lnTo>
                <a:lnTo>
                  <a:pt x="57874" y="324091"/>
                </a:lnTo>
                <a:lnTo>
                  <a:pt x="0" y="648182"/>
                </a:lnTo>
                <a:lnTo>
                  <a:pt x="254643" y="671332"/>
                </a:lnTo>
                <a:lnTo>
                  <a:pt x="277793" y="381965"/>
                </a:lnTo>
                <a:lnTo>
                  <a:pt x="486137" y="381965"/>
                </a:lnTo>
                <a:lnTo>
                  <a:pt x="763929" y="173620"/>
                </a:lnTo>
                <a:lnTo>
                  <a:pt x="729205"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2986674" y="4151660"/>
            <a:ext cx="590309" cy="544011"/>
          </a:xfrm>
          <a:custGeom>
            <a:avLst/>
            <a:gdLst>
              <a:gd name="connsiteX0" fmla="*/ 162045 w 590309"/>
              <a:gd name="connsiteY0" fmla="*/ 544011 h 544011"/>
              <a:gd name="connsiteX1" fmla="*/ 0 w 590309"/>
              <a:gd name="connsiteY1" fmla="*/ 462988 h 544011"/>
              <a:gd name="connsiteX2" fmla="*/ 277792 w 590309"/>
              <a:gd name="connsiteY2" fmla="*/ 104173 h 544011"/>
              <a:gd name="connsiteX3" fmla="*/ 497711 w 590309"/>
              <a:gd name="connsiteY3" fmla="*/ 0 h 544011"/>
              <a:gd name="connsiteX4" fmla="*/ 590309 w 590309"/>
              <a:gd name="connsiteY4" fmla="*/ 0 h 544011"/>
              <a:gd name="connsiteX5" fmla="*/ 381964 w 590309"/>
              <a:gd name="connsiteY5" fmla="*/ 289368 h 544011"/>
              <a:gd name="connsiteX6" fmla="*/ 162045 w 590309"/>
              <a:gd name="connsiteY6" fmla="*/ 544011 h 54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09" h="544011">
                <a:moveTo>
                  <a:pt x="162045" y="544011"/>
                </a:moveTo>
                <a:lnTo>
                  <a:pt x="0" y="462988"/>
                </a:lnTo>
                <a:lnTo>
                  <a:pt x="277792" y="104173"/>
                </a:lnTo>
                <a:lnTo>
                  <a:pt x="497711" y="0"/>
                </a:lnTo>
                <a:lnTo>
                  <a:pt x="590309" y="0"/>
                </a:lnTo>
                <a:lnTo>
                  <a:pt x="381964" y="289368"/>
                </a:lnTo>
                <a:lnTo>
                  <a:pt x="162045" y="54401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752774" y="4962450"/>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727712" y="1700808"/>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4244404" y="692696"/>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243448" y="1204441"/>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4838862" y="3939137"/>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4958219" y="3321000"/>
            <a:ext cx="252000" cy="252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20451263">
            <a:off x="3695714" y="1709371"/>
            <a:ext cx="252000" cy="1724615"/>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1567543" y="4299857"/>
            <a:ext cx="631371" cy="892629"/>
          </a:xfrm>
          <a:custGeom>
            <a:avLst/>
            <a:gdLst>
              <a:gd name="connsiteX0" fmla="*/ 0 w 631371"/>
              <a:gd name="connsiteY0" fmla="*/ 141514 h 892629"/>
              <a:gd name="connsiteX1" fmla="*/ 0 w 631371"/>
              <a:gd name="connsiteY1" fmla="*/ 141514 h 892629"/>
              <a:gd name="connsiteX2" fmla="*/ 381000 w 631371"/>
              <a:gd name="connsiteY2" fmla="*/ 0 h 892629"/>
              <a:gd name="connsiteX3" fmla="*/ 631371 w 631371"/>
              <a:gd name="connsiteY3" fmla="*/ 141514 h 892629"/>
              <a:gd name="connsiteX4" fmla="*/ 555171 w 631371"/>
              <a:gd name="connsiteY4" fmla="*/ 555172 h 892629"/>
              <a:gd name="connsiteX5" fmla="*/ 293914 w 631371"/>
              <a:gd name="connsiteY5" fmla="*/ 859972 h 892629"/>
              <a:gd name="connsiteX6" fmla="*/ 250371 w 631371"/>
              <a:gd name="connsiteY6" fmla="*/ 892629 h 892629"/>
              <a:gd name="connsiteX7" fmla="*/ 119743 w 631371"/>
              <a:gd name="connsiteY7" fmla="*/ 816429 h 892629"/>
              <a:gd name="connsiteX8" fmla="*/ 239486 w 631371"/>
              <a:gd name="connsiteY8" fmla="*/ 653143 h 892629"/>
              <a:gd name="connsiteX9" fmla="*/ 293914 w 631371"/>
              <a:gd name="connsiteY9" fmla="*/ 391886 h 892629"/>
              <a:gd name="connsiteX10" fmla="*/ 228600 w 631371"/>
              <a:gd name="connsiteY10" fmla="*/ 239486 h 892629"/>
              <a:gd name="connsiteX11" fmla="*/ 0 w 631371"/>
              <a:gd name="connsiteY11" fmla="*/ 141514 h 89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371" h="892629">
                <a:moveTo>
                  <a:pt x="0" y="141514"/>
                </a:moveTo>
                <a:lnTo>
                  <a:pt x="0" y="141514"/>
                </a:lnTo>
                <a:lnTo>
                  <a:pt x="381000" y="0"/>
                </a:lnTo>
                <a:lnTo>
                  <a:pt x="631371" y="141514"/>
                </a:lnTo>
                <a:lnTo>
                  <a:pt x="555171" y="555172"/>
                </a:lnTo>
                <a:lnTo>
                  <a:pt x="293914" y="859972"/>
                </a:lnTo>
                <a:lnTo>
                  <a:pt x="250371" y="892629"/>
                </a:lnTo>
                <a:lnTo>
                  <a:pt x="119743" y="816429"/>
                </a:lnTo>
                <a:lnTo>
                  <a:pt x="239486" y="653143"/>
                </a:lnTo>
                <a:lnTo>
                  <a:pt x="293914" y="391886"/>
                </a:lnTo>
                <a:lnTo>
                  <a:pt x="228600" y="239486"/>
                </a:lnTo>
                <a:lnTo>
                  <a:pt x="0" y="14151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1514475" y="571500"/>
            <a:ext cx="424627" cy="4552950"/>
          </a:xfrm>
          <a:custGeom>
            <a:avLst/>
            <a:gdLst>
              <a:gd name="connsiteX0" fmla="*/ 9525 w 424627"/>
              <a:gd name="connsiteY0" fmla="*/ 0 h 4552950"/>
              <a:gd name="connsiteX1" fmla="*/ 19050 w 424627"/>
              <a:gd name="connsiteY1" fmla="*/ 723900 h 4552950"/>
              <a:gd name="connsiteX2" fmla="*/ 180975 w 424627"/>
              <a:gd name="connsiteY2" fmla="*/ 1800225 h 4552950"/>
              <a:gd name="connsiteX3" fmla="*/ 171450 w 424627"/>
              <a:gd name="connsiteY3" fmla="*/ 2581275 h 4552950"/>
              <a:gd name="connsiteX4" fmla="*/ 276225 w 424627"/>
              <a:gd name="connsiteY4" fmla="*/ 2952750 h 4552950"/>
              <a:gd name="connsiteX5" fmla="*/ 419100 w 424627"/>
              <a:gd name="connsiteY5" fmla="*/ 3914775 h 4552950"/>
              <a:gd name="connsiteX6" fmla="*/ 381000 w 424627"/>
              <a:gd name="connsiteY6" fmla="*/ 4410075 h 4552950"/>
              <a:gd name="connsiteX7" fmla="*/ 247650 w 424627"/>
              <a:gd name="connsiteY7" fmla="*/ 4552950 h 45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7" h="4552950">
                <a:moveTo>
                  <a:pt x="9525" y="0"/>
                </a:moveTo>
                <a:cubicBezTo>
                  <a:pt x="0" y="211931"/>
                  <a:pt x="-9525" y="423863"/>
                  <a:pt x="19050" y="723900"/>
                </a:cubicBezTo>
                <a:cubicBezTo>
                  <a:pt x="47625" y="1023937"/>
                  <a:pt x="155575" y="1490663"/>
                  <a:pt x="180975" y="1800225"/>
                </a:cubicBezTo>
                <a:cubicBezTo>
                  <a:pt x="206375" y="2109787"/>
                  <a:pt x="155575" y="2389188"/>
                  <a:pt x="171450" y="2581275"/>
                </a:cubicBezTo>
                <a:cubicBezTo>
                  <a:pt x="187325" y="2773362"/>
                  <a:pt x="234950" y="2730500"/>
                  <a:pt x="276225" y="2952750"/>
                </a:cubicBezTo>
                <a:cubicBezTo>
                  <a:pt x="317500" y="3175000"/>
                  <a:pt x="401638" y="3671888"/>
                  <a:pt x="419100" y="3914775"/>
                </a:cubicBezTo>
                <a:cubicBezTo>
                  <a:pt x="436563" y="4157663"/>
                  <a:pt x="409575" y="4303713"/>
                  <a:pt x="381000" y="4410075"/>
                </a:cubicBezTo>
                <a:cubicBezTo>
                  <a:pt x="352425" y="4516438"/>
                  <a:pt x="300037" y="4534694"/>
                  <a:pt x="247650" y="4552950"/>
                </a:cubicBezTo>
              </a:path>
            </a:pathLst>
          </a:custGeom>
          <a:noFill/>
          <a:ln w="28575">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1619752" y="4221088"/>
            <a:ext cx="720000" cy="720000"/>
          </a:xfrm>
          <a:prstGeom prst="ellipse">
            <a:avLst/>
          </a:prstGeom>
          <a:noFill/>
          <a:ln w="57150">
            <a:solidFill>
              <a:srgbClr val="C20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05414" y="181722"/>
            <a:ext cx="5709298" cy="369332"/>
          </a:xfrm>
          <a:prstGeom prst="rect">
            <a:avLst/>
          </a:prstGeom>
          <a:noFill/>
        </p:spPr>
        <p:txBody>
          <a:bodyPr wrap="square" rtlCol="0">
            <a:spAutoFit/>
          </a:bodyPr>
          <a:lstStyle/>
          <a:p>
            <a:r>
              <a:rPr lang="fr-FR" dirty="0" smtClean="0"/>
              <a:t>Mumbai : une ville mondiale entre modernité et inégalités.</a:t>
            </a:r>
            <a:endParaRPr lang="fr-FR" dirty="0"/>
          </a:p>
        </p:txBody>
      </p:sp>
      <p:sp>
        <p:nvSpPr>
          <p:cNvPr id="57" name="ZoneTexte 56"/>
          <p:cNvSpPr txBox="1"/>
          <p:nvPr/>
        </p:nvSpPr>
        <p:spPr>
          <a:xfrm>
            <a:off x="5868144" y="-27384"/>
            <a:ext cx="3096344" cy="276999"/>
          </a:xfrm>
          <a:prstGeom prst="rect">
            <a:avLst/>
          </a:prstGeom>
          <a:noFill/>
        </p:spPr>
        <p:txBody>
          <a:bodyPr wrap="square" rtlCol="0">
            <a:spAutoFit/>
          </a:bodyPr>
          <a:lstStyle/>
          <a:p>
            <a:r>
              <a:rPr lang="fr-FR" sz="1200" b="1" dirty="0" smtClean="0"/>
              <a:t>I. Mumbai, ville mondiale : </a:t>
            </a:r>
            <a:endParaRPr lang="fr-FR" sz="1200" b="1" dirty="0"/>
          </a:p>
        </p:txBody>
      </p:sp>
      <p:sp>
        <p:nvSpPr>
          <p:cNvPr id="61" name="ZoneTexte 60"/>
          <p:cNvSpPr txBox="1"/>
          <p:nvPr/>
        </p:nvSpPr>
        <p:spPr>
          <a:xfrm>
            <a:off x="6092552" y="116632"/>
            <a:ext cx="3096344" cy="261610"/>
          </a:xfrm>
          <a:prstGeom prst="rect">
            <a:avLst/>
          </a:prstGeom>
          <a:noFill/>
        </p:spPr>
        <p:txBody>
          <a:bodyPr wrap="square" rtlCol="0">
            <a:spAutoFit/>
          </a:bodyPr>
          <a:lstStyle/>
          <a:p>
            <a:r>
              <a:rPr lang="fr-FR" sz="1100" b="1" dirty="0" smtClean="0"/>
              <a:t>1. Le cœur industriel de l’Inde : </a:t>
            </a:r>
            <a:endParaRPr lang="fr-FR" sz="1100" b="1" dirty="0"/>
          </a:p>
        </p:txBody>
      </p:sp>
      <p:sp>
        <p:nvSpPr>
          <p:cNvPr id="29" name="Ellipse 28"/>
          <p:cNvSpPr/>
          <p:nvPr/>
        </p:nvSpPr>
        <p:spPr>
          <a:xfrm>
            <a:off x="1619720" y="2420888"/>
            <a:ext cx="432000" cy="432000"/>
          </a:xfrm>
          <a:prstGeom prst="ellipse">
            <a:avLst/>
          </a:prstGeom>
          <a:noFill/>
          <a:ln w="57150">
            <a:solidFill>
              <a:srgbClr val="C20E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795712" y="3429000"/>
            <a:ext cx="432000" cy="432000"/>
          </a:xfrm>
          <a:prstGeom prst="ellipse">
            <a:avLst/>
          </a:prstGeom>
          <a:noFill/>
          <a:ln w="57150">
            <a:solidFill>
              <a:srgbClr val="C20E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24" name="Groupe 1023"/>
          <p:cNvGrpSpPr/>
          <p:nvPr/>
        </p:nvGrpSpPr>
        <p:grpSpPr>
          <a:xfrm>
            <a:off x="1979712" y="4482116"/>
            <a:ext cx="180000" cy="180000"/>
            <a:chOff x="7640724" y="2778166"/>
            <a:chExt cx="171636" cy="171019"/>
          </a:xfrm>
        </p:grpSpPr>
        <p:sp>
          <p:nvSpPr>
            <p:cNvPr id="58" name="Ellipse 57"/>
            <p:cNvSpPr/>
            <p:nvPr/>
          </p:nvSpPr>
          <p:spPr>
            <a:xfrm>
              <a:off x="7640724" y="2778166"/>
              <a:ext cx="171636" cy="1710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p:nvPr/>
          </p:nvCxnSpPr>
          <p:spPr>
            <a:xfrm>
              <a:off x="7665860" y="2799655"/>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a:stCxn id="58" idx="7"/>
              <a:endCxn id="58" idx="3"/>
            </p:cNvCxnSpPr>
            <p:nvPr/>
          </p:nvCxnSpPr>
          <p:spPr>
            <a:xfrm flipH="1">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4" name="Groupe 1033"/>
          <p:cNvGrpSpPr/>
          <p:nvPr/>
        </p:nvGrpSpPr>
        <p:grpSpPr>
          <a:xfrm>
            <a:off x="2011520" y="1916831"/>
            <a:ext cx="216024" cy="216000"/>
            <a:chOff x="8028384" y="2803211"/>
            <a:chExt cx="216024" cy="193741"/>
          </a:xfrm>
        </p:grpSpPr>
        <p:sp>
          <p:nvSpPr>
            <p:cNvPr id="1025" name="Triangle isocèle 1024"/>
            <p:cNvSpPr/>
            <p:nvPr/>
          </p:nvSpPr>
          <p:spPr>
            <a:xfrm>
              <a:off x="8028384" y="2803211"/>
              <a:ext cx="216024" cy="1937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0" name="Connecteur droit 1029"/>
            <p:cNvCxnSpPr>
              <a:stCxn id="1025" idx="1"/>
              <a:endCxn id="1025" idx="3"/>
            </p:cNvCxnSpPr>
            <p:nvPr/>
          </p:nvCxnSpPr>
          <p:spPr>
            <a:xfrm>
              <a:off x="8082390"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Connecteur droit 1031"/>
            <p:cNvCxnSpPr>
              <a:stCxn id="1025" idx="3"/>
              <a:endCxn id="1025" idx="5"/>
            </p:cNvCxnSpPr>
            <p:nvPr/>
          </p:nvCxnSpPr>
          <p:spPr>
            <a:xfrm flipV="1">
              <a:off x="8136396"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e 72"/>
          <p:cNvGrpSpPr/>
          <p:nvPr/>
        </p:nvGrpSpPr>
        <p:grpSpPr>
          <a:xfrm>
            <a:off x="1839884" y="2551377"/>
            <a:ext cx="180000" cy="180000"/>
            <a:chOff x="7640724" y="2778166"/>
            <a:chExt cx="171636" cy="171019"/>
          </a:xfrm>
        </p:grpSpPr>
        <p:sp>
          <p:nvSpPr>
            <p:cNvPr id="74" name="Ellipse 73"/>
            <p:cNvSpPr/>
            <p:nvPr/>
          </p:nvSpPr>
          <p:spPr>
            <a:xfrm>
              <a:off x="7640724" y="2778166"/>
              <a:ext cx="171636" cy="1710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p:cNvCxnSpPr>
              <a:stCxn id="74" idx="1"/>
              <a:endCxn id="74" idx="5"/>
            </p:cNvCxnSpPr>
            <p:nvPr/>
          </p:nvCxnSpPr>
          <p:spPr>
            <a:xfrm>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a:stCxn id="74" idx="7"/>
              <a:endCxn id="74" idx="3"/>
            </p:cNvCxnSpPr>
            <p:nvPr/>
          </p:nvCxnSpPr>
          <p:spPr>
            <a:xfrm flipH="1">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e 78"/>
          <p:cNvGrpSpPr/>
          <p:nvPr/>
        </p:nvGrpSpPr>
        <p:grpSpPr>
          <a:xfrm>
            <a:off x="1979712" y="4171362"/>
            <a:ext cx="216024" cy="216000"/>
            <a:chOff x="8028384" y="2803211"/>
            <a:chExt cx="216024" cy="193741"/>
          </a:xfrm>
        </p:grpSpPr>
        <p:sp>
          <p:nvSpPr>
            <p:cNvPr id="80" name="Triangle isocèle 79"/>
            <p:cNvSpPr/>
            <p:nvPr/>
          </p:nvSpPr>
          <p:spPr>
            <a:xfrm>
              <a:off x="8028384" y="2803211"/>
              <a:ext cx="216024" cy="1937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a:stCxn id="80" idx="1"/>
              <a:endCxn id="80" idx="3"/>
            </p:cNvCxnSpPr>
            <p:nvPr/>
          </p:nvCxnSpPr>
          <p:spPr>
            <a:xfrm>
              <a:off x="8082390"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a:stCxn id="80" idx="3"/>
              <a:endCxn id="80" idx="5"/>
            </p:cNvCxnSpPr>
            <p:nvPr/>
          </p:nvCxnSpPr>
          <p:spPr>
            <a:xfrm flipV="1">
              <a:off x="8136396"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Organigramme : Décision 82"/>
          <p:cNvSpPr/>
          <p:nvPr/>
        </p:nvSpPr>
        <p:spPr>
          <a:xfrm>
            <a:off x="2591800" y="1772816"/>
            <a:ext cx="180000" cy="252000"/>
          </a:xfrm>
          <a:prstGeom prst="flowChartDecision">
            <a:avLst/>
          </a:prstGeom>
          <a:solidFill>
            <a:srgbClr val="7030A0"/>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Organigramme : Décision 84"/>
          <p:cNvSpPr/>
          <p:nvPr/>
        </p:nvSpPr>
        <p:spPr>
          <a:xfrm>
            <a:off x="1799712" y="1412776"/>
            <a:ext cx="180000" cy="252000"/>
          </a:xfrm>
          <a:prstGeom prst="flowChartDecision">
            <a:avLst/>
          </a:prstGeom>
          <a:solidFill>
            <a:srgbClr val="7030A0"/>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ZoneTexte 86"/>
          <p:cNvSpPr txBox="1"/>
          <p:nvPr/>
        </p:nvSpPr>
        <p:spPr>
          <a:xfrm>
            <a:off x="6084168" y="764704"/>
            <a:ext cx="3096344" cy="261610"/>
          </a:xfrm>
          <a:prstGeom prst="rect">
            <a:avLst/>
          </a:prstGeom>
          <a:noFill/>
        </p:spPr>
        <p:txBody>
          <a:bodyPr wrap="square" rtlCol="0">
            <a:spAutoFit/>
          </a:bodyPr>
          <a:lstStyle/>
          <a:p>
            <a:r>
              <a:rPr lang="fr-FR" sz="1100" b="1" dirty="0" smtClean="0"/>
              <a:t>2. Capitale de l’économie indienne: </a:t>
            </a:r>
            <a:endParaRPr lang="fr-FR" sz="1100" b="1" dirty="0"/>
          </a:p>
        </p:txBody>
      </p:sp>
      <p:sp>
        <p:nvSpPr>
          <p:cNvPr id="88" name="Rectangle 87"/>
          <p:cNvSpPr/>
          <p:nvPr/>
        </p:nvSpPr>
        <p:spPr>
          <a:xfrm>
            <a:off x="6264208" y="404664"/>
            <a:ext cx="180000" cy="1800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p:cNvSpPr txBox="1"/>
          <p:nvPr/>
        </p:nvSpPr>
        <p:spPr>
          <a:xfrm>
            <a:off x="6012160" y="2276872"/>
            <a:ext cx="3096344" cy="261610"/>
          </a:xfrm>
          <a:prstGeom prst="rect">
            <a:avLst/>
          </a:prstGeom>
          <a:noFill/>
        </p:spPr>
        <p:txBody>
          <a:bodyPr wrap="square" rtlCol="0">
            <a:spAutoFit/>
          </a:bodyPr>
          <a:lstStyle/>
          <a:p>
            <a:r>
              <a:rPr lang="fr-FR" sz="1100" b="1" dirty="0" smtClean="0"/>
              <a:t>3. Intégrée à l’archipel mégalopolitain mondial: </a:t>
            </a:r>
            <a:endParaRPr lang="fr-FR" sz="1100" b="1" dirty="0"/>
          </a:p>
        </p:txBody>
      </p:sp>
      <p:sp>
        <p:nvSpPr>
          <p:cNvPr id="90" name="ZoneTexte 89"/>
          <p:cNvSpPr txBox="1"/>
          <p:nvPr/>
        </p:nvSpPr>
        <p:spPr>
          <a:xfrm>
            <a:off x="5868144" y="3284984"/>
            <a:ext cx="3096344" cy="276999"/>
          </a:xfrm>
          <a:prstGeom prst="rect">
            <a:avLst/>
          </a:prstGeom>
          <a:noFill/>
        </p:spPr>
        <p:txBody>
          <a:bodyPr wrap="square" rtlCol="0">
            <a:spAutoFit/>
          </a:bodyPr>
          <a:lstStyle/>
          <a:p>
            <a:r>
              <a:rPr lang="fr-FR" sz="1200" b="1" dirty="0" smtClean="0"/>
              <a:t>II. Une croissance source d’inégalités : </a:t>
            </a:r>
            <a:endParaRPr lang="fr-FR" sz="1200" b="1" dirty="0"/>
          </a:p>
        </p:txBody>
      </p:sp>
      <p:sp>
        <p:nvSpPr>
          <p:cNvPr id="91" name="ZoneTexte 90"/>
          <p:cNvSpPr txBox="1"/>
          <p:nvPr/>
        </p:nvSpPr>
        <p:spPr>
          <a:xfrm>
            <a:off x="6012160" y="3429000"/>
            <a:ext cx="2925569" cy="261610"/>
          </a:xfrm>
          <a:prstGeom prst="rect">
            <a:avLst/>
          </a:prstGeom>
          <a:noFill/>
        </p:spPr>
        <p:txBody>
          <a:bodyPr wrap="square" rtlCol="0">
            <a:spAutoFit/>
          </a:bodyPr>
          <a:lstStyle/>
          <a:p>
            <a:r>
              <a:rPr lang="fr-FR" sz="1100" b="1" dirty="0" smtClean="0"/>
              <a:t>1. De fortes inégalités socio-spatiales: </a:t>
            </a:r>
            <a:endParaRPr lang="fr-FR" sz="1100" b="1" dirty="0"/>
          </a:p>
        </p:txBody>
      </p:sp>
      <p:sp>
        <p:nvSpPr>
          <p:cNvPr id="92" name="ZoneTexte 91"/>
          <p:cNvSpPr txBox="1"/>
          <p:nvPr/>
        </p:nvSpPr>
        <p:spPr>
          <a:xfrm>
            <a:off x="5940152" y="5111606"/>
            <a:ext cx="3029925" cy="261610"/>
          </a:xfrm>
          <a:prstGeom prst="rect">
            <a:avLst/>
          </a:prstGeom>
          <a:noFill/>
        </p:spPr>
        <p:txBody>
          <a:bodyPr wrap="square" rtlCol="0">
            <a:spAutoFit/>
          </a:bodyPr>
          <a:lstStyle/>
          <a:p>
            <a:r>
              <a:rPr lang="fr-FR" sz="1100" b="1" dirty="0" smtClean="0"/>
              <a:t>2. Des infrastructures de transport insuffisantes: </a:t>
            </a:r>
            <a:endParaRPr lang="fr-FR" sz="1100" b="1" dirty="0"/>
          </a:p>
        </p:txBody>
      </p:sp>
      <p:sp>
        <p:nvSpPr>
          <p:cNvPr id="93" name="ZoneTexte 92"/>
          <p:cNvSpPr txBox="1"/>
          <p:nvPr/>
        </p:nvSpPr>
        <p:spPr>
          <a:xfrm>
            <a:off x="5796136" y="5733256"/>
            <a:ext cx="3029925" cy="261610"/>
          </a:xfrm>
          <a:prstGeom prst="rect">
            <a:avLst/>
          </a:prstGeom>
          <a:noFill/>
        </p:spPr>
        <p:txBody>
          <a:bodyPr wrap="square" rtlCol="0">
            <a:spAutoFit/>
          </a:bodyPr>
          <a:lstStyle/>
          <a:p>
            <a:r>
              <a:rPr lang="fr-FR" sz="1100" b="1" dirty="0" smtClean="0"/>
              <a:t>3. Des Dynamiques qui renforcent les inégalités : </a:t>
            </a:r>
            <a:endParaRPr lang="fr-FR" sz="1100" b="1" dirty="0"/>
          </a:p>
        </p:txBody>
      </p:sp>
      <p:cxnSp>
        <p:nvCxnSpPr>
          <p:cNvPr id="95" name="Connecteur droit 94"/>
          <p:cNvCxnSpPr/>
          <p:nvPr/>
        </p:nvCxnSpPr>
        <p:spPr>
          <a:xfrm flipV="1">
            <a:off x="323528" y="5600812"/>
            <a:ext cx="841243" cy="96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Connecteur droit 1039"/>
          <p:cNvCxnSpPr/>
          <p:nvPr/>
        </p:nvCxnSpPr>
        <p:spPr>
          <a:xfrm flipV="1">
            <a:off x="323528" y="5524169"/>
            <a:ext cx="0" cy="8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64771" y="5524331"/>
            <a:ext cx="0" cy="8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ZoneTexte 1040"/>
          <p:cNvSpPr txBox="1"/>
          <p:nvPr/>
        </p:nvSpPr>
        <p:spPr>
          <a:xfrm>
            <a:off x="179512" y="5229200"/>
            <a:ext cx="144016" cy="276999"/>
          </a:xfrm>
          <a:prstGeom prst="rect">
            <a:avLst/>
          </a:prstGeom>
          <a:noFill/>
        </p:spPr>
        <p:txBody>
          <a:bodyPr wrap="square" rtlCol="0">
            <a:spAutoFit/>
          </a:bodyPr>
          <a:lstStyle/>
          <a:p>
            <a:r>
              <a:rPr lang="fr-FR" sz="1200" b="1" dirty="0" smtClean="0"/>
              <a:t>0</a:t>
            </a:r>
            <a:endParaRPr lang="fr-FR" sz="1200" b="1" dirty="0"/>
          </a:p>
        </p:txBody>
      </p:sp>
      <p:sp>
        <p:nvSpPr>
          <p:cNvPr id="103" name="ZoneTexte 102"/>
          <p:cNvSpPr txBox="1"/>
          <p:nvPr/>
        </p:nvSpPr>
        <p:spPr>
          <a:xfrm>
            <a:off x="1016917" y="5240233"/>
            <a:ext cx="818803" cy="276999"/>
          </a:xfrm>
          <a:prstGeom prst="rect">
            <a:avLst/>
          </a:prstGeom>
          <a:noFill/>
        </p:spPr>
        <p:txBody>
          <a:bodyPr wrap="square" rtlCol="0">
            <a:spAutoFit/>
          </a:bodyPr>
          <a:lstStyle/>
          <a:p>
            <a:r>
              <a:rPr lang="fr-FR" sz="1200" b="1" dirty="0" smtClean="0"/>
              <a:t>10 km</a:t>
            </a:r>
            <a:endParaRPr lang="fr-FR" sz="1200" b="1" dirty="0"/>
          </a:p>
        </p:txBody>
      </p:sp>
      <p:sp>
        <p:nvSpPr>
          <p:cNvPr id="104" name="Ellipse 103"/>
          <p:cNvSpPr/>
          <p:nvPr/>
        </p:nvSpPr>
        <p:spPr>
          <a:xfrm>
            <a:off x="6002552" y="1052760"/>
            <a:ext cx="216000" cy="216000"/>
          </a:xfrm>
          <a:prstGeom prst="ellipse">
            <a:avLst/>
          </a:prstGeom>
          <a:noFill/>
          <a:ln w="28575">
            <a:solidFill>
              <a:srgbClr val="C20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6012184" y="1412776"/>
            <a:ext cx="216000" cy="216000"/>
          </a:xfrm>
          <a:prstGeom prst="ellipse">
            <a:avLst/>
          </a:prstGeom>
          <a:noFill/>
          <a:ln w="28575">
            <a:solidFill>
              <a:srgbClr val="C20E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6" name="Groupe 105"/>
          <p:cNvGrpSpPr/>
          <p:nvPr/>
        </p:nvGrpSpPr>
        <p:grpSpPr>
          <a:xfrm>
            <a:off x="6012160" y="1736832"/>
            <a:ext cx="180000" cy="180000"/>
            <a:chOff x="7640724" y="2778166"/>
            <a:chExt cx="171636" cy="171019"/>
          </a:xfrm>
        </p:grpSpPr>
        <p:sp>
          <p:nvSpPr>
            <p:cNvPr id="107" name="Ellipse 106"/>
            <p:cNvSpPr/>
            <p:nvPr/>
          </p:nvSpPr>
          <p:spPr>
            <a:xfrm>
              <a:off x="7640724" y="2778166"/>
              <a:ext cx="171636" cy="1710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8" name="Connecteur droit 107"/>
            <p:cNvCxnSpPr>
              <a:stCxn id="107" idx="1"/>
              <a:endCxn id="107" idx="5"/>
            </p:cNvCxnSpPr>
            <p:nvPr/>
          </p:nvCxnSpPr>
          <p:spPr>
            <a:xfrm>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a:stCxn id="107" idx="7"/>
              <a:endCxn id="107" idx="3"/>
            </p:cNvCxnSpPr>
            <p:nvPr/>
          </p:nvCxnSpPr>
          <p:spPr>
            <a:xfrm flipH="1">
              <a:off x="7665860" y="2803211"/>
              <a:ext cx="121364" cy="120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e 109"/>
          <p:cNvGrpSpPr/>
          <p:nvPr/>
        </p:nvGrpSpPr>
        <p:grpSpPr>
          <a:xfrm>
            <a:off x="6012160" y="2024864"/>
            <a:ext cx="180000" cy="180000"/>
            <a:chOff x="8028384" y="2803211"/>
            <a:chExt cx="216024" cy="193741"/>
          </a:xfrm>
        </p:grpSpPr>
        <p:sp>
          <p:nvSpPr>
            <p:cNvPr id="111" name="Triangle isocèle 110"/>
            <p:cNvSpPr/>
            <p:nvPr/>
          </p:nvSpPr>
          <p:spPr>
            <a:xfrm>
              <a:off x="8028384" y="2803211"/>
              <a:ext cx="216024" cy="1937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a:stCxn id="111" idx="1"/>
              <a:endCxn id="111" idx="3"/>
            </p:cNvCxnSpPr>
            <p:nvPr/>
          </p:nvCxnSpPr>
          <p:spPr>
            <a:xfrm>
              <a:off x="8082390"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a:stCxn id="111" idx="3"/>
              <a:endCxn id="111" idx="5"/>
            </p:cNvCxnSpPr>
            <p:nvPr/>
          </p:nvCxnSpPr>
          <p:spPr>
            <a:xfrm flipV="1">
              <a:off x="8136396" y="2900082"/>
              <a:ext cx="54006" cy="9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2" name="Rectangle 1041"/>
          <p:cNvSpPr/>
          <p:nvPr/>
        </p:nvSpPr>
        <p:spPr>
          <a:xfrm>
            <a:off x="5948552" y="2564904"/>
            <a:ext cx="288000" cy="144000"/>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117" name="Picture 4" descr="C:\Users\TESSSON\AppData\Local\Microsoft\Windows\INetCache\IE\393V30W7\13494487215794[1].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40152" y="2924960"/>
            <a:ext cx="288000" cy="144000"/>
          </a:xfrm>
          <a:prstGeom prst="rect">
            <a:avLst/>
          </a:prstGeom>
          <a:solidFill>
            <a:srgbClr val="0070C0"/>
          </a:solidFill>
          <a:extLst/>
        </p:spPr>
      </p:pic>
      <p:sp>
        <p:nvSpPr>
          <p:cNvPr id="121" name="Rectangle 120"/>
          <p:cNvSpPr/>
          <p:nvPr/>
        </p:nvSpPr>
        <p:spPr>
          <a:xfrm>
            <a:off x="5940184" y="3717032"/>
            <a:ext cx="288000" cy="144000"/>
          </a:xfrm>
          <a:prstGeom prst="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2" name="Rectangle 121"/>
          <p:cNvSpPr/>
          <p:nvPr/>
        </p:nvSpPr>
        <p:spPr>
          <a:xfrm>
            <a:off x="5940152" y="4077088"/>
            <a:ext cx="288000" cy="144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3" name="Rectangle 122"/>
          <p:cNvSpPr/>
          <p:nvPr/>
        </p:nvSpPr>
        <p:spPr>
          <a:xfrm>
            <a:off x="5940152" y="4365104"/>
            <a:ext cx="288000" cy="144000"/>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043" name="Forme libre 1042"/>
          <p:cNvSpPr/>
          <p:nvPr/>
        </p:nvSpPr>
        <p:spPr>
          <a:xfrm>
            <a:off x="3058178" y="3427615"/>
            <a:ext cx="820596" cy="158612"/>
          </a:xfrm>
          <a:custGeom>
            <a:avLst/>
            <a:gdLst>
              <a:gd name="connsiteX0" fmla="*/ 882868 w 882868"/>
              <a:gd name="connsiteY0" fmla="*/ 136634 h 136634"/>
              <a:gd name="connsiteX1" fmla="*/ 557048 w 882868"/>
              <a:gd name="connsiteY1" fmla="*/ 63062 h 136634"/>
              <a:gd name="connsiteX2" fmla="*/ 0 w 882868"/>
              <a:gd name="connsiteY2" fmla="*/ 0 h 136634"/>
            </a:gdLst>
            <a:ahLst/>
            <a:cxnLst>
              <a:cxn ang="0">
                <a:pos x="connsiteX0" y="connsiteY0"/>
              </a:cxn>
              <a:cxn ang="0">
                <a:pos x="connsiteX1" y="connsiteY1"/>
              </a:cxn>
              <a:cxn ang="0">
                <a:pos x="connsiteX2" y="connsiteY2"/>
              </a:cxn>
            </a:cxnLst>
            <a:rect l="l" t="t" r="r" b="b"/>
            <a:pathLst>
              <a:path w="882868" h="136634">
                <a:moveTo>
                  <a:pt x="882868" y="136634"/>
                </a:moveTo>
                <a:cubicBezTo>
                  <a:pt x="793530" y="111234"/>
                  <a:pt x="704193" y="85834"/>
                  <a:pt x="557048" y="63062"/>
                </a:cubicBezTo>
                <a:cubicBezTo>
                  <a:pt x="409903" y="40290"/>
                  <a:pt x="204951" y="20145"/>
                  <a:pt x="0" y="0"/>
                </a:cubicBezTo>
              </a:path>
            </a:pathLst>
          </a:custGeom>
          <a:noFill/>
          <a:ln w="57150">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
        <p:nvSpPr>
          <p:cNvPr id="125" name="Rectangle 124"/>
          <p:cNvSpPr/>
          <p:nvPr/>
        </p:nvSpPr>
        <p:spPr>
          <a:xfrm>
            <a:off x="5940152" y="4653136"/>
            <a:ext cx="2880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cxnSp>
        <p:nvCxnSpPr>
          <p:cNvPr id="1045" name="Connecteur droit avec flèche 1044"/>
          <p:cNvCxnSpPr/>
          <p:nvPr/>
        </p:nvCxnSpPr>
        <p:spPr>
          <a:xfrm>
            <a:off x="6012160" y="5445224"/>
            <a:ext cx="39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a:off x="6012200" y="5661248"/>
            <a:ext cx="360000" cy="0"/>
          </a:xfrm>
          <a:prstGeom prst="straightConnector1">
            <a:avLst/>
          </a:prstGeom>
          <a:ln w="381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6012192" y="6309320"/>
            <a:ext cx="288000" cy="144000"/>
          </a:xfrm>
          <a:prstGeom prst="rect">
            <a:avLst/>
          </a:prstGeom>
          <a:pattFill prst="ltHorz">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133" name="Picture 4" descr="C:\Users\TESSSON\AppData\Local\Microsoft\Windows\INetCache\IE\393V30W7\13494487215794[1].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40152" y="3140984"/>
            <a:ext cx="288000" cy="144000"/>
          </a:xfrm>
          <a:prstGeom prst="rect">
            <a:avLst/>
          </a:prstGeom>
          <a:solidFill>
            <a:srgbClr val="0070C0"/>
          </a:solidFill>
          <a:ln>
            <a:solidFill>
              <a:schemeClr val="tx1"/>
            </a:solidFill>
            <a:prstDash val="sysDash"/>
          </a:ln>
          <a:extLst/>
        </p:spPr>
      </p:pic>
      <p:pic>
        <p:nvPicPr>
          <p:cNvPr id="134" name="Picture 4" descr="C:\Users\TESSSON\AppData\Local\Microsoft\Windows\INetCache\IE\393V30W7\13494487215794[1].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883706" y="4072531"/>
            <a:ext cx="368475" cy="184219"/>
          </a:xfrm>
          <a:prstGeom prst="rect">
            <a:avLst/>
          </a:prstGeom>
          <a:solidFill>
            <a:srgbClr val="0070C0"/>
          </a:solidFill>
          <a:ln>
            <a:solidFill>
              <a:schemeClr val="tx1"/>
            </a:solidFill>
            <a:prstDash val="sysDash"/>
          </a:ln>
          <a:extLst/>
        </p:spPr>
      </p:pic>
      <p:sp>
        <p:nvSpPr>
          <p:cNvPr id="135" name="Forme libre 134"/>
          <p:cNvSpPr/>
          <p:nvPr/>
        </p:nvSpPr>
        <p:spPr>
          <a:xfrm rot="15382644" flipH="1">
            <a:off x="6050252" y="6468633"/>
            <a:ext cx="215569" cy="388483"/>
          </a:xfrm>
          <a:custGeom>
            <a:avLst/>
            <a:gdLst>
              <a:gd name="connsiteX0" fmla="*/ 0 w 297625"/>
              <a:gd name="connsiteY0" fmla="*/ 0 h 876300"/>
              <a:gd name="connsiteX1" fmla="*/ 295275 w 297625"/>
              <a:gd name="connsiteY1" fmla="*/ 447675 h 876300"/>
              <a:gd name="connsiteX2" fmla="*/ 114300 w 297625"/>
              <a:gd name="connsiteY2" fmla="*/ 876300 h 876300"/>
            </a:gdLst>
            <a:ahLst/>
            <a:cxnLst>
              <a:cxn ang="0">
                <a:pos x="connsiteX0" y="connsiteY0"/>
              </a:cxn>
              <a:cxn ang="0">
                <a:pos x="connsiteX1" y="connsiteY1"/>
              </a:cxn>
              <a:cxn ang="0">
                <a:pos x="connsiteX2" y="connsiteY2"/>
              </a:cxn>
            </a:cxnLst>
            <a:rect l="l" t="t" r="r" b="b"/>
            <a:pathLst>
              <a:path w="297625" h="876300">
                <a:moveTo>
                  <a:pt x="0" y="0"/>
                </a:moveTo>
                <a:cubicBezTo>
                  <a:pt x="138112" y="150812"/>
                  <a:pt x="276225" y="301625"/>
                  <a:pt x="295275" y="447675"/>
                </a:cubicBezTo>
                <a:cubicBezTo>
                  <a:pt x="314325" y="593725"/>
                  <a:pt x="214312" y="735012"/>
                  <a:pt x="114300" y="876300"/>
                </a:cubicBezTo>
              </a:path>
            </a:pathLst>
          </a:custGeom>
          <a:noFill/>
          <a:ln w="5715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58" name="Groupe 1057"/>
          <p:cNvGrpSpPr/>
          <p:nvPr/>
        </p:nvGrpSpPr>
        <p:grpSpPr>
          <a:xfrm>
            <a:off x="2069712" y="3420294"/>
            <a:ext cx="537228" cy="486258"/>
            <a:chOff x="348149" y="3681152"/>
            <a:chExt cx="402253" cy="415781"/>
          </a:xfrm>
        </p:grpSpPr>
        <p:sp>
          <p:nvSpPr>
            <p:cNvPr id="41" name="Rectangle 40"/>
            <p:cNvSpPr/>
            <p:nvPr/>
          </p:nvSpPr>
          <p:spPr>
            <a:xfrm>
              <a:off x="348149" y="3681152"/>
              <a:ext cx="396000" cy="3960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7" name="Connecteur droit 1046"/>
            <p:cNvCxnSpPr/>
            <p:nvPr/>
          </p:nvCxnSpPr>
          <p:spPr>
            <a:xfrm>
              <a:off x="363688" y="3693661"/>
              <a:ext cx="386714" cy="4032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flipH="1">
              <a:off x="363688" y="3712712"/>
              <a:ext cx="378596" cy="35242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0" name="Groupe 149"/>
          <p:cNvGrpSpPr/>
          <p:nvPr/>
        </p:nvGrpSpPr>
        <p:grpSpPr>
          <a:xfrm>
            <a:off x="6012184" y="404664"/>
            <a:ext cx="180000" cy="180000"/>
            <a:chOff x="348149" y="3681152"/>
            <a:chExt cx="402253" cy="415781"/>
          </a:xfrm>
        </p:grpSpPr>
        <p:sp>
          <p:nvSpPr>
            <p:cNvPr id="151" name="Rectangle 150"/>
            <p:cNvSpPr/>
            <p:nvPr/>
          </p:nvSpPr>
          <p:spPr>
            <a:xfrm>
              <a:off x="348149" y="3681152"/>
              <a:ext cx="396000" cy="396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2" name="Connecteur droit 151"/>
            <p:cNvCxnSpPr/>
            <p:nvPr/>
          </p:nvCxnSpPr>
          <p:spPr>
            <a:xfrm>
              <a:off x="363688" y="3693661"/>
              <a:ext cx="386714" cy="4032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Connecteur droit 152"/>
            <p:cNvCxnSpPr/>
            <p:nvPr/>
          </p:nvCxnSpPr>
          <p:spPr>
            <a:xfrm flipH="1">
              <a:off x="363688" y="3712712"/>
              <a:ext cx="378596" cy="35242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59" name="ZoneTexte 1058"/>
          <p:cNvSpPr txBox="1"/>
          <p:nvPr/>
        </p:nvSpPr>
        <p:spPr>
          <a:xfrm>
            <a:off x="6444208" y="282714"/>
            <a:ext cx="2619909" cy="553998"/>
          </a:xfrm>
          <a:prstGeom prst="rect">
            <a:avLst/>
          </a:prstGeom>
          <a:noFill/>
        </p:spPr>
        <p:txBody>
          <a:bodyPr wrap="square" rtlCol="0">
            <a:spAutoFit/>
          </a:bodyPr>
          <a:lstStyle/>
          <a:p>
            <a:r>
              <a:rPr lang="fr-FR" sz="1000" b="1" dirty="0" smtClean="0"/>
              <a:t>Cœur industriel et nouvelles zones industrielles, </a:t>
            </a:r>
            <a:r>
              <a:rPr lang="fr-FR" sz="1000" dirty="0" smtClean="0"/>
              <a:t>Mumbai représente 18% de la Valeur ajoutée  industrielle indienne.</a:t>
            </a:r>
            <a:endParaRPr lang="fr-FR" sz="1000" b="1" dirty="0"/>
          </a:p>
        </p:txBody>
      </p:sp>
      <p:sp>
        <p:nvSpPr>
          <p:cNvPr id="155" name="ZoneTexte 154"/>
          <p:cNvSpPr txBox="1"/>
          <p:nvPr/>
        </p:nvSpPr>
        <p:spPr>
          <a:xfrm>
            <a:off x="6300192" y="980728"/>
            <a:ext cx="2619909" cy="400110"/>
          </a:xfrm>
          <a:prstGeom prst="rect">
            <a:avLst/>
          </a:prstGeom>
          <a:noFill/>
        </p:spPr>
        <p:txBody>
          <a:bodyPr wrap="square" rtlCol="0">
            <a:spAutoFit/>
          </a:bodyPr>
          <a:lstStyle/>
          <a:p>
            <a:r>
              <a:rPr lang="fr-FR" sz="1000" b="1" dirty="0" smtClean="0"/>
              <a:t>CBD </a:t>
            </a:r>
            <a:r>
              <a:rPr lang="fr-FR" sz="1000" dirty="0" smtClean="0"/>
              <a:t>concentrant les 139 sièges sociaux des 500 premières FTN indiennes</a:t>
            </a:r>
            <a:r>
              <a:rPr lang="fr-FR" sz="1000" dirty="0"/>
              <a:t>.</a:t>
            </a:r>
            <a:r>
              <a:rPr lang="fr-FR" sz="1000" dirty="0" smtClean="0"/>
              <a:t> </a:t>
            </a:r>
            <a:endParaRPr lang="fr-FR" sz="1000" dirty="0"/>
          </a:p>
        </p:txBody>
      </p:sp>
      <p:sp>
        <p:nvSpPr>
          <p:cNvPr id="156" name="ZoneTexte 155"/>
          <p:cNvSpPr txBox="1"/>
          <p:nvPr/>
        </p:nvSpPr>
        <p:spPr>
          <a:xfrm>
            <a:off x="6300192" y="1382579"/>
            <a:ext cx="2619909" cy="246221"/>
          </a:xfrm>
          <a:prstGeom prst="rect">
            <a:avLst/>
          </a:prstGeom>
          <a:noFill/>
        </p:spPr>
        <p:txBody>
          <a:bodyPr wrap="square" rtlCol="0">
            <a:spAutoFit/>
          </a:bodyPr>
          <a:lstStyle/>
          <a:p>
            <a:r>
              <a:rPr lang="fr-FR" sz="1000" b="1" dirty="0" smtClean="0"/>
              <a:t>Nouveaux centres décisionnels </a:t>
            </a:r>
            <a:r>
              <a:rPr lang="fr-FR" sz="1000" dirty="0" smtClean="0"/>
              <a:t>. </a:t>
            </a:r>
            <a:endParaRPr lang="fr-FR" sz="1000" dirty="0"/>
          </a:p>
        </p:txBody>
      </p:sp>
      <p:sp>
        <p:nvSpPr>
          <p:cNvPr id="157" name="ZoneTexte 156"/>
          <p:cNvSpPr txBox="1"/>
          <p:nvPr/>
        </p:nvSpPr>
        <p:spPr>
          <a:xfrm>
            <a:off x="6300192" y="1628800"/>
            <a:ext cx="2619909" cy="400110"/>
          </a:xfrm>
          <a:prstGeom prst="rect">
            <a:avLst/>
          </a:prstGeom>
          <a:noFill/>
        </p:spPr>
        <p:txBody>
          <a:bodyPr wrap="square" rtlCol="0">
            <a:spAutoFit/>
          </a:bodyPr>
          <a:lstStyle/>
          <a:p>
            <a:r>
              <a:rPr lang="fr-FR" sz="1000" b="1" dirty="0" smtClean="0"/>
              <a:t>Bourses de Bombay</a:t>
            </a:r>
            <a:r>
              <a:rPr lang="fr-FR" sz="1000" dirty="0" smtClean="0"/>
              <a:t>. Mumbai représente près de 40% des transactions financières indiennes.</a:t>
            </a:r>
            <a:endParaRPr lang="fr-FR" sz="1000" dirty="0"/>
          </a:p>
        </p:txBody>
      </p:sp>
      <p:sp>
        <p:nvSpPr>
          <p:cNvPr id="158" name="ZoneTexte 157"/>
          <p:cNvSpPr txBox="1"/>
          <p:nvPr/>
        </p:nvSpPr>
        <p:spPr>
          <a:xfrm>
            <a:off x="6300192" y="1988840"/>
            <a:ext cx="2619909" cy="246221"/>
          </a:xfrm>
          <a:prstGeom prst="rect">
            <a:avLst/>
          </a:prstGeom>
          <a:noFill/>
        </p:spPr>
        <p:txBody>
          <a:bodyPr wrap="square" rtlCol="0">
            <a:spAutoFit/>
          </a:bodyPr>
          <a:lstStyle/>
          <a:p>
            <a:r>
              <a:rPr lang="fr-FR" sz="1000" b="1" dirty="0" smtClean="0"/>
              <a:t>Grands centres à vocation culturelle.</a:t>
            </a:r>
            <a:endParaRPr lang="fr-FR" sz="1000" dirty="0"/>
          </a:p>
        </p:txBody>
      </p:sp>
      <p:sp>
        <p:nvSpPr>
          <p:cNvPr id="159" name="ZoneTexte 158"/>
          <p:cNvSpPr txBox="1"/>
          <p:nvPr/>
        </p:nvSpPr>
        <p:spPr>
          <a:xfrm>
            <a:off x="6300192" y="2492896"/>
            <a:ext cx="2669885" cy="400110"/>
          </a:xfrm>
          <a:prstGeom prst="rect">
            <a:avLst/>
          </a:prstGeom>
          <a:noFill/>
        </p:spPr>
        <p:txBody>
          <a:bodyPr wrap="square" rtlCol="0">
            <a:spAutoFit/>
          </a:bodyPr>
          <a:lstStyle/>
          <a:p>
            <a:r>
              <a:rPr lang="fr-FR" sz="1000" b="1" dirty="0" smtClean="0"/>
              <a:t>Port international, </a:t>
            </a:r>
            <a:r>
              <a:rPr lang="fr-FR" sz="1000" dirty="0" smtClean="0"/>
              <a:t>Mumbai est historiquement la « porte de l’Inde ».</a:t>
            </a:r>
            <a:endParaRPr lang="fr-FR" sz="1000" dirty="0"/>
          </a:p>
        </p:txBody>
      </p:sp>
      <p:sp>
        <p:nvSpPr>
          <p:cNvPr id="160" name="ZoneTexte 159"/>
          <p:cNvSpPr txBox="1"/>
          <p:nvPr/>
        </p:nvSpPr>
        <p:spPr>
          <a:xfrm>
            <a:off x="6372200" y="2852936"/>
            <a:ext cx="2771800" cy="400110"/>
          </a:xfrm>
          <a:prstGeom prst="rect">
            <a:avLst/>
          </a:prstGeom>
          <a:noFill/>
        </p:spPr>
        <p:txBody>
          <a:bodyPr wrap="square" rtlCol="0">
            <a:spAutoFit/>
          </a:bodyPr>
          <a:lstStyle/>
          <a:p>
            <a:r>
              <a:rPr lang="fr-FR" sz="1000" b="1" dirty="0" smtClean="0"/>
              <a:t>Aéroport  international </a:t>
            </a:r>
            <a:r>
              <a:rPr lang="fr-FR" sz="1000" dirty="0" smtClean="0"/>
              <a:t>, construit et en construction., 50% trafic aérien indien.</a:t>
            </a:r>
            <a:endParaRPr lang="fr-FR" sz="1000" dirty="0"/>
          </a:p>
        </p:txBody>
      </p:sp>
      <p:sp>
        <p:nvSpPr>
          <p:cNvPr id="161" name="ZoneTexte 160"/>
          <p:cNvSpPr txBox="1"/>
          <p:nvPr/>
        </p:nvSpPr>
        <p:spPr>
          <a:xfrm>
            <a:off x="6216596" y="3604954"/>
            <a:ext cx="2669885" cy="400110"/>
          </a:xfrm>
          <a:prstGeom prst="rect">
            <a:avLst/>
          </a:prstGeom>
          <a:noFill/>
        </p:spPr>
        <p:txBody>
          <a:bodyPr wrap="square" rtlCol="0">
            <a:spAutoFit/>
          </a:bodyPr>
          <a:lstStyle/>
          <a:p>
            <a:r>
              <a:rPr lang="fr-FR" sz="1000" b="1" dirty="0" smtClean="0"/>
              <a:t>Centre-ville historique,  </a:t>
            </a:r>
            <a:r>
              <a:rPr lang="fr-FR" sz="1000" dirty="0" smtClean="0"/>
              <a:t>concentration des populations aisées.</a:t>
            </a:r>
            <a:endParaRPr lang="fr-FR" sz="1000" dirty="0"/>
          </a:p>
        </p:txBody>
      </p:sp>
      <p:sp>
        <p:nvSpPr>
          <p:cNvPr id="162" name="ZoneTexte 161"/>
          <p:cNvSpPr txBox="1"/>
          <p:nvPr/>
        </p:nvSpPr>
        <p:spPr>
          <a:xfrm>
            <a:off x="6222595" y="4005064"/>
            <a:ext cx="2669885" cy="246221"/>
          </a:xfrm>
          <a:prstGeom prst="rect">
            <a:avLst/>
          </a:prstGeom>
          <a:noFill/>
        </p:spPr>
        <p:txBody>
          <a:bodyPr wrap="square" rtlCol="0">
            <a:spAutoFit/>
          </a:bodyPr>
          <a:lstStyle/>
          <a:p>
            <a:r>
              <a:rPr lang="fr-FR" sz="1000" b="1" dirty="0" smtClean="0"/>
              <a:t>Principale zone d’extension des quartiers aisés</a:t>
            </a:r>
            <a:r>
              <a:rPr lang="fr-FR" sz="1000" dirty="0" smtClean="0"/>
              <a:t>.</a:t>
            </a:r>
            <a:endParaRPr lang="fr-FR" sz="1000" dirty="0"/>
          </a:p>
        </p:txBody>
      </p:sp>
      <p:sp>
        <p:nvSpPr>
          <p:cNvPr id="163" name="Flèche droite 162"/>
          <p:cNvSpPr/>
          <p:nvPr/>
        </p:nvSpPr>
        <p:spPr>
          <a:xfrm>
            <a:off x="6012160" y="5985312"/>
            <a:ext cx="396000" cy="252000"/>
          </a:xfrm>
          <a:prstGeom prst="rightArrow">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ZoneTexte 164"/>
          <p:cNvSpPr txBox="1"/>
          <p:nvPr/>
        </p:nvSpPr>
        <p:spPr>
          <a:xfrm>
            <a:off x="6228184" y="4293096"/>
            <a:ext cx="2880320" cy="246221"/>
          </a:xfrm>
          <a:prstGeom prst="rect">
            <a:avLst/>
          </a:prstGeom>
          <a:noFill/>
        </p:spPr>
        <p:txBody>
          <a:bodyPr wrap="square" rtlCol="0">
            <a:spAutoFit/>
          </a:bodyPr>
          <a:lstStyle/>
          <a:p>
            <a:r>
              <a:rPr lang="fr-FR" sz="1000" b="1" dirty="0" smtClean="0"/>
              <a:t>Quartiers  des classes moyennes et populaires.</a:t>
            </a:r>
            <a:endParaRPr lang="fr-FR" sz="1000" dirty="0"/>
          </a:p>
        </p:txBody>
      </p:sp>
      <p:sp>
        <p:nvSpPr>
          <p:cNvPr id="166" name="Organigramme : Décision 165"/>
          <p:cNvSpPr/>
          <p:nvPr/>
        </p:nvSpPr>
        <p:spPr>
          <a:xfrm>
            <a:off x="6008551" y="4869160"/>
            <a:ext cx="180000" cy="252000"/>
          </a:xfrm>
          <a:prstGeom prst="flowChartDecision">
            <a:avLst/>
          </a:prstGeom>
          <a:solidFill>
            <a:srgbClr val="7030A0"/>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ZoneTexte 166"/>
          <p:cNvSpPr txBox="1"/>
          <p:nvPr/>
        </p:nvSpPr>
        <p:spPr>
          <a:xfrm>
            <a:off x="6228184" y="4581128"/>
            <a:ext cx="2880320" cy="246221"/>
          </a:xfrm>
          <a:prstGeom prst="rect">
            <a:avLst/>
          </a:prstGeom>
          <a:noFill/>
        </p:spPr>
        <p:txBody>
          <a:bodyPr wrap="square" rtlCol="0">
            <a:spAutoFit/>
          </a:bodyPr>
          <a:lstStyle/>
          <a:p>
            <a:r>
              <a:rPr lang="fr-FR" sz="1000" b="1" dirty="0" smtClean="0"/>
              <a:t>Parc Naturel</a:t>
            </a:r>
            <a:r>
              <a:rPr lang="fr-FR" sz="1000" dirty="0" smtClean="0"/>
              <a:t>, une difficile politique de protection. </a:t>
            </a:r>
            <a:endParaRPr lang="fr-FR" sz="1000" dirty="0"/>
          </a:p>
        </p:txBody>
      </p:sp>
      <p:sp>
        <p:nvSpPr>
          <p:cNvPr id="168" name="ZoneTexte 167"/>
          <p:cNvSpPr txBox="1"/>
          <p:nvPr/>
        </p:nvSpPr>
        <p:spPr>
          <a:xfrm>
            <a:off x="6228184" y="4797152"/>
            <a:ext cx="2880320" cy="400110"/>
          </a:xfrm>
          <a:prstGeom prst="rect">
            <a:avLst/>
          </a:prstGeom>
          <a:noFill/>
        </p:spPr>
        <p:txBody>
          <a:bodyPr wrap="square" rtlCol="0">
            <a:spAutoFit/>
          </a:bodyPr>
          <a:lstStyle/>
          <a:p>
            <a:r>
              <a:rPr lang="fr-FR" sz="1000" b="1" dirty="0" smtClean="0"/>
              <a:t>Principaux Slums</a:t>
            </a:r>
            <a:r>
              <a:rPr lang="fr-FR" sz="1000" dirty="0" smtClean="0"/>
              <a:t>, </a:t>
            </a:r>
            <a:r>
              <a:rPr lang="fr-FR" sz="1000" dirty="0" smtClean="0"/>
              <a:t>plus de 6 millions  d’habitant vivent dans </a:t>
            </a:r>
            <a:r>
              <a:rPr lang="fr-FR" sz="1000" dirty="0" smtClean="0"/>
              <a:t>des bidonvilles.</a:t>
            </a:r>
            <a:endParaRPr lang="fr-FR" sz="1000" dirty="0"/>
          </a:p>
        </p:txBody>
      </p:sp>
      <p:sp>
        <p:nvSpPr>
          <p:cNvPr id="170" name="ZoneTexte 169"/>
          <p:cNvSpPr txBox="1"/>
          <p:nvPr/>
        </p:nvSpPr>
        <p:spPr>
          <a:xfrm>
            <a:off x="6368996" y="5301208"/>
            <a:ext cx="2669885" cy="246221"/>
          </a:xfrm>
          <a:prstGeom prst="rect">
            <a:avLst/>
          </a:prstGeom>
          <a:noFill/>
        </p:spPr>
        <p:txBody>
          <a:bodyPr wrap="square" rtlCol="0">
            <a:spAutoFit/>
          </a:bodyPr>
          <a:lstStyle/>
          <a:p>
            <a:r>
              <a:rPr lang="fr-FR" sz="1000" b="1" dirty="0" smtClean="0"/>
              <a:t>Principaux axes routiers et ferroviaires.</a:t>
            </a:r>
            <a:endParaRPr lang="fr-FR" sz="1000" dirty="0"/>
          </a:p>
        </p:txBody>
      </p:sp>
      <p:sp>
        <p:nvSpPr>
          <p:cNvPr id="171" name="ZoneTexte 170"/>
          <p:cNvSpPr txBox="1"/>
          <p:nvPr/>
        </p:nvSpPr>
        <p:spPr>
          <a:xfrm>
            <a:off x="6372200" y="5517232"/>
            <a:ext cx="2669885" cy="246221"/>
          </a:xfrm>
          <a:prstGeom prst="rect">
            <a:avLst/>
          </a:prstGeom>
          <a:noFill/>
        </p:spPr>
        <p:txBody>
          <a:bodyPr wrap="square" rtlCol="0">
            <a:spAutoFit/>
          </a:bodyPr>
          <a:lstStyle/>
          <a:p>
            <a:r>
              <a:rPr lang="fr-FR" sz="1000" b="1" dirty="0" smtClean="0"/>
              <a:t>Grands projets autoroutiers à péages.</a:t>
            </a:r>
            <a:endParaRPr lang="fr-FR" sz="1000" dirty="0"/>
          </a:p>
        </p:txBody>
      </p:sp>
      <p:sp>
        <p:nvSpPr>
          <p:cNvPr id="172" name="ZoneTexte 171"/>
          <p:cNvSpPr txBox="1"/>
          <p:nvPr/>
        </p:nvSpPr>
        <p:spPr>
          <a:xfrm>
            <a:off x="6372200" y="5991091"/>
            <a:ext cx="2669885" cy="246221"/>
          </a:xfrm>
          <a:prstGeom prst="rect">
            <a:avLst/>
          </a:prstGeom>
          <a:noFill/>
        </p:spPr>
        <p:txBody>
          <a:bodyPr wrap="square" rtlCol="0">
            <a:spAutoFit/>
          </a:bodyPr>
          <a:lstStyle/>
          <a:p>
            <a:r>
              <a:rPr lang="fr-FR" sz="1000" b="1" dirty="0" smtClean="0"/>
              <a:t>Processus  de gentrification.</a:t>
            </a:r>
            <a:endParaRPr lang="fr-FR" sz="1000" dirty="0"/>
          </a:p>
        </p:txBody>
      </p:sp>
      <p:sp>
        <p:nvSpPr>
          <p:cNvPr id="173" name="ZoneTexte 172"/>
          <p:cNvSpPr txBox="1"/>
          <p:nvPr/>
        </p:nvSpPr>
        <p:spPr>
          <a:xfrm>
            <a:off x="6372200" y="6237312"/>
            <a:ext cx="2669885" cy="246221"/>
          </a:xfrm>
          <a:prstGeom prst="rect">
            <a:avLst/>
          </a:prstGeom>
          <a:noFill/>
        </p:spPr>
        <p:txBody>
          <a:bodyPr wrap="square" rtlCol="0">
            <a:spAutoFit/>
          </a:bodyPr>
          <a:lstStyle/>
          <a:p>
            <a:r>
              <a:rPr lang="fr-FR" sz="1000" b="1" dirty="0" smtClean="0"/>
              <a:t>Périmètre développement des villes nouvelles.</a:t>
            </a:r>
            <a:endParaRPr lang="fr-FR" sz="1000" dirty="0"/>
          </a:p>
        </p:txBody>
      </p:sp>
      <p:sp>
        <p:nvSpPr>
          <p:cNvPr id="174" name="ZoneTexte 173"/>
          <p:cNvSpPr txBox="1"/>
          <p:nvPr/>
        </p:nvSpPr>
        <p:spPr>
          <a:xfrm>
            <a:off x="6372200" y="6485274"/>
            <a:ext cx="2669885" cy="400110"/>
          </a:xfrm>
          <a:prstGeom prst="rect">
            <a:avLst/>
          </a:prstGeom>
          <a:noFill/>
        </p:spPr>
        <p:txBody>
          <a:bodyPr wrap="square" rtlCol="0">
            <a:spAutoFit/>
          </a:bodyPr>
          <a:lstStyle/>
          <a:p>
            <a:r>
              <a:rPr lang="fr-FR" sz="1000" b="1" dirty="0" smtClean="0"/>
              <a:t>Dynamique d’étalement urbain. </a:t>
            </a:r>
            <a:r>
              <a:rPr lang="fr-FR" sz="1000" dirty="0" smtClean="0"/>
              <a:t>8 millions de personnes supplémentaires d’ici 2025</a:t>
            </a:r>
            <a:endParaRPr lang="fr-FR" sz="1000" dirty="0"/>
          </a:p>
        </p:txBody>
      </p:sp>
      <p:sp>
        <p:nvSpPr>
          <p:cNvPr id="1061" name="ZoneTexte 1060"/>
          <p:cNvSpPr txBox="1"/>
          <p:nvPr/>
        </p:nvSpPr>
        <p:spPr>
          <a:xfrm>
            <a:off x="1979712" y="1742619"/>
            <a:ext cx="753269" cy="246221"/>
          </a:xfrm>
          <a:prstGeom prst="rect">
            <a:avLst/>
          </a:prstGeom>
          <a:noFill/>
        </p:spPr>
        <p:txBody>
          <a:bodyPr wrap="square" rtlCol="0">
            <a:spAutoFit/>
          </a:bodyPr>
          <a:lstStyle/>
          <a:p>
            <a:r>
              <a:rPr lang="fr-FR" sz="1000" b="1" dirty="0" smtClean="0"/>
              <a:t>Film city </a:t>
            </a:r>
            <a:endParaRPr lang="fr-FR" sz="1000" b="1" dirty="0"/>
          </a:p>
        </p:txBody>
      </p:sp>
      <p:sp>
        <p:nvSpPr>
          <p:cNvPr id="176" name="ZoneTexte 175"/>
          <p:cNvSpPr txBox="1"/>
          <p:nvPr/>
        </p:nvSpPr>
        <p:spPr>
          <a:xfrm>
            <a:off x="1979712" y="2606715"/>
            <a:ext cx="520813" cy="215444"/>
          </a:xfrm>
          <a:prstGeom prst="rect">
            <a:avLst/>
          </a:prstGeom>
          <a:noFill/>
        </p:spPr>
        <p:txBody>
          <a:bodyPr wrap="square" rtlCol="0">
            <a:spAutoFit/>
          </a:bodyPr>
          <a:lstStyle/>
          <a:p>
            <a:r>
              <a:rPr lang="fr-FR" sz="800" b="1" dirty="0" smtClean="0"/>
              <a:t>NSE</a:t>
            </a:r>
            <a:endParaRPr lang="fr-FR" sz="800" b="1" dirty="0"/>
          </a:p>
        </p:txBody>
      </p:sp>
      <p:sp>
        <p:nvSpPr>
          <p:cNvPr id="177" name="ZoneTexte 176"/>
          <p:cNvSpPr txBox="1"/>
          <p:nvPr/>
        </p:nvSpPr>
        <p:spPr>
          <a:xfrm>
            <a:off x="2107457" y="4508902"/>
            <a:ext cx="520813" cy="215444"/>
          </a:xfrm>
          <a:prstGeom prst="rect">
            <a:avLst/>
          </a:prstGeom>
          <a:noFill/>
        </p:spPr>
        <p:txBody>
          <a:bodyPr wrap="square" rtlCol="0">
            <a:spAutoFit/>
          </a:bodyPr>
          <a:lstStyle/>
          <a:p>
            <a:r>
              <a:rPr lang="fr-FR" sz="800" b="1" dirty="0" smtClean="0"/>
              <a:t>BSE</a:t>
            </a:r>
            <a:endParaRPr lang="fr-FR" sz="800" b="1" dirty="0"/>
          </a:p>
        </p:txBody>
      </p:sp>
      <p:sp>
        <p:nvSpPr>
          <p:cNvPr id="178" name="ZoneTexte 177"/>
          <p:cNvSpPr txBox="1"/>
          <p:nvPr/>
        </p:nvSpPr>
        <p:spPr>
          <a:xfrm>
            <a:off x="2051720" y="4077072"/>
            <a:ext cx="749086" cy="246221"/>
          </a:xfrm>
          <a:prstGeom prst="rect">
            <a:avLst/>
          </a:prstGeom>
          <a:noFill/>
        </p:spPr>
        <p:txBody>
          <a:bodyPr wrap="square" rtlCol="0">
            <a:spAutoFit/>
          </a:bodyPr>
          <a:lstStyle/>
          <a:p>
            <a:r>
              <a:rPr lang="fr-FR" sz="1000" b="1" dirty="0" smtClean="0"/>
              <a:t>Université</a:t>
            </a:r>
            <a:endParaRPr lang="fr-FR" sz="1000" b="1" dirty="0"/>
          </a:p>
        </p:txBody>
      </p:sp>
      <p:sp>
        <p:nvSpPr>
          <p:cNvPr id="179" name="ZoneTexte 178"/>
          <p:cNvSpPr txBox="1"/>
          <p:nvPr/>
        </p:nvSpPr>
        <p:spPr>
          <a:xfrm>
            <a:off x="2195736" y="3038763"/>
            <a:ext cx="749086" cy="230832"/>
          </a:xfrm>
          <a:prstGeom prst="rect">
            <a:avLst/>
          </a:prstGeom>
          <a:noFill/>
        </p:spPr>
        <p:txBody>
          <a:bodyPr wrap="square" rtlCol="0">
            <a:spAutoFit/>
          </a:bodyPr>
          <a:lstStyle/>
          <a:p>
            <a:r>
              <a:rPr lang="fr-FR" sz="900" b="1" dirty="0" smtClean="0"/>
              <a:t>DHARAVI</a:t>
            </a:r>
            <a:endParaRPr lang="fr-FR" sz="900" b="1" dirty="0"/>
          </a:p>
        </p:txBody>
      </p:sp>
      <p:sp>
        <p:nvSpPr>
          <p:cNvPr id="180" name="ZoneTexte 179"/>
          <p:cNvSpPr txBox="1"/>
          <p:nvPr/>
        </p:nvSpPr>
        <p:spPr>
          <a:xfrm>
            <a:off x="1993523" y="2407677"/>
            <a:ext cx="1270308" cy="230832"/>
          </a:xfrm>
          <a:prstGeom prst="rect">
            <a:avLst/>
          </a:prstGeom>
          <a:noFill/>
        </p:spPr>
        <p:txBody>
          <a:bodyPr wrap="square" rtlCol="0">
            <a:spAutoFit/>
          </a:bodyPr>
          <a:lstStyle/>
          <a:p>
            <a:r>
              <a:rPr lang="fr-FR" sz="900" b="1" dirty="0" smtClean="0"/>
              <a:t>BANDRA-KURTA</a:t>
            </a:r>
            <a:endParaRPr lang="fr-FR" sz="900" b="1" dirty="0"/>
          </a:p>
        </p:txBody>
      </p:sp>
      <p:sp>
        <p:nvSpPr>
          <p:cNvPr id="181" name="ZoneTexte 180"/>
          <p:cNvSpPr txBox="1"/>
          <p:nvPr/>
        </p:nvSpPr>
        <p:spPr>
          <a:xfrm>
            <a:off x="3274662" y="3717032"/>
            <a:ext cx="793282" cy="230832"/>
          </a:xfrm>
          <a:prstGeom prst="rect">
            <a:avLst/>
          </a:prstGeom>
          <a:noFill/>
        </p:spPr>
        <p:txBody>
          <a:bodyPr wrap="square" rtlCol="0">
            <a:spAutoFit/>
          </a:bodyPr>
          <a:lstStyle/>
          <a:p>
            <a:r>
              <a:rPr lang="fr-FR" sz="900" b="1" dirty="0" smtClean="0"/>
              <a:t>BELAPUR</a:t>
            </a:r>
            <a:endParaRPr lang="fr-FR" sz="900" b="1" dirty="0"/>
          </a:p>
        </p:txBody>
      </p:sp>
      <p:sp>
        <p:nvSpPr>
          <p:cNvPr id="182" name="ZoneTexte 181"/>
          <p:cNvSpPr txBox="1"/>
          <p:nvPr/>
        </p:nvSpPr>
        <p:spPr>
          <a:xfrm>
            <a:off x="548140" y="4603783"/>
            <a:ext cx="1308403" cy="369332"/>
          </a:xfrm>
          <a:prstGeom prst="rect">
            <a:avLst/>
          </a:prstGeom>
          <a:noFill/>
        </p:spPr>
        <p:txBody>
          <a:bodyPr wrap="square" rtlCol="0">
            <a:spAutoFit/>
          </a:bodyPr>
          <a:lstStyle/>
          <a:p>
            <a:r>
              <a:rPr lang="fr-FR" sz="900" b="1" dirty="0" smtClean="0"/>
              <a:t>QUARTIER DU FORT et NARIMA POINT</a:t>
            </a:r>
            <a:endParaRPr lang="fr-FR" sz="900" b="1" dirty="0"/>
          </a:p>
        </p:txBody>
      </p:sp>
      <p:sp>
        <p:nvSpPr>
          <p:cNvPr id="183" name="ZoneTexte 182"/>
          <p:cNvSpPr txBox="1"/>
          <p:nvPr/>
        </p:nvSpPr>
        <p:spPr>
          <a:xfrm>
            <a:off x="2090031" y="734507"/>
            <a:ext cx="903434" cy="707886"/>
          </a:xfrm>
          <a:prstGeom prst="rect">
            <a:avLst/>
          </a:prstGeom>
          <a:noFill/>
        </p:spPr>
        <p:txBody>
          <a:bodyPr wrap="square" rtlCol="0">
            <a:spAutoFit/>
          </a:bodyPr>
          <a:lstStyle/>
          <a:p>
            <a:r>
              <a:rPr lang="fr-FR" sz="1000" b="1" dirty="0" smtClean="0"/>
              <a:t>Parc Nationale</a:t>
            </a:r>
          </a:p>
          <a:p>
            <a:r>
              <a:rPr lang="fr-FR" sz="1000" b="1" dirty="0" smtClean="0"/>
              <a:t>Sab Jay Ghandhi</a:t>
            </a:r>
            <a:endParaRPr lang="fr-FR" sz="1000" b="1" dirty="0"/>
          </a:p>
        </p:txBody>
      </p:sp>
      <p:sp>
        <p:nvSpPr>
          <p:cNvPr id="1035" name="Flèche droite 1034"/>
          <p:cNvSpPr/>
          <p:nvPr/>
        </p:nvSpPr>
        <p:spPr>
          <a:xfrm rot="16200000">
            <a:off x="1670564" y="3810157"/>
            <a:ext cx="548490" cy="362241"/>
          </a:xfrm>
          <a:prstGeom prst="rightArrow">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ZoneTexte 183"/>
          <p:cNvSpPr txBox="1"/>
          <p:nvPr/>
        </p:nvSpPr>
        <p:spPr>
          <a:xfrm>
            <a:off x="323528" y="2668284"/>
            <a:ext cx="753269" cy="400110"/>
          </a:xfrm>
          <a:prstGeom prst="rect">
            <a:avLst/>
          </a:prstGeom>
          <a:noFill/>
        </p:spPr>
        <p:txBody>
          <a:bodyPr wrap="square" rtlCol="0">
            <a:spAutoFit/>
          </a:bodyPr>
          <a:lstStyle/>
          <a:p>
            <a:r>
              <a:rPr lang="fr-FR" sz="1000" b="1" i="1" dirty="0" smtClean="0">
                <a:solidFill>
                  <a:schemeClr val="tx2"/>
                </a:solidFill>
              </a:rPr>
              <a:t>Mer d’Oman </a:t>
            </a:r>
            <a:endParaRPr lang="fr-FR" sz="1000" b="1" i="1" dirty="0">
              <a:solidFill>
                <a:schemeClr val="tx2"/>
              </a:solidFill>
            </a:endParaRPr>
          </a:p>
        </p:txBody>
      </p:sp>
      <p:sp>
        <p:nvSpPr>
          <p:cNvPr id="185" name="ZoneTexte 184"/>
          <p:cNvSpPr txBox="1"/>
          <p:nvPr/>
        </p:nvSpPr>
        <p:spPr>
          <a:xfrm>
            <a:off x="3275856" y="2996952"/>
            <a:ext cx="753269" cy="400110"/>
          </a:xfrm>
          <a:prstGeom prst="rect">
            <a:avLst/>
          </a:prstGeom>
          <a:noFill/>
        </p:spPr>
        <p:txBody>
          <a:bodyPr wrap="square" rtlCol="0">
            <a:spAutoFit/>
          </a:bodyPr>
          <a:lstStyle/>
          <a:p>
            <a:r>
              <a:rPr lang="fr-FR" sz="1000" b="1" i="1" dirty="0" smtClean="0">
                <a:solidFill>
                  <a:schemeClr val="tx2"/>
                </a:solidFill>
              </a:rPr>
              <a:t>Thane </a:t>
            </a:r>
          </a:p>
          <a:p>
            <a:r>
              <a:rPr lang="fr-FR" sz="1000" b="1" i="1" dirty="0" smtClean="0">
                <a:solidFill>
                  <a:schemeClr val="tx2"/>
                </a:solidFill>
              </a:rPr>
              <a:t>Bay</a:t>
            </a:r>
            <a:endParaRPr lang="fr-FR" sz="1000" b="1" i="1" dirty="0">
              <a:solidFill>
                <a:schemeClr val="tx2"/>
              </a:solidFill>
            </a:endParaRPr>
          </a:p>
        </p:txBody>
      </p:sp>
      <p:sp>
        <p:nvSpPr>
          <p:cNvPr id="186" name="ZoneTexte 185"/>
          <p:cNvSpPr txBox="1"/>
          <p:nvPr/>
        </p:nvSpPr>
        <p:spPr>
          <a:xfrm>
            <a:off x="4370404" y="3681898"/>
            <a:ext cx="1071248" cy="246221"/>
          </a:xfrm>
          <a:prstGeom prst="rect">
            <a:avLst/>
          </a:prstGeom>
          <a:noFill/>
        </p:spPr>
        <p:txBody>
          <a:bodyPr wrap="square" rtlCol="0">
            <a:spAutoFit/>
          </a:bodyPr>
          <a:lstStyle/>
          <a:p>
            <a:r>
              <a:rPr lang="fr-FR" sz="1000" b="1" dirty="0" smtClean="0"/>
              <a:t>NAVI MUMBAI</a:t>
            </a:r>
            <a:endParaRPr lang="fr-FR" sz="1000" b="1" dirty="0"/>
          </a:p>
        </p:txBody>
      </p:sp>
    </p:spTree>
    <p:extLst>
      <p:ext uri="{BB962C8B-B14F-4D97-AF65-F5344CB8AC3E}">
        <p14:creationId xmlns:p14="http://schemas.microsoft.com/office/powerpoint/2010/main" val="289744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7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3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6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4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3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0"/>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4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7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2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7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4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03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6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72"/>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2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0"/>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7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3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8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85"/>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183"/>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18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179"/>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81"/>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82"/>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animBg="1"/>
      <p:bldP spid="35" grpId="0" animBg="1"/>
      <p:bldP spid="8" grpId="0" animBg="1"/>
      <p:bldP spid="13" grpId="0" animBg="1"/>
      <p:bldP spid="10" grpId="0" animBg="1"/>
      <p:bldP spid="11" grpId="0" animBg="1"/>
      <p:bldP spid="16" grpId="0" animBg="1"/>
      <p:bldP spid="17" grpId="0" animBg="1"/>
      <p:bldP spid="18" grpId="0" animBg="1"/>
      <p:bldP spid="19" grpId="0" animBg="1"/>
      <p:bldP spid="20" grpId="0" animBg="1"/>
      <p:bldP spid="23" grpId="0" animBg="1"/>
      <p:bldP spid="24" grpId="0" animBg="1"/>
      <p:bldP spid="25" grpId="0" animBg="1"/>
      <p:bldP spid="26" grpId="0" animBg="1"/>
      <p:bldP spid="27" grpId="0" animBg="1"/>
      <p:bldP spid="33" grpId="0" animBg="1"/>
      <p:bldP spid="34" grpId="0" animBg="1"/>
      <p:bldP spid="45" grpId="0" animBg="1"/>
      <p:bldP spid="46" grpId="0" animBg="1"/>
      <p:bldP spid="47" grpId="0" animBg="1"/>
      <p:bldP spid="48" grpId="0" animBg="1"/>
      <p:bldP spid="50" grpId="0" animBg="1"/>
      <p:bldP spid="51" grpId="0" animBg="1"/>
      <p:bldP spid="53" grpId="0" animBg="1"/>
      <p:bldP spid="44" grpId="0" animBg="1"/>
      <p:bldP spid="14" grpId="0" animBg="1"/>
      <p:bldP spid="28" grpId="0" animBg="1"/>
      <p:bldP spid="29" grpId="0" animBg="1"/>
      <p:bldP spid="30" grpId="0" animBg="1"/>
      <p:bldP spid="83" grpId="0" animBg="1"/>
      <p:bldP spid="85" grpId="0" animBg="1"/>
      <p:bldP spid="88" grpId="0" animBg="1"/>
      <p:bldP spid="104" grpId="0" animBg="1"/>
      <p:bldP spid="105" grpId="0" animBg="1"/>
      <p:bldP spid="1042" grpId="0" animBg="1"/>
      <p:bldP spid="121" grpId="0" animBg="1"/>
      <p:bldP spid="122" grpId="0" animBg="1"/>
      <p:bldP spid="123" grpId="0" animBg="1"/>
      <p:bldP spid="1043" grpId="0" animBg="1"/>
      <p:bldP spid="125" grpId="0" animBg="1"/>
      <p:bldP spid="129" grpId="0" animBg="1"/>
      <p:bldP spid="135" grpId="0" animBg="1"/>
      <p:bldP spid="1059" grpId="0"/>
      <p:bldP spid="155" grpId="0"/>
      <p:bldP spid="156" grpId="0"/>
      <p:bldP spid="157" grpId="0"/>
      <p:bldP spid="158" grpId="0"/>
      <p:bldP spid="159" grpId="0"/>
      <p:bldP spid="160" grpId="0"/>
      <p:bldP spid="161" grpId="0"/>
      <p:bldP spid="162" grpId="0"/>
      <p:bldP spid="163" grpId="0" animBg="1"/>
      <p:bldP spid="165" grpId="0"/>
      <p:bldP spid="166" grpId="0" animBg="1"/>
      <p:bldP spid="167" grpId="0"/>
      <p:bldP spid="168" grpId="0"/>
      <p:bldP spid="170" grpId="0"/>
      <p:bldP spid="171" grpId="0"/>
      <p:bldP spid="172" grpId="0"/>
      <p:bldP spid="173" grpId="0"/>
      <p:bldP spid="174" grpId="0"/>
      <p:bldP spid="1061" grpId="0"/>
      <p:bldP spid="176" grpId="0"/>
      <p:bldP spid="177" grpId="0"/>
      <p:bldP spid="178" grpId="0"/>
      <p:bldP spid="179" grpId="0"/>
      <p:bldP spid="180" grpId="0"/>
      <p:bldP spid="181" grpId="0"/>
      <p:bldP spid="182" grpId="0"/>
      <p:bldP spid="183" grpId="0"/>
      <p:bldP spid="1035" grpId="0" animBg="1"/>
      <p:bldP spid="184" grpId="0"/>
      <p:bldP spid="185" grpId="0"/>
      <p:bldP spid="1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orldpropertychannel.com/news-assets/Mumbai-India-at-nigh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 r="2065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751512" y="0"/>
            <a:ext cx="4392488" cy="7386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r-FR" sz="4200" b="1" u="sng" dirty="0" smtClean="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rPr>
              <a:t>Progression</a:t>
            </a:r>
            <a:endParaRPr lang="fr-FR" sz="4200" b="1" u="sng" dirty="0">
              <a:ln w="11430">
                <a:solidFill>
                  <a:schemeClr val="accent2">
                    <a:lumMod val="20000"/>
                    <a:lumOff val="80000"/>
                  </a:schemeClr>
                </a:solidFill>
              </a:ln>
              <a:solidFill>
                <a:schemeClr val="accent2">
                  <a:lumMod val="20000"/>
                  <a:lumOff val="80000"/>
                </a:schemeClr>
              </a:solidFill>
              <a:effectLst>
                <a:outerShdw blurRad="50800" dist="39000" dir="5460000" algn="tl">
                  <a:srgbClr val="000000">
                    <a:alpha val="38000"/>
                  </a:srgbClr>
                </a:outerShdw>
              </a:effectLst>
              <a:latin typeface="John Handy LET" pitchFamily="2" charset="0"/>
            </a:endParaRPr>
          </a:p>
        </p:txBody>
      </p:sp>
      <p:sp>
        <p:nvSpPr>
          <p:cNvPr id="4" name="Rectangle 3"/>
          <p:cNvSpPr/>
          <p:nvPr/>
        </p:nvSpPr>
        <p:spPr>
          <a:xfrm>
            <a:off x="6947756" y="6611803"/>
            <a:ext cx="2196244" cy="246221"/>
          </a:xfrm>
          <a:prstGeom prst="rect">
            <a:avLst/>
          </a:prstGeom>
          <a:solidFill>
            <a:schemeClr val="tx2">
              <a:lumMod val="20000"/>
              <a:lumOff val="80000"/>
              <a:alpha val="35000"/>
            </a:schemeClr>
          </a:solidFill>
        </p:spPr>
        <p:txBody>
          <a:bodyPr wrap="square">
            <a:spAutoFit/>
          </a:bodyPr>
          <a:lstStyle/>
          <a:p>
            <a:pPr algn="ctr"/>
            <a:r>
              <a:rPr lang="fr-FR" sz="1000" b="1" i="1" dirty="0" smtClean="0">
                <a:solidFill>
                  <a:schemeClr val="accent2">
                    <a:lumMod val="20000"/>
                    <a:lumOff val="80000"/>
                  </a:schemeClr>
                </a:solidFill>
                <a:latin typeface="Tw Cen MT" pitchFamily="34" charset="0"/>
              </a:rPr>
              <a:t>Mumbai, ville moderne et tentaculaire</a:t>
            </a:r>
            <a:endParaRPr lang="fr-FR" sz="1000" b="1" i="1" dirty="0">
              <a:solidFill>
                <a:schemeClr val="accent2">
                  <a:lumMod val="20000"/>
                  <a:lumOff val="80000"/>
                </a:schemeClr>
              </a:solidFill>
              <a:latin typeface="Tw Cen MT" pitchFamily="34" charset="0"/>
            </a:endParaRPr>
          </a:p>
        </p:txBody>
      </p:sp>
      <p:sp>
        <p:nvSpPr>
          <p:cNvPr id="5" name="Vague 4"/>
          <p:cNvSpPr/>
          <p:nvPr/>
        </p:nvSpPr>
        <p:spPr>
          <a:xfrm>
            <a:off x="0" y="712174"/>
            <a:ext cx="9144000" cy="5775091"/>
          </a:xfrm>
          <a:prstGeom prst="wave">
            <a:avLst>
              <a:gd name="adj1" fmla="val 5250"/>
              <a:gd name="adj2"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700" b="1" u="sng" dirty="0" smtClean="0">
                <a:solidFill>
                  <a:srgbClr val="C00000"/>
                </a:solidFill>
                <a:effectLst>
                  <a:outerShdw blurRad="38100" dist="38100" dir="2700000" algn="tl">
                    <a:srgbClr val="000000">
                      <a:alpha val="43137"/>
                    </a:srgbClr>
                  </a:outerShdw>
                </a:effectLst>
                <a:latin typeface="John Handy LET" pitchFamily="2" charset="0"/>
              </a:rPr>
              <a:t>I. Mumbai, une métropole moderne en pleine mutation</a:t>
            </a:r>
          </a:p>
          <a:p>
            <a:pPr algn="ctr"/>
            <a:r>
              <a:rPr lang="fr-FR" sz="2000" b="1" dirty="0" smtClean="0">
                <a:solidFill>
                  <a:srgbClr val="003300"/>
                </a:solidFill>
                <a:effectLst>
                  <a:outerShdw blurRad="38100" dist="38100" dir="2700000" algn="tl">
                    <a:srgbClr val="000000">
                      <a:alpha val="43137"/>
                    </a:srgbClr>
                  </a:outerShdw>
                </a:effectLst>
                <a:latin typeface="Viner Hand ITC" pitchFamily="66" charset="0"/>
              </a:rPr>
              <a:t>1</a:t>
            </a:r>
            <a:r>
              <a:rPr lang="fr-FR" sz="2000" b="1" dirty="0" smtClean="0">
                <a:solidFill>
                  <a:srgbClr val="003300"/>
                </a:solidFill>
                <a:effectLst>
                  <a:outerShdw blurRad="38100" dist="38100" dir="2700000" algn="tl">
                    <a:srgbClr val="000000">
                      <a:alpha val="43137"/>
                    </a:srgbClr>
                  </a:outerShdw>
                </a:effectLst>
                <a:latin typeface="John Handy LET" pitchFamily="2" charset="0"/>
              </a:rPr>
              <a:t>. Une </a:t>
            </a:r>
            <a:r>
              <a:rPr lang="fr-FR" sz="2000" b="1" dirty="0">
                <a:solidFill>
                  <a:srgbClr val="003300"/>
                </a:solidFill>
                <a:effectLst>
                  <a:outerShdw blurRad="38100" dist="38100" dir="2700000" algn="tl">
                    <a:srgbClr val="000000">
                      <a:alpha val="43137"/>
                    </a:srgbClr>
                  </a:outerShdw>
                </a:effectLst>
                <a:latin typeface="John Handy LET" pitchFamily="2" charset="0"/>
              </a:rPr>
              <a:t>presqu’île industrielle en restructuration</a:t>
            </a: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2. Une </a:t>
            </a:r>
            <a:r>
              <a:rPr lang="fr-FR" sz="2000" b="1" dirty="0">
                <a:solidFill>
                  <a:srgbClr val="003300"/>
                </a:solidFill>
                <a:effectLst>
                  <a:outerShdw blurRad="38100" dist="38100" dir="2700000" algn="tl">
                    <a:srgbClr val="000000">
                      <a:alpha val="43137"/>
                    </a:srgbClr>
                  </a:outerShdw>
                </a:effectLst>
                <a:latin typeface="John Handy LET" pitchFamily="2" charset="0"/>
              </a:rPr>
              <a:t>ville dense en forte </a:t>
            </a:r>
            <a:r>
              <a:rPr lang="fr-FR" sz="2000" b="1" dirty="0" smtClean="0">
                <a:solidFill>
                  <a:srgbClr val="003300"/>
                </a:solidFill>
                <a:effectLst>
                  <a:outerShdw blurRad="38100" dist="38100" dir="2700000" algn="tl">
                    <a:srgbClr val="000000">
                      <a:alpha val="43137"/>
                    </a:srgbClr>
                  </a:outerShdw>
                </a:effectLst>
                <a:latin typeface="John Handy LET" pitchFamily="2" charset="0"/>
              </a:rPr>
              <a:t>croissance</a:t>
            </a: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3. Une </a:t>
            </a:r>
            <a:r>
              <a:rPr lang="fr-FR" sz="2000" b="1" dirty="0">
                <a:solidFill>
                  <a:srgbClr val="003300"/>
                </a:solidFill>
                <a:effectLst>
                  <a:outerShdw blurRad="38100" dist="38100" dir="2700000" algn="tl">
                    <a:srgbClr val="000000">
                      <a:alpha val="43137"/>
                    </a:srgbClr>
                  </a:outerShdw>
                </a:effectLst>
                <a:latin typeface="John Handy LET" pitchFamily="2" charset="0"/>
              </a:rPr>
              <a:t>ville </a:t>
            </a:r>
            <a:r>
              <a:rPr lang="fr-FR" sz="2000" b="1" dirty="0" smtClean="0">
                <a:solidFill>
                  <a:srgbClr val="003300"/>
                </a:solidFill>
                <a:effectLst>
                  <a:outerShdw blurRad="38100" dist="38100" dir="2700000" algn="tl">
                    <a:srgbClr val="000000">
                      <a:alpha val="43137"/>
                    </a:srgbClr>
                  </a:outerShdw>
                </a:effectLst>
                <a:latin typeface="John Handy LET" pitchFamily="2" charset="0"/>
              </a:rPr>
              <a:t>mondialisée</a:t>
            </a:r>
          </a:p>
          <a:p>
            <a:pPr algn="ctr"/>
            <a:endParaRPr lang="fr-FR" sz="2000" b="1" dirty="0" smtClean="0">
              <a:solidFill>
                <a:srgbClr val="003300"/>
              </a:solidFill>
              <a:effectLst>
                <a:outerShdw blurRad="38100" dist="38100" dir="2700000" algn="tl">
                  <a:srgbClr val="000000">
                    <a:alpha val="43137"/>
                  </a:srgbClr>
                </a:outerShdw>
              </a:effectLst>
              <a:latin typeface="John Handy LET" pitchFamily="2" charset="0"/>
            </a:endParaRPr>
          </a:p>
          <a:p>
            <a:pPr algn="ctr"/>
            <a:r>
              <a:rPr lang="fr-FR" sz="2700" b="1" u="sng" dirty="0">
                <a:solidFill>
                  <a:srgbClr val="C00000"/>
                </a:solidFill>
                <a:effectLst>
                  <a:outerShdw blurRad="38100" dist="38100" dir="2700000" algn="tl">
                    <a:srgbClr val="000000">
                      <a:alpha val="43137"/>
                    </a:srgbClr>
                  </a:outerShdw>
                </a:effectLst>
                <a:latin typeface="John Handy LET" pitchFamily="2" charset="0"/>
              </a:rPr>
              <a:t>II. </a:t>
            </a:r>
            <a:r>
              <a:rPr lang="fr-FR" sz="2700" b="1" u="sng" dirty="0" smtClean="0">
                <a:solidFill>
                  <a:srgbClr val="C00000"/>
                </a:solidFill>
                <a:effectLst>
                  <a:outerShdw blurRad="38100" dist="38100" dir="2700000" algn="tl">
                    <a:srgbClr val="000000">
                      <a:alpha val="43137"/>
                    </a:srgbClr>
                  </a:outerShdw>
                </a:effectLst>
                <a:latin typeface="John Handy LET" pitchFamily="2" charset="0"/>
              </a:rPr>
              <a:t>Une ville marquée par de fortes inégalités socio-spatiales</a:t>
            </a:r>
            <a:endParaRPr lang="fr-FR" sz="2700" b="1" u="sng" dirty="0">
              <a:solidFill>
                <a:srgbClr val="C00000"/>
              </a:solidFill>
              <a:effectLst>
                <a:outerShdw blurRad="38100" dist="38100" dir="2700000" algn="tl">
                  <a:srgbClr val="000000">
                    <a:alpha val="43137"/>
                  </a:srgbClr>
                </a:outerShdw>
              </a:effectLst>
              <a:latin typeface="John Handy LET" pitchFamily="2" charset="0"/>
            </a:endParaRP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1. Mumbai ou la guerre pour l’espace. </a:t>
            </a: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2. Réguler les transports intra-urbains : un défi.</a:t>
            </a:r>
          </a:p>
          <a:p>
            <a:pPr algn="ctr"/>
            <a:r>
              <a:rPr lang="fr-FR" sz="2000" b="1" dirty="0" smtClean="0">
                <a:solidFill>
                  <a:srgbClr val="003300"/>
                </a:solidFill>
                <a:effectLst>
                  <a:outerShdw blurRad="38100" dist="38100" dir="2700000" algn="tl">
                    <a:srgbClr val="000000">
                      <a:alpha val="43137"/>
                    </a:srgbClr>
                  </a:outerShdw>
                </a:effectLst>
                <a:latin typeface="John Handy LET" pitchFamily="2" charset="0"/>
              </a:rPr>
              <a:t>3. </a:t>
            </a:r>
            <a:r>
              <a:rPr lang="fr-FR" sz="2000" b="1" dirty="0">
                <a:solidFill>
                  <a:srgbClr val="003300"/>
                </a:solidFill>
                <a:effectLst>
                  <a:outerShdw blurRad="38100" dist="38100" dir="2700000" algn="tl">
                    <a:srgbClr val="000000">
                      <a:alpha val="43137"/>
                    </a:srgbClr>
                  </a:outerShdw>
                </a:effectLst>
                <a:latin typeface="John Handy LET" pitchFamily="2" charset="0"/>
              </a:rPr>
              <a:t>Des ressources inégalement réparties et des problèmes environnementaux</a:t>
            </a:r>
            <a:endParaRPr lang="fr-FR" sz="2000" b="1" dirty="0" smtClean="0">
              <a:solidFill>
                <a:srgbClr val="003300"/>
              </a:solidFill>
              <a:effectLst>
                <a:outerShdw blurRad="38100" dist="38100" dir="2700000" algn="tl">
                  <a:srgbClr val="000000">
                    <a:alpha val="43137"/>
                  </a:srgbClr>
                </a:outerShdw>
              </a:effectLst>
              <a:latin typeface="John Handy LET" pitchFamily="2" charset="0"/>
            </a:endParaRPr>
          </a:p>
          <a:p>
            <a:pPr algn="ctr"/>
            <a:endParaRPr lang="fr-FR" sz="2000" b="1" dirty="0">
              <a:solidFill>
                <a:srgbClr val="003300"/>
              </a:solidFill>
              <a:effectLst>
                <a:outerShdw blurRad="38100" dist="38100" dir="2700000" algn="tl">
                  <a:srgbClr val="000000">
                    <a:alpha val="43137"/>
                  </a:srgbClr>
                </a:outerShdw>
              </a:effectLst>
              <a:latin typeface="John Handy LET" pitchFamily="2" charset="0"/>
            </a:endParaRPr>
          </a:p>
        </p:txBody>
      </p:sp>
    </p:spTree>
    <p:extLst>
      <p:ext uri="{BB962C8B-B14F-4D97-AF65-F5344CB8AC3E}">
        <p14:creationId xmlns:p14="http://schemas.microsoft.com/office/powerpoint/2010/main" val="356650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wipe(left)">
                                      <p:cBhvr>
                                        <p:cTn id="16" dur="200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2000"/>
                                        <p:tgtEl>
                                          <p:spTgt spid="5">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2000"/>
                                        <p:tgtEl>
                                          <p:spTgt spid="5">
                                            <p:txEl>
                                              <p:pRg st="1" end="1"/>
                                            </p:txEl>
                                          </p:spTgt>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2000"/>
                                        <p:tgtEl>
                                          <p:spTgt spid="5">
                                            <p:txEl>
                                              <p:pRg st="2" end="2"/>
                                            </p:txEl>
                                          </p:spTgt>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left)">
                                      <p:cBhvr>
                                        <p:cTn id="33" dur="2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2000"/>
                                        <p:tgtEl>
                                          <p:spTgt spid="5">
                                            <p:txEl>
                                              <p:pRg st="5" end="5"/>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2000"/>
                                        <p:tgtEl>
                                          <p:spTgt spid="5">
                                            <p:txEl>
                                              <p:pRg st="6" end="6"/>
                                            </p:txEl>
                                          </p:spTgt>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left)">
                                      <p:cBhvr>
                                        <p:cTn id="46" dur="2000"/>
                                        <p:tgtEl>
                                          <p:spTgt spid="5">
                                            <p:txEl>
                                              <p:pRg st="7" end="7"/>
                                            </p:txEl>
                                          </p:spTgt>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wipe(left)">
                                      <p:cBhvr>
                                        <p:cTn id="50"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12" y="0"/>
            <a:ext cx="9153211" cy="369332"/>
          </a:xfrm>
          <a:prstGeom prst="rect">
            <a:avLst/>
          </a:prstGeom>
          <a:solidFill>
            <a:schemeClr val="accent2">
              <a:lumMod val="20000"/>
              <a:lumOff val="80000"/>
              <a:alpha val="70000"/>
            </a:schemeClr>
          </a:solidFill>
        </p:spPr>
        <p:txBody>
          <a:bodyPr wrap="square">
            <a:spAutoFit/>
          </a:bodyPr>
          <a:lstStyle/>
          <a:p>
            <a:pPr algn="ct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Intro </a:t>
            </a:r>
            <a:r>
              <a:rPr lang="fr-FR" b="1" u="sng" dirty="0" err="1" smtClean="0">
                <a:solidFill>
                  <a:schemeClr val="accent2">
                    <a:lumMod val="50000"/>
                  </a:schemeClr>
                </a:solidFill>
                <a:effectLst>
                  <a:outerShdw blurRad="38100" dist="38100" dir="2700000" algn="tl">
                    <a:srgbClr val="000000">
                      <a:alpha val="43137"/>
                    </a:srgbClr>
                  </a:outerShdw>
                </a:effectLst>
                <a:latin typeface="John Handy LET" pitchFamily="2" charset="0"/>
              </a:rPr>
              <a:t>duction</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 :  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principale </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métropole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de l’Inde,</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grpSp>
        <p:nvGrpSpPr>
          <p:cNvPr id="4" name="Groupe 3"/>
          <p:cNvGrpSpPr/>
          <p:nvPr/>
        </p:nvGrpSpPr>
        <p:grpSpPr>
          <a:xfrm>
            <a:off x="1043608" y="582913"/>
            <a:ext cx="5148000" cy="6086447"/>
            <a:chOff x="35496" y="404664"/>
            <a:chExt cx="5148000" cy="6086447"/>
          </a:xfrm>
        </p:grpSpPr>
        <p:pic>
          <p:nvPicPr>
            <p:cNvPr id="3074" name="Picture 2" descr="http://www.ladocumentationfrancaise.fr/var/ezflow_site/storage/images/docfr7/cartes/demographie-et-peuplement/c000947-densite-de-population-et-principales-villes-en-inde/444590-7-fre-FR/Densite-de-population-et-principales-villes-en-Inde_large_cart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842"/>
            <a:stretch/>
          </p:blipFill>
          <p:spPr bwMode="auto">
            <a:xfrm>
              <a:off x="35496" y="404664"/>
              <a:ext cx="5148000" cy="60864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83768" y="441331"/>
              <a:ext cx="2592288" cy="584775"/>
            </a:xfrm>
            <a:prstGeom prst="rect">
              <a:avLst/>
            </a:prstGeom>
            <a:noFill/>
          </p:spPr>
          <p:txBody>
            <a:bodyPr wrap="square" rtlCol="0">
              <a:spAutoFit/>
            </a:bodyPr>
            <a:lstStyle/>
            <a:p>
              <a:pPr algn="ctr"/>
              <a:r>
                <a:rPr lang="fr-FR" sz="1600" b="1" cap="small" dirty="0" smtClean="0">
                  <a:solidFill>
                    <a:schemeClr val="accent2">
                      <a:lumMod val="50000"/>
                    </a:schemeClr>
                  </a:solidFill>
                  <a:latin typeface="Tw Cen MT" pitchFamily="34" charset="0"/>
                </a:rPr>
                <a:t>Densité de population et principales villes en Inde</a:t>
              </a:r>
              <a:endParaRPr lang="fr-FR" sz="1600" b="1" cap="small" dirty="0">
                <a:solidFill>
                  <a:schemeClr val="accent2">
                    <a:lumMod val="50000"/>
                  </a:schemeClr>
                </a:solidFill>
                <a:latin typeface="Tw Cen MT" pitchFamily="34" charset="0"/>
              </a:endParaRPr>
            </a:p>
          </p:txBody>
        </p:sp>
      </p:grpSp>
      <p:pic>
        <p:nvPicPr>
          <p:cNvPr id="1026" name="Picture 2" descr="http://www.archidev.org/IMG/png/Heavenlybombay.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16" y="427484"/>
            <a:ext cx="2857500" cy="28575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666" y="1856234"/>
            <a:ext cx="1124282" cy="307777"/>
          </a:xfrm>
          <a:prstGeom prst="rect">
            <a:avLst/>
          </a:prstGeom>
          <a:noFill/>
        </p:spPr>
        <p:txBody>
          <a:bodyPr wrap="none" rtlCol="0">
            <a:spAutoFit/>
          </a:bodyPr>
          <a:lstStyle/>
          <a:p>
            <a:r>
              <a:rPr lang="fr-FR" sz="1400" b="1" cap="small" dirty="0" smtClean="0">
                <a:solidFill>
                  <a:schemeClr val="bg1"/>
                </a:solidFill>
                <a:latin typeface="Tw Cen MT" pitchFamily="34" charset="0"/>
              </a:rPr>
              <a:t>Mer d’Oman</a:t>
            </a:r>
            <a:endParaRPr lang="fr-FR" sz="1400" b="1" cap="small" dirty="0">
              <a:solidFill>
                <a:schemeClr val="bg1"/>
              </a:solidFill>
              <a:latin typeface="Tw Cen MT" pitchFamily="34" charset="0"/>
            </a:endParaRPr>
          </a:p>
        </p:txBody>
      </p:sp>
      <p:sp>
        <p:nvSpPr>
          <p:cNvPr id="6" name="Forme libre 5"/>
          <p:cNvSpPr/>
          <p:nvPr/>
        </p:nvSpPr>
        <p:spPr>
          <a:xfrm>
            <a:off x="793820" y="447152"/>
            <a:ext cx="2044839" cy="2833635"/>
          </a:xfrm>
          <a:custGeom>
            <a:avLst/>
            <a:gdLst>
              <a:gd name="connsiteX0" fmla="*/ 582804 w 2044839"/>
              <a:gd name="connsiteY0" fmla="*/ 417006 h 2833635"/>
              <a:gd name="connsiteX1" fmla="*/ 442127 w 2044839"/>
              <a:gd name="connsiteY1" fmla="*/ 321547 h 2833635"/>
              <a:gd name="connsiteX2" fmla="*/ 341644 w 2044839"/>
              <a:gd name="connsiteY2" fmla="*/ 356716 h 2833635"/>
              <a:gd name="connsiteX3" fmla="*/ 226088 w 2044839"/>
              <a:gd name="connsiteY3" fmla="*/ 381837 h 2833635"/>
              <a:gd name="connsiteX4" fmla="*/ 135653 w 2044839"/>
              <a:gd name="connsiteY4" fmla="*/ 381837 h 2833635"/>
              <a:gd name="connsiteX5" fmla="*/ 120580 w 2044839"/>
              <a:gd name="connsiteY5" fmla="*/ 452175 h 2833635"/>
              <a:gd name="connsiteX6" fmla="*/ 85411 w 2044839"/>
              <a:gd name="connsiteY6" fmla="*/ 537586 h 2833635"/>
              <a:gd name="connsiteX7" fmla="*/ 80387 w 2044839"/>
              <a:gd name="connsiteY7" fmla="*/ 602901 h 2833635"/>
              <a:gd name="connsiteX8" fmla="*/ 95459 w 2044839"/>
              <a:gd name="connsiteY8" fmla="*/ 653143 h 2833635"/>
              <a:gd name="connsiteX9" fmla="*/ 60290 w 2044839"/>
              <a:gd name="connsiteY9" fmla="*/ 738553 h 2833635"/>
              <a:gd name="connsiteX10" fmla="*/ 80387 w 2044839"/>
              <a:gd name="connsiteY10" fmla="*/ 823964 h 2833635"/>
              <a:gd name="connsiteX11" fmla="*/ 100483 w 2044839"/>
              <a:gd name="connsiteY11" fmla="*/ 894303 h 2833635"/>
              <a:gd name="connsiteX12" fmla="*/ 100483 w 2044839"/>
              <a:gd name="connsiteY12" fmla="*/ 954593 h 2833635"/>
              <a:gd name="connsiteX13" fmla="*/ 145701 w 2044839"/>
              <a:gd name="connsiteY13" fmla="*/ 969666 h 2833635"/>
              <a:gd name="connsiteX14" fmla="*/ 155749 w 2044839"/>
              <a:gd name="connsiteY14" fmla="*/ 1040004 h 2833635"/>
              <a:gd name="connsiteX15" fmla="*/ 90435 w 2044839"/>
              <a:gd name="connsiteY15" fmla="*/ 1115367 h 2833635"/>
              <a:gd name="connsiteX16" fmla="*/ 115556 w 2044839"/>
              <a:gd name="connsiteY16" fmla="*/ 1271116 h 2833635"/>
              <a:gd name="connsiteX17" fmla="*/ 135653 w 2044839"/>
              <a:gd name="connsiteY17" fmla="*/ 1291213 h 2833635"/>
              <a:gd name="connsiteX18" fmla="*/ 195943 w 2044839"/>
              <a:gd name="connsiteY18" fmla="*/ 1240971 h 2833635"/>
              <a:gd name="connsiteX19" fmla="*/ 291402 w 2044839"/>
              <a:gd name="connsiteY19" fmla="*/ 1391696 h 2833635"/>
              <a:gd name="connsiteX20" fmla="*/ 281354 w 2044839"/>
              <a:gd name="connsiteY20" fmla="*/ 1537397 h 2833635"/>
              <a:gd name="connsiteX21" fmla="*/ 256233 w 2044839"/>
              <a:gd name="connsiteY21" fmla="*/ 1708219 h 2833635"/>
              <a:gd name="connsiteX22" fmla="*/ 341644 w 2044839"/>
              <a:gd name="connsiteY22" fmla="*/ 1693147 h 2833635"/>
              <a:gd name="connsiteX23" fmla="*/ 321547 w 2044839"/>
              <a:gd name="connsiteY23" fmla="*/ 1833824 h 2833635"/>
              <a:gd name="connsiteX24" fmla="*/ 281354 w 2044839"/>
              <a:gd name="connsiteY24" fmla="*/ 1843872 h 2833635"/>
              <a:gd name="connsiteX25" fmla="*/ 256233 w 2044839"/>
              <a:gd name="connsiteY25" fmla="*/ 1803679 h 2833635"/>
              <a:gd name="connsiteX26" fmla="*/ 241160 w 2044839"/>
              <a:gd name="connsiteY26" fmla="*/ 1934307 h 2833635"/>
              <a:gd name="connsiteX27" fmla="*/ 236136 w 2044839"/>
              <a:gd name="connsiteY27" fmla="*/ 2024743 h 2833635"/>
              <a:gd name="connsiteX28" fmla="*/ 175846 w 2044839"/>
              <a:gd name="connsiteY28" fmla="*/ 2090057 h 2833635"/>
              <a:gd name="connsiteX29" fmla="*/ 140677 w 2044839"/>
              <a:gd name="connsiteY29" fmla="*/ 2210637 h 2833635"/>
              <a:gd name="connsiteX30" fmla="*/ 211015 w 2044839"/>
              <a:gd name="connsiteY30" fmla="*/ 2170444 h 2833635"/>
              <a:gd name="connsiteX31" fmla="*/ 281354 w 2044839"/>
              <a:gd name="connsiteY31" fmla="*/ 2205613 h 2833635"/>
              <a:gd name="connsiteX32" fmla="*/ 276329 w 2044839"/>
              <a:gd name="connsiteY32" fmla="*/ 2260879 h 2833635"/>
              <a:gd name="connsiteX33" fmla="*/ 211015 w 2044839"/>
              <a:gd name="connsiteY33" fmla="*/ 2356338 h 2833635"/>
              <a:gd name="connsiteX34" fmla="*/ 185894 w 2044839"/>
              <a:gd name="connsiteY34" fmla="*/ 2421652 h 2833635"/>
              <a:gd name="connsiteX35" fmla="*/ 180870 w 2044839"/>
              <a:gd name="connsiteY35" fmla="*/ 2497015 h 2833635"/>
              <a:gd name="connsiteX36" fmla="*/ 316523 w 2044839"/>
              <a:gd name="connsiteY36" fmla="*/ 2341266 h 2833635"/>
              <a:gd name="connsiteX37" fmla="*/ 396910 w 2044839"/>
              <a:gd name="connsiteY37" fmla="*/ 2165419 h 2833635"/>
              <a:gd name="connsiteX38" fmla="*/ 432079 w 2044839"/>
              <a:gd name="connsiteY38" fmla="*/ 2034791 h 2833635"/>
              <a:gd name="connsiteX39" fmla="*/ 497393 w 2044839"/>
              <a:gd name="connsiteY39" fmla="*/ 1994597 h 2833635"/>
              <a:gd name="connsiteX40" fmla="*/ 633046 w 2044839"/>
              <a:gd name="connsiteY40" fmla="*/ 1994597 h 2833635"/>
              <a:gd name="connsiteX41" fmla="*/ 768699 w 2044839"/>
              <a:gd name="connsiteY41" fmla="*/ 1914211 h 2833635"/>
              <a:gd name="connsiteX42" fmla="*/ 914400 w 2044839"/>
              <a:gd name="connsiteY42" fmla="*/ 1793630 h 2833635"/>
              <a:gd name="connsiteX43" fmla="*/ 949569 w 2044839"/>
              <a:gd name="connsiteY43" fmla="*/ 1748413 h 2833635"/>
              <a:gd name="connsiteX44" fmla="*/ 934496 w 2044839"/>
              <a:gd name="connsiteY44" fmla="*/ 1582615 h 2833635"/>
              <a:gd name="connsiteX45" fmla="*/ 839037 w 2044839"/>
              <a:gd name="connsiteY45" fmla="*/ 1487156 h 2833635"/>
              <a:gd name="connsiteX46" fmla="*/ 889279 w 2044839"/>
              <a:gd name="connsiteY46" fmla="*/ 1336430 h 2833635"/>
              <a:gd name="connsiteX47" fmla="*/ 1040004 w 2044839"/>
              <a:gd name="connsiteY47" fmla="*/ 1140488 h 2833635"/>
              <a:gd name="connsiteX48" fmla="*/ 1080198 w 2044839"/>
              <a:gd name="connsiteY48" fmla="*/ 1497204 h 2833635"/>
              <a:gd name="connsiteX49" fmla="*/ 1050053 w 2044839"/>
              <a:gd name="connsiteY49" fmla="*/ 1567543 h 2833635"/>
              <a:gd name="connsiteX50" fmla="*/ 1110343 w 2044839"/>
              <a:gd name="connsiteY50" fmla="*/ 1743389 h 2833635"/>
              <a:gd name="connsiteX51" fmla="*/ 1150536 w 2044839"/>
              <a:gd name="connsiteY51" fmla="*/ 1788606 h 2833635"/>
              <a:gd name="connsiteX52" fmla="*/ 1155560 w 2044839"/>
              <a:gd name="connsiteY52" fmla="*/ 1868993 h 2833635"/>
              <a:gd name="connsiteX53" fmla="*/ 1155560 w 2044839"/>
              <a:gd name="connsiteY53" fmla="*/ 1939332 h 2833635"/>
              <a:gd name="connsiteX54" fmla="*/ 1326382 w 2044839"/>
              <a:gd name="connsiteY54" fmla="*/ 1884066 h 2833635"/>
              <a:gd name="connsiteX55" fmla="*/ 1376624 w 2044839"/>
              <a:gd name="connsiteY55" fmla="*/ 1818751 h 2833635"/>
              <a:gd name="connsiteX56" fmla="*/ 1462035 w 2044839"/>
              <a:gd name="connsiteY56" fmla="*/ 1813727 h 2833635"/>
              <a:gd name="connsiteX57" fmla="*/ 1537398 w 2044839"/>
              <a:gd name="connsiteY57" fmla="*/ 1627833 h 2833635"/>
              <a:gd name="connsiteX58" fmla="*/ 1597688 w 2044839"/>
              <a:gd name="connsiteY58" fmla="*/ 1778558 h 2833635"/>
              <a:gd name="connsiteX59" fmla="*/ 1522325 w 2044839"/>
              <a:gd name="connsiteY59" fmla="*/ 1889090 h 2833635"/>
              <a:gd name="connsiteX60" fmla="*/ 1472083 w 2044839"/>
              <a:gd name="connsiteY60" fmla="*/ 1969477 h 2833635"/>
              <a:gd name="connsiteX61" fmla="*/ 1351503 w 2044839"/>
              <a:gd name="connsiteY61" fmla="*/ 1954404 h 2833635"/>
              <a:gd name="connsiteX62" fmla="*/ 1286189 w 2044839"/>
              <a:gd name="connsiteY62" fmla="*/ 1979525 h 2833635"/>
              <a:gd name="connsiteX63" fmla="*/ 1235947 w 2044839"/>
              <a:gd name="connsiteY63" fmla="*/ 2019718 h 2833635"/>
              <a:gd name="connsiteX64" fmla="*/ 1110343 w 2044839"/>
              <a:gd name="connsiteY64" fmla="*/ 2074984 h 2833635"/>
              <a:gd name="connsiteX65" fmla="*/ 979714 w 2044839"/>
              <a:gd name="connsiteY65" fmla="*/ 2090057 h 2833635"/>
              <a:gd name="connsiteX66" fmla="*/ 919424 w 2044839"/>
              <a:gd name="connsiteY66" fmla="*/ 2064936 h 2833635"/>
              <a:gd name="connsiteX67" fmla="*/ 849085 w 2044839"/>
              <a:gd name="connsiteY67" fmla="*/ 2215661 h 2833635"/>
              <a:gd name="connsiteX68" fmla="*/ 839037 w 2044839"/>
              <a:gd name="connsiteY68" fmla="*/ 2286000 h 2833635"/>
              <a:gd name="connsiteX69" fmla="*/ 803868 w 2044839"/>
              <a:gd name="connsiteY69" fmla="*/ 2356338 h 2833635"/>
              <a:gd name="connsiteX70" fmla="*/ 723481 w 2044839"/>
              <a:gd name="connsiteY70" fmla="*/ 2361362 h 2833635"/>
              <a:gd name="connsiteX71" fmla="*/ 668215 w 2044839"/>
              <a:gd name="connsiteY71" fmla="*/ 2476918 h 2833635"/>
              <a:gd name="connsiteX72" fmla="*/ 693336 w 2044839"/>
              <a:gd name="connsiteY72" fmla="*/ 2557305 h 2833635"/>
              <a:gd name="connsiteX73" fmla="*/ 743578 w 2044839"/>
              <a:gd name="connsiteY73" fmla="*/ 2657789 h 2833635"/>
              <a:gd name="connsiteX74" fmla="*/ 859134 w 2044839"/>
              <a:gd name="connsiteY74" fmla="*/ 2708030 h 2833635"/>
              <a:gd name="connsiteX75" fmla="*/ 904351 w 2044839"/>
              <a:gd name="connsiteY75" fmla="*/ 2708030 h 2833635"/>
              <a:gd name="connsiteX76" fmla="*/ 944545 w 2044839"/>
              <a:gd name="connsiteY76" fmla="*/ 2803490 h 2833635"/>
              <a:gd name="connsiteX77" fmla="*/ 934496 w 2044839"/>
              <a:gd name="connsiteY77" fmla="*/ 2833635 h 2833635"/>
              <a:gd name="connsiteX78" fmla="*/ 1733340 w 2044839"/>
              <a:gd name="connsiteY78" fmla="*/ 2718079 h 2833635"/>
              <a:gd name="connsiteX79" fmla="*/ 1833824 w 2044839"/>
              <a:gd name="connsiteY79" fmla="*/ 2451797 h 2833635"/>
              <a:gd name="connsiteX80" fmla="*/ 1994598 w 2044839"/>
              <a:gd name="connsiteY80" fmla="*/ 2155371 h 2833635"/>
              <a:gd name="connsiteX81" fmla="*/ 2024743 w 2044839"/>
              <a:gd name="connsiteY81" fmla="*/ 1879041 h 2833635"/>
              <a:gd name="connsiteX82" fmla="*/ 1994598 w 2044839"/>
              <a:gd name="connsiteY82" fmla="*/ 1467059 h 2833635"/>
              <a:gd name="connsiteX83" fmla="*/ 2024743 w 2044839"/>
              <a:gd name="connsiteY83" fmla="*/ 1165608 h 2833635"/>
              <a:gd name="connsiteX84" fmla="*/ 2044839 w 2044839"/>
              <a:gd name="connsiteY84" fmla="*/ 884255 h 2833635"/>
              <a:gd name="connsiteX85" fmla="*/ 1999622 w 2044839"/>
              <a:gd name="connsiteY85" fmla="*/ 507441 h 2833635"/>
              <a:gd name="connsiteX86" fmla="*/ 1959428 w 2044839"/>
              <a:gd name="connsiteY86" fmla="*/ 281353 h 2833635"/>
              <a:gd name="connsiteX87" fmla="*/ 1823776 w 2044839"/>
              <a:gd name="connsiteY87" fmla="*/ 150725 h 2833635"/>
              <a:gd name="connsiteX88" fmla="*/ 1522325 w 2044839"/>
              <a:gd name="connsiteY88" fmla="*/ 50241 h 2833635"/>
              <a:gd name="connsiteX89" fmla="*/ 1351503 w 2044839"/>
              <a:gd name="connsiteY89" fmla="*/ 25121 h 2833635"/>
              <a:gd name="connsiteX90" fmla="*/ 1135464 w 2044839"/>
              <a:gd name="connsiteY90" fmla="*/ 115556 h 2833635"/>
              <a:gd name="connsiteX91" fmla="*/ 1004835 w 2044839"/>
              <a:gd name="connsiteY91" fmla="*/ 80386 h 2833635"/>
              <a:gd name="connsiteX92" fmla="*/ 854110 w 2044839"/>
              <a:gd name="connsiteY92" fmla="*/ 55266 h 2833635"/>
              <a:gd name="connsiteX93" fmla="*/ 643094 w 2044839"/>
              <a:gd name="connsiteY93" fmla="*/ 0 h 2833635"/>
              <a:gd name="connsiteX94" fmla="*/ 462224 w 2044839"/>
              <a:gd name="connsiteY94" fmla="*/ 25121 h 2833635"/>
              <a:gd name="connsiteX95" fmla="*/ 226088 w 2044839"/>
              <a:gd name="connsiteY95" fmla="*/ 55266 h 2833635"/>
              <a:gd name="connsiteX96" fmla="*/ 55266 w 2044839"/>
              <a:gd name="connsiteY96" fmla="*/ 5024 h 2833635"/>
              <a:gd name="connsiteX97" fmla="*/ 0 w 2044839"/>
              <a:gd name="connsiteY97" fmla="*/ 45217 h 2833635"/>
              <a:gd name="connsiteX98" fmla="*/ 80387 w 2044839"/>
              <a:gd name="connsiteY98" fmla="*/ 100483 h 2833635"/>
              <a:gd name="connsiteX99" fmla="*/ 65314 w 2044839"/>
              <a:gd name="connsiteY99" fmla="*/ 165797 h 2833635"/>
              <a:gd name="connsiteX100" fmla="*/ 150725 w 2044839"/>
              <a:gd name="connsiteY100" fmla="*/ 246184 h 2833635"/>
              <a:gd name="connsiteX101" fmla="*/ 241160 w 2044839"/>
              <a:gd name="connsiteY101" fmla="*/ 286378 h 2833635"/>
              <a:gd name="connsiteX102" fmla="*/ 366765 w 2044839"/>
              <a:gd name="connsiteY102" fmla="*/ 236136 h 2833635"/>
              <a:gd name="connsiteX103" fmla="*/ 462224 w 2044839"/>
              <a:gd name="connsiteY103" fmla="*/ 251208 h 2833635"/>
              <a:gd name="connsiteX104" fmla="*/ 552659 w 2044839"/>
              <a:gd name="connsiteY104" fmla="*/ 321547 h 2833635"/>
              <a:gd name="connsiteX105" fmla="*/ 582804 w 2044839"/>
              <a:gd name="connsiteY105" fmla="*/ 417006 h 283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044839" h="2833635">
                <a:moveTo>
                  <a:pt x="582804" y="417006"/>
                </a:moveTo>
                <a:lnTo>
                  <a:pt x="442127" y="321547"/>
                </a:lnTo>
                <a:lnTo>
                  <a:pt x="341644" y="356716"/>
                </a:lnTo>
                <a:lnTo>
                  <a:pt x="226088" y="381837"/>
                </a:lnTo>
                <a:lnTo>
                  <a:pt x="135653" y="381837"/>
                </a:lnTo>
                <a:lnTo>
                  <a:pt x="120580" y="452175"/>
                </a:lnTo>
                <a:lnTo>
                  <a:pt x="85411" y="537586"/>
                </a:lnTo>
                <a:lnTo>
                  <a:pt x="80387" y="602901"/>
                </a:lnTo>
                <a:lnTo>
                  <a:pt x="95459" y="653143"/>
                </a:lnTo>
                <a:lnTo>
                  <a:pt x="60290" y="738553"/>
                </a:lnTo>
                <a:lnTo>
                  <a:pt x="80387" y="823964"/>
                </a:lnTo>
                <a:lnTo>
                  <a:pt x="100483" y="894303"/>
                </a:lnTo>
                <a:lnTo>
                  <a:pt x="100483" y="954593"/>
                </a:lnTo>
                <a:lnTo>
                  <a:pt x="145701" y="969666"/>
                </a:lnTo>
                <a:lnTo>
                  <a:pt x="155749" y="1040004"/>
                </a:lnTo>
                <a:lnTo>
                  <a:pt x="90435" y="1115367"/>
                </a:lnTo>
                <a:lnTo>
                  <a:pt x="115556" y="1271116"/>
                </a:lnTo>
                <a:lnTo>
                  <a:pt x="135653" y="1291213"/>
                </a:lnTo>
                <a:lnTo>
                  <a:pt x="195943" y="1240971"/>
                </a:lnTo>
                <a:lnTo>
                  <a:pt x="291402" y="1391696"/>
                </a:lnTo>
                <a:lnTo>
                  <a:pt x="281354" y="1537397"/>
                </a:lnTo>
                <a:lnTo>
                  <a:pt x="256233" y="1708219"/>
                </a:lnTo>
                <a:lnTo>
                  <a:pt x="341644" y="1693147"/>
                </a:lnTo>
                <a:lnTo>
                  <a:pt x="321547" y="1833824"/>
                </a:lnTo>
                <a:lnTo>
                  <a:pt x="281354" y="1843872"/>
                </a:lnTo>
                <a:lnTo>
                  <a:pt x="256233" y="1803679"/>
                </a:lnTo>
                <a:lnTo>
                  <a:pt x="241160" y="1934307"/>
                </a:lnTo>
                <a:lnTo>
                  <a:pt x="236136" y="2024743"/>
                </a:lnTo>
                <a:lnTo>
                  <a:pt x="175846" y="2090057"/>
                </a:lnTo>
                <a:lnTo>
                  <a:pt x="140677" y="2210637"/>
                </a:lnTo>
                <a:lnTo>
                  <a:pt x="211015" y="2170444"/>
                </a:lnTo>
                <a:lnTo>
                  <a:pt x="281354" y="2205613"/>
                </a:lnTo>
                <a:lnTo>
                  <a:pt x="276329" y="2260879"/>
                </a:lnTo>
                <a:lnTo>
                  <a:pt x="211015" y="2356338"/>
                </a:lnTo>
                <a:lnTo>
                  <a:pt x="185894" y="2421652"/>
                </a:lnTo>
                <a:lnTo>
                  <a:pt x="180870" y="2497015"/>
                </a:lnTo>
                <a:lnTo>
                  <a:pt x="316523" y="2341266"/>
                </a:lnTo>
                <a:lnTo>
                  <a:pt x="396910" y="2165419"/>
                </a:lnTo>
                <a:lnTo>
                  <a:pt x="432079" y="2034791"/>
                </a:lnTo>
                <a:lnTo>
                  <a:pt x="497393" y="1994597"/>
                </a:lnTo>
                <a:lnTo>
                  <a:pt x="633046" y="1994597"/>
                </a:lnTo>
                <a:lnTo>
                  <a:pt x="768699" y="1914211"/>
                </a:lnTo>
                <a:lnTo>
                  <a:pt x="914400" y="1793630"/>
                </a:lnTo>
                <a:lnTo>
                  <a:pt x="949569" y="1748413"/>
                </a:lnTo>
                <a:lnTo>
                  <a:pt x="934496" y="1582615"/>
                </a:lnTo>
                <a:lnTo>
                  <a:pt x="839037" y="1487156"/>
                </a:lnTo>
                <a:lnTo>
                  <a:pt x="889279" y="1336430"/>
                </a:lnTo>
                <a:lnTo>
                  <a:pt x="1040004" y="1140488"/>
                </a:lnTo>
                <a:lnTo>
                  <a:pt x="1080198" y="1497204"/>
                </a:lnTo>
                <a:lnTo>
                  <a:pt x="1050053" y="1567543"/>
                </a:lnTo>
                <a:lnTo>
                  <a:pt x="1110343" y="1743389"/>
                </a:lnTo>
                <a:lnTo>
                  <a:pt x="1150536" y="1788606"/>
                </a:lnTo>
                <a:lnTo>
                  <a:pt x="1155560" y="1868993"/>
                </a:lnTo>
                <a:lnTo>
                  <a:pt x="1155560" y="1939332"/>
                </a:lnTo>
                <a:lnTo>
                  <a:pt x="1326382" y="1884066"/>
                </a:lnTo>
                <a:lnTo>
                  <a:pt x="1376624" y="1818751"/>
                </a:lnTo>
                <a:lnTo>
                  <a:pt x="1462035" y="1813727"/>
                </a:lnTo>
                <a:lnTo>
                  <a:pt x="1537398" y="1627833"/>
                </a:lnTo>
                <a:lnTo>
                  <a:pt x="1597688" y="1778558"/>
                </a:lnTo>
                <a:lnTo>
                  <a:pt x="1522325" y="1889090"/>
                </a:lnTo>
                <a:lnTo>
                  <a:pt x="1472083" y="1969477"/>
                </a:lnTo>
                <a:lnTo>
                  <a:pt x="1351503" y="1954404"/>
                </a:lnTo>
                <a:lnTo>
                  <a:pt x="1286189" y="1979525"/>
                </a:lnTo>
                <a:lnTo>
                  <a:pt x="1235947" y="2019718"/>
                </a:lnTo>
                <a:lnTo>
                  <a:pt x="1110343" y="2074984"/>
                </a:lnTo>
                <a:lnTo>
                  <a:pt x="979714" y="2090057"/>
                </a:lnTo>
                <a:lnTo>
                  <a:pt x="919424" y="2064936"/>
                </a:lnTo>
                <a:lnTo>
                  <a:pt x="849085" y="2215661"/>
                </a:lnTo>
                <a:lnTo>
                  <a:pt x="839037" y="2286000"/>
                </a:lnTo>
                <a:lnTo>
                  <a:pt x="803868" y="2356338"/>
                </a:lnTo>
                <a:lnTo>
                  <a:pt x="723481" y="2361362"/>
                </a:lnTo>
                <a:lnTo>
                  <a:pt x="668215" y="2476918"/>
                </a:lnTo>
                <a:lnTo>
                  <a:pt x="693336" y="2557305"/>
                </a:lnTo>
                <a:lnTo>
                  <a:pt x="743578" y="2657789"/>
                </a:lnTo>
                <a:lnTo>
                  <a:pt x="859134" y="2708030"/>
                </a:lnTo>
                <a:lnTo>
                  <a:pt x="904351" y="2708030"/>
                </a:lnTo>
                <a:lnTo>
                  <a:pt x="944545" y="2803490"/>
                </a:lnTo>
                <a:lnTo>
                  <a:pt x="934496" y="2833635"/>
                </a:lnTo>
                <a:lnTo>
                  <a:pt x="1733340" y="2718079"/>
                </a:lnTo>
                <a:lnTo>
                  <a:pt x="1833824" y="2451797"/>
                </a:lnTo>
                <a:lnTo>
                  <a:pt x="1994598" y="2155371"/>
                </a:lnTo>
                <a:lnTo>
                  <a:pt x="2024743" y="1879041"/>
                </a:lnTo>
                <a:lnTo>
                  <a:pt x="1994598" y="1467059"/>
                </a:lnTo>
                <a:lnTo>
                  <a:pt x="2024743" y="1165608"/>
                </a:lnTo>
                <a:lnTo>
                  <a:pt x="2044839" y="884255"/>
                </a:lnTo>
                <a:lnTo>
                  <a:pt x="1999622" y="507441"/>
                </a:lnTo>
                <a:lnTo>
                  <a:pt x="1959428" y="281353"/>
                </a:lnTo>
                <a:lnTo>
                  <a:pt x="1823776" y="150725"/>
                </a:lnTo>
                <a:lnTo>
                  <a:pt x="1522325" y="50241"/>
                </a:lnTo>
                <a:lnTo>
                  <a:pt x="1351503" y="25121"/>
                </a:lnTo>
                <a:lnTo>
                  <a:pt x="1135464" y="115556"/>
                </a:lnTo>
                <a:lnTo>
                  <a:pt x="1004835" y="80386"/>
                </a:lnTo>
                <a:lnTo>
                  <a:pt x="854110" y="55266"/>
                </a:lnTo>
                <a:lnTo>
                  <a:pt x="643094" y="0"/>
                </a:lnTo>
                <a:lnTo>
                  <a:pt x="462224" y="25121"/>
                </a:lnTo>
                <a:lnTo>
                  <a:pt x="226088" y="55266"/>
                </a:lnTo>
                <a:lnTo>
                  <a:pt x="55266" y="5024"/>
                </a:lnTo>
                <a:lnTo>
                  <a:pt x="0" y="45217"/>
                </a:lnTo>
                <a:lnTo>
                  <a:pt x="80387" y="100483"/>
                </a:lnTo>
                <a:lnTo>
                  <a:pt x="65314" y="165797"/>
                </a:lnTo>
                <a:lnTo>
                  <a:pt x="150725" y="246184"/>
                </a:lnTo>
                <a:lnTo>
                  <a:pt x="241160" y="286378"/>
                </a:lnTo>
                <a:lnTo>
                  <a:pt x="366765" y="236136"/>
                </a:lnTo>
                <a:lnTo>
                  <a:pt x="462224" y="251208"/>
                </a:lnTo>
                <a:lnTo>
                  <a:pt x="552659" y="321547"/>
                </a:lnTo>
                <a:lnTo>
                  <a:pt x="582804" y="417006"/>
                </a:lnTo>
                <a:close/>
              </a:path>
            </a:pathLst>
          </a:custGeom>
          <a:solidFill>
            <a:schemeClr val="accent2">
              <a:lumMod val="5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latin typeface="Tw Cen MT" pitchFamily="34" charset="0"/>
              </a:rPr>
              <a:t>Région métropolitaine </a:t>
            </a:r>
          </a:p>
          <a:p>
            <a:pPr algn="ctr"/>
            <a:r>
              <a:rPr lang="fr-FR" sz="1400" b="1" cap="small" dirty="0" smtClean="0">
                <a:latin typeface="Tw Cen MT" pitchFamily="34" charset="0"/>
              </a:rPr>
              <a:t>de </a:t>
            </a:r>
            <a:r>
              <a:rPr lang="fr-FR" sz="1400" b="1" cap="small" dirty="0" err="1" smtClean="0">
                <a:latin typeface="Tw Cen MT" pitchFamily="34" charset="0"/>
              </a:rPr>
              <a:t>Mumbai</a:t>
            </a:r>
            <a:endParaRPr lang="fr-FR" sz="1400" b="1" cap="small" dirty="0" smtClean="0">
              <a:latin typeface="Tw Cen MT" pitchFamily="34" charset="0"/>
            </a:endParaRPr>
          </a:p>
          <a:p>
            <a:pPr algn="ctr"/>
            <a:endParaRPr lang="fr-FR" sz="1600" b="1" cap="small" dirty="0"/>
          </a:p>
          <a:p>
            <a:pPr algn="ctr"/>
            <a:endParaRPr lang="fr-FR" sz="1600" b="1" cap="small" dirty="0" smtClean="0"/>
          </a:p>
          <a:p>
            <a:pPr algn="ctr"/>
            <a:endParaRPr lang="fr-FR" sz="1600" b="1" cap="small" dirty="0"/>
          </a:p>
          <a:p>
            <a:pPr algn="ctr"/>
            <a:endParaRPr lang="fr-FR" sz="1600" b="1" cap="small" dirty="0" smtClean="0"/>
          </a:p>
          <a:p>
            <a:pPr algn="ctr"/>
            <a:endParaRPr lang="fr-FR" sz="1600" b="1" cap="small" dirty="0"/>
          </a:p>
        </p:txBody>
      </p:sp>
      <p:sp>
        <p:nvSpPr>
          <p:cNvPr id="11" name="Rectangle 10"/>
          <p:cNvSpPr/>
          <p:nvPr/>
        </p:nvSpPr>
        <p:spPr>
          <a:xfrm>
            <a:off x="6300192" y="764704"/>
            <a:ext cx="2754591" cy="5401479"/>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500" b="1" dirty="0" smtClean="0">
                <a:latin typeface="Tw Cen MT" pitchFamily="34" charset="0"/>
              </a:rPr>
              <a:t>Mumbai</a:t>
            </a:r>
            <a:r>
              <a:rPr lang="fr-FR" sz="1500" b="1" dirty="0">
                <a:latin typeface="Tw Cen MT" pitchFamily="34" charset="0"/>
              </a:rPr>
              <a:t> </a:t>
            </a:r>
            <a:r>
              <a:rPr lang="fr-FR" sz="1500" b="1" dirty="0" smtClean="0">
                <a:latin typeface="Tw Cen MT" pitchFamily="34" charset="0"/>
              </a:rPr>
              <a:t>est l’une des trois principales agglomérations (avec Delhi et Calcutta) de l’Union indienne. </a:t>
            </a:r>
          </a:p>
          <a:p>
            <a:pPr algn="just"/>
            <a:r>
              <a:rPr lang="fr-FR" sz="1500" b="1" dirty="0" smtClean="0">
                <a:latin typeface="Tw Cen MT" pitchFamily="34" charset="0"/>
              </a:rPr>
              <a:t>A l’image d’autres villes indiennes, elle a connu une croissance dense et rapide.</a:t>
            </a:r>
          </a:p>
          <a:p>
            <a:pPr algn="just"/>
            <a:r>
              <a:rPr lang="fr-FR" sz="1500" b="1" dirty="0" smtClean="0">
                <a:latin typeface="Tw Cen MT" pitchFamily="34" charset="0"/>
              </a:rPr>
              <a:t>Elle occupe une situation géographique originale</a:t>
            </a:r>
            <a:r>
              <a:rPr lang="fr-FR" sz="1500" b="1" dirty="0">
                <a:latin typeface="Tw Cen MT" pitchFamily="34" charset="0"/>
              </a:rPr>
              <a:t> : ville ouverte sur la mer d’Oman, </a:t>
            </a:r>
            <a:r>
              <a:rPr lang="fr-FR" sz="1500" b="1" dirty="0" smtClean="0">
                <a:latin typeface="Tw Cen MT" pitchFamily="34" charset="0"/>
              </a:rPr>
              <a:t>elle jouit d’un </a:t>
            </a:r>
            <a:r>
              <a:rPr lang="fr-FR" sz="1500" b="1" dirty="0">
                <a:latin typeface="Tw Cen MT" pitchFamily="34" charset="0"/>
              </a:rPr>
              <a:t>remarquable site portuaire (baie abritée) </a:t>
            </a:r>
            <a:r>
              <a:rPr lang="fr-FR" sz="1500" b="1" dirty="0" smtClean="0">
                <a:latin typeface="Tw Cen MT" pitchFamily="34" charset="0"/>
              </a:rPr>
              <a:t>.</a:t>
            </a:r>
          </a:p>
          <a:p>
            <a:pPr algn="just"/>
            <a:r>
              <a:rPr lang="fr-FR" sz="1500" b="1" dirty="0" smtClean="0">
                <a:latin typeface="Tw Cen MT" pitchFamily="34" charset="0"/>
              </a:rPr>
              <a:t>« Porte </a:t>
            </a:r>
            <a:r>
              <a:rPr lang="fr-FR" sz="1500" b="1" dirty="0">
                <a:latin typeface="Tw Cen MT" pitchFamily="34" charset="0"/>
              </a:rPr>
              <a:t>de l’Inde </a:t>
            </a:r>
            <a:r>
              <a:rPr lang="fr-FR" sz="1500" b="1" dirty="0" smtClean="0">
                <a:latin typeface="Tw Cen MT" pitchFamily="34" charset="0"/>
              </a:rPr>
              <a:t>» (l’un des monument </a:t>
            </a:r>
            <a:r>
              <a:rPr lang="fr-FR" sz="1500" b="1" dirty="0">
                <a:latin typeface="Tw Cen MT" pitchFamily="34" charset="0"/>
              </a:rPr>
              <a:t>emblématique de la ville), elle est située à proximité des régions les plus riches </a:t>
            </a:r>
            <a:r>
              <a:rPr lang="fr-FR" sz="1500" b="1" dirty="0" smtClean="0">
                <a:latin typeface="Tw Cen MT" pitchFamily="34" charset="0"/>
              </a:rPr>
              <a:t>du pays.</a:t>
            </a:r>
          </a:p>
          <a:p>
            <a:pPr algn="just"/>
            <a:r>
              <a:rPr lang="fr-FR" sz="1500" b="1" dirty="0" smtClean="0">
                <a:latin typeface="Tw Cen MT" pitchFamily="34" charset="0"/>
              </a:rPr>
              <a:t>Qualifiée de métropole moderne en pleine expansion, c’est aussi une ville  où un quart de la population vit de petits travaux les plus souvent dans les secteurs informels.</a:t>
            </a:r>
            <a:endParaRPr lang="fr-FR" sz="1500" b="1" dirty="0">
              <a:latin typeface="Tw Cen MT" pitchFamily="34" charset="0"/>
            </a:endParaRPr>
          </a:p>
        </p:txBody>
      </p:sp>
      <p:sp>
        <p:nvSpPr>
          <p:cNvPr id="7" name="Rectangle 6"/>
          <p:cNvSpPr/>
          <p:nvPr/>
        </p:nvSpPr>
        <p:spPr>
          <a:xfrm>
            <a:off x="1259632" y="1550603"/>
            <a:ext cx="1224136" cy="1158317"/>
          </a:xfrm>
          <a:prstGeom prst="rect">
            <a:avLst/>
          </a:prstGeom>
          <a:noFill/>
          <a:ln w="28575">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8" name="Picture 6" descr="http://blog.govoyages.com/wp-content/uploads/Bombay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16" y="4679012"/>
            <a:ext cx="3361555" cy="20471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64128" y="3284984"/>
            <a:ext cx="4572000" cy="9541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fr-FR" sz="1400" b="1" dirty="0">
                <a:latin typeface="Tw Cen MT" pitchFamily="34" charset="0"/>
              </a:rPr>
              <a:t>« </a:t>
            </a:r>
            <a:r>
              <a:rPr lang="fr-FR" sz="1400" b="1" dirty="0" smtClean="0">
                <a:latin typeface="Tw Cen MT" pitchFamily="34" charset="0"/>
              </a:rPr>
              <a:t>Bombay </a:t>
            </a:r>
            <a:r>
              <a:rPr lang="fr-FR" sz="1400" b="1" baseline="30000" dirty="0">
                <a:latin typeface="Tw Cen MT" pitchFamily="34" charset="0"/>
              </a:rPr>
              <a:t>1</a:t>
            </a:r>
            <a:r>
              <a:rPr lang="fr-FR" sz="1400" b="1" dirty="0" smtClean="0">
                <a:latin typeface="Tw Cen MT" pitchFamily="34" charset="0"/>
              </a:rPr>
              <a:t> </a:t>
            </a:r>
            <a:r>
              <a:rPr lang="fr-FR" sz="1400" b="1" dirty="0">
                <a:latin typeface="Tw Cen MT" pitchFamily="34" charset="0"/>
              </a:rPr>
              <a:t>n'est ni indo-britannique, ni anglo-indienne.</a:t>
            </a:r>
            <a:br>
              <a:rPr lang="fr-FR" sz="1400" b="1" dirty="0">
                <a:latin typeface="Tw Cen MT" pitchFamily="34" charset="0"/>
              </a:rPr>
            </a:br>
            <a:r>
              <a:rPr lang="fr-FR" sz="1400" b="1" dirty="0">
                <a:latin typeface="Tw Cen MT" pitchFamily="34" charset="0"/>
              </a:rPr>
              <a:t>C'est une sorte de gigantesque bazar. </a:t>
            </a:r>
            <a:r>
              <a:rPr lang="fr-FR" sz="1400" b="1" dirty="0" smtClean="0">
                <a:latin typeface="Tw Cen MT" pitchFamily="34" charset="0"/>
              </a:rPr>
              <a:t>»</a:t>
            </a:r>
          </a:p>
          <a:p>
            <a:pPr algn="r"/>
            <a:r>
              <a:rPr lang="fr-FR" sz="1400" b="1" i="1" dirty="0" smtClean="0">
                <a:effectLst/>
                <a:latin typeface="Tw Cen MT" pitchFamily="34" charset="0"/>
              </a:rPr>
              <a:t>André Malraux</a:t>
            </a:r>
          </a:p>
          <a:p>
            <a:r>
              <a:rPr lang="fr-FR" sz="1400" b="1" baseline="30000" dirty="0" smtClean="0">
                <a:latin typeface="Tw Cen MT" pitchFamily="34" charset="0"/>
              </a:rPr>
              <a:t>1 </a:t>
            </a:r>
            <a:r>
              <a:rPr lang="fr-FR" sz="1400" b="1" dirty="0" smtClean="0">
                <a:latin typeface="Tw Cen MT" pitchFamily="34" charset="0"/>
              </a:rPr>
              <a:t>rebaptisée Mumbai en 1996</a:t>
            </a:r>
            <a:endParaRPr lang="fr-FR" sz="1400" b="1" baseline="30000" dirty="0">
              <a:effectLst/>
              <a:latin typeface="Tw Cen MT" pitchFamily="34" charset="0"/>
            </a:endParaRPr>
          </a:p>
        </p:txBody>
      </p:sp>
    </p:spTree>
    <p:extLst>
      <p:ext uri="{BB962C8B-B14F-4D97-AF65-F5344CB8AC3E}">
        <p14:creationId xmlns:p14="http://schemas.microsoft.com/office/powerpoint/2010/main" val="332037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ipe(left)">
                                      <p:cBhvr>
                                        <p:cTn id="17" dur="500"/>
                                        <p:tgtEl>
                                          <p:spTgt spid="11">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heel(1)">
                                      <p:cBhvr>
                                        <p:cTn id="35" dur="20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p:tgtEl>
                                          <p:spTgt spid="5"/>
                                        </p:tgtEl>
                                        <p:attrNameLst>
                                          <p:attrName>ppt_y</p:attrName>
                                        </p:attrNameLst>
                                      </p:cBhvr>
                                      <p:tavLst>
                                        <p:tav tm="0">
                                          <p:val>
                                            <p:strVal val="#ppt_y+#ppt_h*1.125000"/>
                                          </p:val>
                                        </p:tav>
                                        <p:tav tm="100000">
                                          <p:val>
                                            <p:strVal val="#ppt_y"/>
                                          </p:val>
                                        </p:tav>
                                      </p:tavLst>
                                    </p:anim>
                                    <p:animEffect transition="in" filter="wipe(up)">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animEffect transition="in" filter="wheel(1)">
                                      <p:cBhvr>
                                        <p:cTn id="56" dur="2000"/>
                                        <p:tgtEl>
                                          <p:spTgt spid="3078"/>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1">
                                            <p:txEl>
                                              <p:pRg st="3" end="3"/>
                                            </p:txEl>
                                          </p:spTgt>
                                        </p:tgtEl>
                                        <p:attrNameLst>
                                          <p:attrName>style.visibility</p:attrName>
                                        </p:attrNameLst>
                                      </p:cBhvr>
                                      <p:to>
                                        <p:strVal val="visible"/>
                                      </p:to>
                                    </p:set>
                                    <p:animEffect transition="in" filter="wipe(left)">
                                      <p:cBhvr>
                                        <p:cTn id="60" dur="500"/>
                                        <p:tgtEl>
                                          <p:spTgt spid="11">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6"/>
                                        </p:tgtEl>
                                        <p:attrNameLst>
                                          <p:attrName>ppt_w</p:attrName>
                                        </p:attrNameLst>
                                      </p:cBhvr>
                                      <p:tavLst>
                                        <p:tav tm="0">
                                          <p:val>
                                            <p:strVal val="ppt_w"/>
                                          </p:val>
                                        </p:tav>
                                        <p:tav tm="100000">
                                          <p:val>
                                            <p:fltVal val="0"/>
                                          </p:val>
                                        </p:tav>
                                      </p:tavLst>
                                    </p:anim>
                                    <p:anim calcmode="lin" valueType="num">
                                      <p:cBhvr>
                                        <p:cTn id="65" dur="500"/>
                                        <p:tgtEl>
                                          <p:spTgt spid="6"/>
                                        </p:tgtEl>
                                        <p:attrNameLst>
                                          <p:attrName>ppt_h</p:attrName>
                                        </p:attrNameLst>
                                      </p:cBhvr>
                                      <p:tavLst>
                                        <p:tav tm="0">
                                          <p:val>
                                            <p:strVal val="ppt_h"/>
                                          </p:val>
                                        </p:tav>
                                        <p:tav tm="100000">
                                          <p:val>
                                            <p:fltVal val="0"/>
                                          </p:val>
                                        </p:tav>
                                      </p:tavLst>
                                    </p:anim>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5"/>
                                        </p:tgtEl>
                                        <p:attrNameLst>
                                          <p:attrName>ppt_w</p:attrName>
                                        </p:attrNameLst>
                                      </p:cBhvr>
                                      <p:tavLst>
                                        <p:tav tm="0">
                                          <p:val>
                                            <p:strVal val="ppt_w"/>
                                          </p:val>
                                        </p:tav>
                                        <p:tav tm="100000">
                                          <p:val>
                                            <p:fltVal val="0"/>
                                          </p:val>
                                        </p:tav>
                                      </p:tavLst>
                                    </p:anim>
                                    <p:anim calcmode="lin" valueType="num">
                                      <p:cBhvr>
                                        <p:cTn id="70" dur="500"/>
                                        <p:tgtEl>
                                          <p:spTgt spid="5"/>
                                        </p:tgtEl>
                                        <p:attrNameLst>
                                          <p:attrName>ppt_h</p:attrName>
                                        </p:attrNameLst>
                                      </p:cBhvr>
                                      <p:tavLst>
                                        <p:tav tm="0">
                                          <p:val>
                                            <p:strVal val="ppt_h"/>
                                          </p:val>
                                        </p:tav>
                                        <p:tav tm="100000">
                                          <p:val>
                                            <p:fltVal val="0"/>
                                          </p:val>
                                        </p:tav>
                                      </p:tavLst>
                                    </p:anim>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7"/>
                                        </p:tgtEl>
                                        <p:attrNameLst>
                                          <p:attrName>ppt_w</p:attrName>
                                        </p:attrNameLst>
                                      </p:cBhvr>
                                      <p:tavLst>
                                        <p:tav tm="0">
                                          <p:val>
                                            <p:strVal val="ppt_w"/>
                                          </p:val>
                                        </p:tav>
                                        <p:tav tm="100000">
                                          <p:val>
                                            <p:fltVal val="0"/>
                                          </p:val>
                                        </p:tav>
                                      </p:tavLst>
                                    </p:anim>
                                    <p:anim calcmode="lin" valueType="num">
                                      <p:cBhvr>
                                        <p:cTn id="75" dur="500"/>
                                        <p:tgtEl>
                                          <p:spTgt spid="7"/>
                                        </p:tgtEl>
                                        <p:attrNameLst>
                                          <p:attrName>ppt_h</p:attrName>
                                        </p:attrNameLst>
                                      </p:cBhvr>
                                      <p:tavLst>
                                        <p:tav tm="0">
                                          <p:val>
                                            <p:strVal val="ppt_h"/>
                                          </p:val>
                                        </p:tav>
                                        <p:tav tm="100000">
                                          <p:val>
                                            <p:fltVal val="0"/>
                                          </p:val>
                                        </p:tav>
                                      </p:tavLst>
                                    </p:anim>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53" presetClass="exit" presetSubtype="32" fill="hold" nodeType="withEffect">
                                  <p:stCondLst>
                                    <p:cond delay="0"/>
                                  </p:stCondLst>
                                  <p:childTnLst>
                                    <p:anim calcmode="lin" valueType="num">
                                      <p:cBhvr>
                                        <p:cTn id="79" dur="500"/>
                                        <p:tgtEl>
                                          <p:spTgt spid="4"/>
                                        </p:tgtEl>
                                        <p:attrNameLst>
                                          <p:attrName>ppt_w</p:attrName>
                                        </p:attrNameLst>
                                      </p:cBhvr>
                                      <p:tavLst>
                                        <p:tav tm="0">
                                          <p:val>
                                            <p:strVal val="ppt_w"/>
                                          </p:val>
                                        </p:tav>
                                        <p:tav tm="100000">
                                          <p:val>
                                            <p:fltVal val="0"/>
                                          </p:val>
                                        </p:tav>
                                      </p:tavLst>
                                    </p:anim>
                                    <p:anim calcmode="lin" valueType="num">
                                      <p:cBhvr>
                                        <p:cTn id="80" dur="500"/>
                                        <p:tgtEl>
                                          <p:spTgt spid="4"/>
                                        </p:tgtEl>
                                        <p:attrNameLst>
                                          <p:attrName>ppt_h</p:attrName>
                                        </p:attrNameLst>
                                      </p:cBhvr>
                                      <p:tavLst>
                                        <p:tav tm="0">
                                          <p:val>
                                            <p:strVal val="ppt_h"/>
                                          </p:val>
                                        </p:tav>
                                        <p:tav tm="100000">
                                          <p:val>
                                            <p:fltVal val="0"/>
                                          </p:val>
                                        </p:tav>
                                      </p:tavLst>
                                    </p:anim>
                                    <p:animEffect transition="out" filter="fade">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500"/>
                                        <p:tgtEl>
                                          <p:spTgt spid="1026"/>
                                        </p:tgtEl>
                                        <p:attrNameLst>
                                          <p:attrName>ppt_w</p:attrName>
                                        </p:attrNameLst>
                                      </p:cBhvr>
                                      <p:tavLst>
                                        <p:tav tm="0">
                                          <p:val>
                                            <p:strVal val="ppt_w"/>
                                          </p:val>
                                        </p:tav>
                                        <p:tav tm="100000">
                                          <p:val>
                                            <p:fltVal val="0"/>
                                          </p:val>
                                        </p:tav>
                                      </p:tavLst>
                                    </p:anim>
                                    <p:anim calcmode="lin" valueType="num">
                                      <p:cBhvr>
                                        <p:cTn id="85" dur="500"/>
                                        <p:tgtEl>
                                          <p:spTgt spid="1026"/>
                                        </p:tgtEl>
                                        <p:attrNameLst>
                                          <p:attrName>ppt_h</p:attrName>
                                        </p:attrNameLst>
                                      </p:cBhvr>
                                      <p:tavLst>
                                        <p:tav tm="0">
                                          <p:val>
                                            <p:strVal val="ppt_h"/>
                                          </p:val>
                                        </p:tav>
                                        <p:tav tm="100000">
                                          <p:val>
                                            <p:fltVal val="0"/>
                                          </p:val>
                                        </p:tav>
                                      </p:tavLst>
                                    </p:anim>
                                    <p:animEffect transition="out" filter="fade">
                                      <p:cBhvr>
                                        <p:cTn id="86" dur="500"/>
                                        <p:tgtEl>
                                          <p:spTgt spid="1026"/>
                                        </p:tgtEl>
                                      </p:cBhvr>
                                    </p:animEffect>
                                    <p:set>
                                      <p:cBhvr>
                                        <p:cTn id="87" dur="1" fill="hold">
                                          <p:stCondLst>
                                            <p:cond delay="499"/>
                                          </p:stCondLst>
                                        </p:cTn>
                                        <p:tgtEl>
                                          <p:spTgt spid="1026"/>
                                        </p:tgtEl>
                                        <p:attrNameLst>
                                          <p:attrName>style.visibility</p:attrName>
                                        </p:attrNameLst>
                                      </p:cBhvr>
                                      <p:to>
                                        <p:strVal val="hidden"/>
                                      </p:to>
                                    </p:set>
                                  </p:childTnLst>
                                </p:cTn>
                              </p:par>
                              <p:par>
                                <p:cTn id="88" presetID="53" presetClass="exit" presetSubtype="32" fill="hold" nodeType="withEffect">
                                  <p:stCondLst>
                                    <p:cond delay="0"/>
                                  </p:stCondLst>
                                  <p:childTnLst>
                                    <p:anim calcmode="lin" valueType="num">
                                      <p:cBhvr>
                                        <p:cTn id="89" dur="500"/>
                                        <p:tgtEl>
                                          <p:spTgt spid="3078"/>
                                        </p:tgtEl>
                                        <p:attrNameLst>
                                          <p:attrName>ppt_w</p:attrName>
                                        </p:attrNameLst>
                                      </p:cBhvr>
                                      <p:tavLst>
                                        <p:tav tm="0">
                                          <p:val>
                                            <p:strVal val="ppt_w"/>
                                          </p:val>
                                        </p:tav>
                                        <p:tav tm="100000">
                                          <p:val>
                                            <p:fltVal val="0"/>
                                          </p:val>
                                        </p:tav>
                                      </p:tavLst>
                                    </p:anim>
                                    <p:anim calcmode="lin" valueType="num">
                                      <p:cBhvr>
                                        <p:cTn id="90" dur="500"/>
                                        <p:tgtEl>
                                          <p:spTgt spid="3078"/>
                                        </p:tgtEl>
                                        <p:attrNameLst>
                                          <p:attrName>ppt_h</p:attrName>
                                        </p:attrNameLst>
                                      </p:cBhvr>
                                      <p:tavLst>
                                        <p:tav tm="0">
                                          <p:val>
                                            <p:strVal val="ppt_h"/>
                                          </p:val>
                                        </p:tav>
                                        <p:tav tm="100000">
                                          <p:val>
                                            <p:fltVal val="0"/>
                                          </p:val>
                                        </p:tav>
                                      </p:tavLst>
                                    </p:anim>
                                    <p:animEffect transition="out" filter="fade">
                                      <p:cBhvr>
                                        <p:cTn id="91" dur="500"/>
                                        <p:tgtEl>
                                          <p:spTgt spid="3078"/>
                                        </p:tgtEl>
                                      </p:cBhvr>
                                    </p:animEffect>
                                    <p:set>
                                      <p:cBhvr>
                                        <p:cTn id="92" dur="1" fill="hold">
                                          <p:stCondLst>
                                            <p:cond delay="499"/>
                                          </p:stCondLst>
                                        </p:cTn>
                                        <p:tgtEl>
                                          <p:spTgt spid="307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xEl>
                                              <p:pRg st="4" end="4"/>
                                            </p:txEl>
                                          </p:spTgt>
                                        </p:tgtEl>
                                        <p:attrNameLst>
                                          <p:attrName>style.visibility</p:attrName>
                                        </p:attrNameLst>
                                      </p:cBhvr>
                                      <p:to>
                                        <p:strVal val="visible"/>
                                      </p:to>
                                    </p:set>
                                    <p:animEffect transition="in" filter="wipe(left)">
                                      <p:cBhvr>
                                        <p:cTn id="97" dur="500"/>
                                        <p:tgtEl>
                                          <p:spTgt spid="11">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p:cTn id="102" dur="1000" fill="hold"/>
                                        <p:tgtEl>
                                          <p:spTgt spid="8"/>
                                        </p:tgtEl>
                                        <p:attrNameLst>
                                          <p:attrName>ppt_w</p:attrName>
                                        </p:attrNameLst>
                                      </p:cBhvr>
                                      <p:tavLst>
                                        <p:tav tm="0">
                                          <p:val>
                                            <p:fltVal val="0"/>
                                          </p:val>
                                        </p:tav>
                                        <p:tav tm="100000">
                                          <p:val>
                                            <p:strVal val="#ppt_w"/>
                                          </p:val>
                                        </p:tav>
                                      </p:tavLst>
                                    </p:anim>
                                    <p:anim calcmode="lin" valueType="num">
                                      <p:cBhvr>
                                        <p:cTn id="103" dur="1000" fill="hold"/>
                                        <p:tgtEl>
                                          <p:spTgt spid="8"/>
                                        </p:tgtEl>
                                        <p:attrNameLst>
                                          <p:attrName>ppt_h</p:attrName>
                                        </p:attrNameLst>
                                      </p:cBhvr>
                                      <p:tavLst>
                                        <p:tav tm="0">
                                          <p:val>
                                            <p:fltVal val="0"/>
                                          </p:val>
                                        </p:tav>
                                        <p:tav tm="100000">
                                          <p:val>
                                            <p:strVal val="#ppt_h"/>
                                          </p:val>
                                        </p:tav>
                                      </p:tavLst>
                                    </p:anim>
                                    <p:anim calcmode="lin" valueType="num">
                                      <p:cBhvr>
                                        <p:cTn id="104" dur="1000" fill="hold"/>
                                        <p:tgtEl>
                                          <p:spTgt spid="8"/>
                                        </p:tgtEl>
                                        <p:attrNameLst>
                                          <p:attrName>style.rotation</p:attrName>
                                        </p:attrNameLst>
                                      </p:cBhvr>
                                      <p:tavLst>
                                        <p:tav tm="0">
                                          <p:val>
                                            <p:fltVal val="90"/>
                                          </p:val>
                                        </p:tav>
                                        <p:tav tm="100000">
                                          <p:val>
                                            <p:fltVal val="0"/>
                                          </p:val>
                                        </p:tav>
                                      </p:tavLst>
                                    </p:anim>
                                    <p:animEffect transition="in" filter="fade">
                                      <p:cBhvr>
                                        <p:cTn id="10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6" grpId="0" animBg="1"/>
      <p:bldP spid="6" grpId="1" animBg="1"/>
      <p:bldP spid="11" grpId="0" uiExpand="1" build="p"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692696"/>
            <a:ext cx="4752000" cy="2616101"/>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pPr algn="just"/>
            <a:r>
              <a:rPr lang="fr-FR" sz="1200" b="1" dirty="0" smtClean="0">
                <a:latin typeface="Tw Cen MT" pitchFamily="34" charset="0"/>
              </a:rPr>
              <a:t>Tournée vers la mer, Bombay n’est à l’origine qu’un ensemble d’îlots qui accueillent des petits villages de pêcheurs et des plantations, peu destiné à devenir un centre industriel national. Sa situation privilégiée sur la mer d’Oman dans l’océan Indien fait d’elle la porte du commerce vers l’Afrique et l’Europe et explique l’intérêt qu’elle a suscité chez les puissances coloniales dès le XVII</a:t>
            </a:r>
            <a:r>
              <a:rPr lang="fr-FR" sz="1200" b="1" baseline="30000" dirty="0" smtClean="0">
                <a:latin typeface="Tw Cen MT" pitchFamily="34" charset="0"/>
              </a:rPr>
              <a:t>ème</a:t>
            </a:r>
            <a:r>
              <a:rPr lang="fr-FR" sz="1200" b="1" dirty="0" smtClean="0">
                <a:latin typeface="Tw Cen MT" pitchFamily="34" charset="0"/>
              </a:rPr>
              <a:t> siècle (…).</a:t>
            </a:r>
            <a:r>
              <a:rPr lang="fr-FR" sz="1200" b="1" dirty="0">
                <a:latin typeface="Tw Cen MT" pitchFamily="34" charset="0"/>
              </a:rPr>
              <a:t> </a:t>
            </a:r>
            <a:r>
              <a:rPr lang="fr-FR" sz="1200" b="1" dirty="0" smtClean="0">
                <a:latin typeface="Tw Cen MT" pitchFamily="34" charset="0"/>
              </a:rPr>
              <a:t>L’essor industriel de Bombay est stimulé par l’arrivée de bateaux à vapeur et des chemins de fer. En 1853 est inaugurée la première ligne de train d’Asie  qui relie Bombay à Thane, bourgade située à une cinquantaine de kilomètres au nord. Cette date charnière est aussi celle de la création de la première filature de coton en plein centre de Bombay (…) L’ouverture du canal de Suez en 1869 et l’expansion des docks développent les activités portuaires de Bombay qui devient le premier port de l’Inde.</a:t>
            </a:r>
          </a:p>
          <a:p>
            <a:pPr algn="r"/>
            <a:r>
              <a:rPr lang="fr-FR" sz="800" b="1" i="1" dirty="0" smtClean="0">
                <a:latin typeface="Tw Cen MT" pitchFamily="34" charset="0"/>
              </a:rPr>
              <a:t>MC </a:t>
            </a:r>
            <a:r>
              <a:rPr lang="fr-FR" sz="800" b="1" i="1" dirty="0" err="1" smtClean="0">
                <a:latin typeface="Tw Cen MT" pitchFamily="34" charset="0"/>
              </a:rPr>
              <a:t>Saglio</a:t>
            </a:r>
            <a:r>
              <a:rPr lang="fr-FR" sz="800" b="1" i="1" dirty="0" smtClean="0">
                <a:latin typeface="Tw Cen MT" pitchFamily="34" charset="0"/>
              </a:rPr>
              <a:t>,   « </a:t>
            </a:r>
            <a:r>
              <a:rPr lang="fr-FR" sz="800" b="1" i="1" dirty="0" err="1" smtClean="0">
                <a:latin typeface="Tw Cen MT" pitchFamily="34" charset="0"/>
              </a:rPr>
              <a:t>Mumbai</a:t>
            </a:r>
            <a:r>
              <a:rPr lang="fr-FR" sz="800" b="1" i="1" dirty="0" smtClean="0">
                <a:latin typeface="Tw Cen MT" pitchFamily="34" charset="0"/>
              </a:rPr>
              <a:t>, mutations spatiales d’une métropole en expansion », Mappemonde. 2001</a:t>
            </a:r>
            <a:endParaRPr lang="fr-FR" sz="800" b="1" i="1" dirty="0">
              <a:latin typeface="Tw Cen MT" pitchFamily="34" charset="0"/>
            </a:endParaRPr>
          </a:p>
        </p:txBody>
      </p:sp>
      <p:sp>
        <p:nvSpPr>
          <p:cNvPr id="2" name="Rectangle 1"/>
          <p:cNvSpPr/>
          <p:nvPr/>
        </p:nvSpPr>
        <p:spPr>
          <a:xfrm>
            <a:off x="-9212" y="0"/>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une métropole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 moderne » </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en pleine mutation</a:t>
            </a: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1</a:t>
            </a:r>
            <a:r>
              <a:rPr lang="fr-FR" b="1" dirty="0" smtClean="0">
                <a:solidFill>
                  <a:srgbClr val="003300"/>
                </a:solidFill>
                <a:effectLst>
                  <a:outerShdw blurRad="38100" dist="38100" dir="2700000" algn="tl">
                    <a:srgbClr val="000000">
                      <a:alpha val="43137"/>
                    </a:srgbClr>
                  </a:outerShdw>
                </a:effectLst>
                <a:latin typeface="John Handy LET" pitchFamily="2" charset="0"/>
              </a:rPr>
              <a:t>. Une </a:t>
            </a:r>
            <a:r>
              <a:rPr lang="fr-FR" b="1" dirty="0">
                <a:solidFill>
                  <a:srgbClr val="003300"/>
                </a:solidFill>
                <a:effectLst>
                  <a:outerShdw blurRad="38100" dist="38100" dir="2700000" algn="tl">
                    <a:srgbClr val="000000">
                      <a:alpha val="43137"/>
                    </a:srgbClr>
                  </a:outerShdw>
                </a:effectLst>
                <a:latin typeface="John Handy LET" pitchFamily="2" charset="0"/>
              </a:rPr>
              <a:t>presqu’île industrielle en restructuration</a:t>
            </a:r>
          </a:p>
        </p:txBody>
      </p:sp>
      <p:pic>
        <p:nvPicPr>
          <p:cNvPr id="1026" name="Picture 2" descr="http://metropoles.revues.org/docannexe/image/4469/img-3-small48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84"/>
          <a:stretch/>
        </p:blipFill>
        <p:spPr bwMode="auto">
          <a:xfrm>
            <a:off x="4896496" y="1412776"/>
            <a:ext cx="4140000" cy="5400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08032" y="3321376"/>
            <a:ext cx="4752000" cy="34920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just"/>
            <a:r>
              <a:rPr lang="fr-FR" sz="1200" b="1" dirty="0">
                <a:latin typeface="Tw Cen MT" pitchFamily="34" charset="0"/>
              </a:rPr>
              <a:t>Depuis les années 1960, les politiques d’aménagement visent à diversifier l’industrie traditionnelle textile en déclin tout en relocalisant des installations industrielles dans les périphéries lointaines. Les filatures de coton employaient en permanence 300 000 personnes au début des années 1970 et comptaient 63 entreprises localisées au centre actuel de </a:t>
            </a:r>
            <a:r>
              <a:rPr lang="fr-FR" sz="1200" b="1" dirty="0" err="1">
                <a:latin typeface="Tw Cen MT" pitchFamily="34" charset="0"/>
              </a:rPr>
              <a:t>Mumbai</a:t>
            </a:r>
            <a:r>
              <a:rPr lang="fr-FR" sz="1200" b="1" dirty="0">
                <a:latin typeface="Tw Cen MT" pitchFamily="34" charset="0"/>
              </a:rPr>
              <a:t>. En 2001, seules 33 usines étaient encore en activité et le secteur n’employait plus que 60 000 </a:t>
            </a:r>
            <a:r>
              <a:rPr lang="fr-FR" sz="1200" b="1" dirty="0" smtClean="0">
                <a:latin typeface="Tw Cen MT" pitchFamily="34" charset="0"/>
              </a:rPr>
              <a:t>personnes(…).Les </a:t>
            </a:r>
            <a:r>
              <a:rPr lang="fr-FR" sz="1200" b="1" dirty="0">
                <a:latin typeface="Tw Cen MT" pitchFamily="34" charset="0"/>
              </a:rPr>
              <a:t>deux ports de la ville, qui représentent à eux deux le plus gros trafic maritime du pays, ont permis la diversification des activités dans les années 1970 avec des implantations pétrolières, pétrochimiques et plastiques à proximité, activités qui marquent un véritable changement dans la production industrielle de </a:t>
            </a:r>
            <a:r>
              <a:rPr lang="fr-FR" sz="1200" b="1" dirty="0" err="1">
                <a:latin typeface="Tw Cen MT" pitchFamily="34" charset="0"/>
              </a:rPr>
              <a:t>Mumbai</a:t>
            </a:r>
            <a:r>
              <a:rPr lang="fr-FR" sz="1200" b="1" dirty="0">
                <a:latin typeface="Tw Cen MT" pitchFamily="34" charset="0"/>
              </a:rPr>
              <a:t>. Dans le même temps, l’aéroport, de loin le plus important du pays, a permis la localisation à sa proximité de la SEEPZ (</a:t>
            </a:r>
            <a:r>
              <a:rPr lang="fr-FR" sz="1200" b="1" i="1" dirty="0" err="1">
                <a:latin typeface="Tw Cen MT" pitchFamily="34" charset="0"/>
              </a:rPr>
              <a:t>Santacruz</a:t>
            </a:r>
            <a:r>
              <a:rPr lang="fr-FR" sz="1200" b="1" i="1" dirty="0">
                <a:latin typeface="Tw Cen MT" pitchFamily="34" charset="0"/>
              </a:rPr>
              <a:t> </a:t>
            </a:r>
            <a:r>
              <a:rPr lang="fr-FR" sz="1200" b="1" i="1" dirty="0" err="1">
                <a:latin typeface="Tw Cen MT" pitchFamily="34" charset="0"/>
              </a:rPr>
              <a:t>Electronic</a:t>
            </a:r>
            <a:r>
              <a:rPr lang="fr-FR" sz="1200" b="1" i="1" dirty="0">
                <a:latin typeface="Tw Cen MT" pitchFamily="34" charset="0"/>
              </a:rPr>
              <a:t> Export </a:t>
            </a:r>
            <a:r>
              <a:rPr lang="fr-FR" sz="1200" b="1" i="1" dirty="0" err="1">
                <a:latin typeface="Tw Cen MT" pitchFamily="34" charset="0"/>
              </a:rPr>
              <a:t>Processing</a:t>
            </a:r>
            <a:r>
              <a:rPr lang="fr-FR" sz="1200" b="1" i="1" dirty="0">
                <a:latin typeface="Tw Cen MT" pitchFamily="34" charset="0"/>
              </a:rPr>
              <a:t> Zone</a:t>
            </a:r>
            <a:r>
              <a:rPr lang="fr-FR" sz="1200" b="1" dirty="0">
                <a:latin typeface="Tw Cen MT" pitchFamily="34" charset="0"/>
              </a:rPr>
              <a:t>), qui deviendra par la suite une zone franche, la plus dynamique du pays avec une spécialisation actuelle dans la bijouterie et les technologies de </a:t>
            </a:r>
            <a:r>
              <a:rPr lang="fr-FR" sz="1200" b="1" dirty="0" smtClean="0">
                <a:latin typeface="Tw Cen MT" pitchFamily="34" charset="0"/>
              </a:rPr>
              <a:t>l’information. Depuis </a:t>
            </a:r>
            <a:r>
              <a:rPr lang="fr-FR" sz="1200" b="1" dirty="0">
                <a:latin typeface="Tw Cen MT" pitchFamily="34" charset="0"/>
              </a:rPr>
              <a:t>les années 1980, </a:t>
            </a:r>
            <a:r>
              <a:rPr lang="fr-FR" sz="1200" b="1" dirty="0" err="1">
                <a:latin typeface="Tw Cen MT" pitchFamily="34" charset="0"/>
              </a:rPr>
              <a:t>Mumbai</a:t>
            </a:r>
            <a:r>
              <a:rPr lang="fr-FR" sz="1200" b="1" dirty="0">
                <a:latin typeface="Tw Cen MT" pitchFamily="34" charset="0"/>
              </a:rPr>
              <a:t> est </a:t>
            </a:r>
            <a:r>
              <a:rPr lang="fr-FR" sz="1200" b="1" dirty="0" smtClean="0">
                <a:latin typeface="Tw Cen MT" pitchFamily="34" charset="0"/>
              </a:rPr>
              <a:t>devenue </a:t>
            </a:r>
            <a:r>
              <a:rPr lang="fr-FR" sz="1200" b="1" dirty="0">
                <a:latin typeface="Tw Cen MT" pitchFamily="34" charset="0"/>
              </a:rPr>
              <a:t>incontestablement la capitale économique et financière de l’Inde</a:t>
            </a:r>
            <a:r>
              <a:rPr lang="fr-FR" sz="1200" b="1" dirty="0" smtClean="0">
                <a:latin typeface="Tw Cen MT" pitchFamily="34" charset="0"/>
              </a:rPr>
              <a:t>.</a:t>
            </a:r>
          </a:p>
          <a:p>
            <a:pPr algn="r"/>
            <a:r>
              <a:rPr lang="fr-FR" sz="800" b="1" i="1" dirty="0">
                <a:latin typeface="Tw Cen MT" pitchFamily="34" charset="0"/>
              </a:rPr>
              <a:t>http://metropoles.revues.org/4469</a:t>
            </a:r>
          </a:p>
        </p:txBody>
      </p:sp>
      <p:sp>
        <p:nvSpPr>
          <p:cNvPr id="8" name="Rectangle 7"/>
          <p:cNvSpPr/>
          <p:nvPr/>
        </p:nvSpPr>
        <p:spPr>
          <a:xfrm>
            <a:off x="4896496" y="684719"/>
            <a:ext cx="4140000" cy="646331"/>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400" b="1" dirty="0" smtClean="0">
                <a:solidFill>
                  <a:schemeClr val="accent2">
                    <a:lumMod val="50000"/>
                  </a:schemeClr>
                </a:solidFill>
                <a:latin typeface="Tw Cen MT" pitchFamily="34" charset="0"/>
              </a:rPr>
              <a:t>Relevez dans les divers documents les principales activités de la ville et les causes de son émergence. Localisez les sur le plan.</a:t>
            </a:r>
            <a:endParaRPr lang="fr-FR" sz="1400" b="1" dirty="0">
              <a:solidFill>
                <a:schemeClr val="accent2">
                  <a:lumMod val="50000"/>
                </a:schemeClr>
              </a:solidFill>
              <a:latin typeface="Tw Cen MT" pitchFamily="34" charset="0"/>
            </a:endParaRPr>
          </a:p>
        </p:txBody>
      </p:sp>
      <p:sp>
        <p:nvSpPr>
          <p:cNvPr id="7" name="Rectangle 6"/>
          <p:cNvSpPr/>
          <p:nvPr/>
        </p:nvSpPr>
        <p:spPr>
          <a:xfrm>
            <a:off x="827584" y="2034000"/>
            <a:ext cx="36004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03848" y="2420888"/>
            <a:ext cx="1584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2592000"/>
            <a:ext cx="2916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3095512" y="2664000"/>
            <a:ext cx="2556608" cy="18451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2339752" y="4860000"/>
            <a:ext cx="2448096"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79512" y="5040000"/>
            <a:ext cx="4608336"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79512" y="5229216"/>
            <a:ext cx="648072"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1344" y="6138000"/>
            <a:ext cx="3996504"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79512" y="6309320"/>
            <a:ext cx="926983"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438496" y="1124760"/>
            <a:ext cx="134935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79512" y="1314000"/>
            <a:ext cx="4608336"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79864" y="1512000"/>
            <a:ext cx="1655832"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763688" y="1850624"/>
            <a:ext cx="3024160" cy="165375"/>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79864" y="2034000"/>
            <a:ext cx="427135"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438496" y="2592000"/>
            <a:ext cx="1349352" cy="165375"/>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79512" y="2790000"/>
            <a:ext cx="4608336"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79864" y="2970000"/>
            <a:ext cx="3780000"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a:stCxn id="22" idx="3"/>
          </p:cNvCxnSpPr>
          <p:nvPr/>
        </p:nvCxnSpPr>
        <p:spPr>
          <a:xfrm>
            <a:off x="4787848" y="1933312"/>
            <a:ext cx="1008288" cy="17837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0" name="Forme libre 29"/>
          <p:cNvSpPr/>
          <p:nvPr/>
        </p:nvSpPr>
        <p:spPr>
          <a:xfrm>
            <a:off x="3983421" y="3037490"/>
            <a:ext cx="2144110" cy="2427889"/>
          </a:xfrm>
          <a:custGeom>
            <a:avLst/>
            <a:gdLst>
              <a:gd name="connsiteX0" fmla="*/ 0 w 2144110"/>
              <a:gd name="connsiteY0" fmla="*/ 0 h 2427889"/>
              <a:gd name="connsiteX1" fmla="*/ 1145627 w 2144110"/>
              <a:gd name="connsiteY1" fmla="*/ 0 h 2427889"/>
              <a:gd name="connsiteX2" fmla="*/ 1156138 w 2144110"/>
              <a:gd name="connsiteY2" fmla="*/ 2427889 h 2427889"/>
              <a:gd name="connsiteX3" fmla="*/ 2144110 w 2144110"/>
              <a:gd name="connsiteY3" fmla="*/ 2427889 h 2427889"/>
              <a:gd name="connsiteX4" fmla="*/ 1912882 w 2144110"/>
              <a:gd name="connsiteY4" fmla="*/ 1807779 h 242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110" h="2427889">
                <a:moveTo>
                  <a:pt x="0" y="0"/>
                </a:moveTo>
                <a:lnTo>
                  <a:pt x="1145627" y="0"/>
                </a:lnTo>
                <a:cubicBezTo>
                  <a:pt x="1149131" y="809296"/>
                  <a:pt x="1152634" y="1618593"/>
                  <a:pt x="1156138" y="2427889"/>
                </a:cubicBezTo>
                <a:lnTo>
                  <a:pt x="2144110" y="2427889"/>
                </a:lnTo>
                <a:lnTo>
                  <a:pt x="1912882" y="1807779"/>
                </a:lnTo>
              </a:path>
            </a:pathLst>
          </a:custGeom>
          <a:ln>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32" name="Rectangle 31"/>
          <p:cNvSpPr/>
          <p:nvPr/>
        </p:nvSpPr>
        <p:spPr>
          <a:xfrm>
            <a:off x="4964984" y="935884"/>
            <a:ext cx="1512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948264" y="952328"/>
            <a:ext cx="1980000"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634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1000"/>
                                        <p:tgtEl>
                                          <p:spTgt spid="17"/>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10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1000"/>
                                        <p:tgtEl>
                                          <p:spTgt spid="19"/>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1000"/>
                                        <p:tgtEl>
                                          <p:spTgt spid="20"/>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left)">
                                      <p:cBhvr>
                                        <p:cTn id="91" dur="1000"/>
                                        <p:tgtEl>
                                          <p:spTgt spid="22"/>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1000"/>
                                        <p:tgtEl>
                                          <p:spTgt spid="23"/>
                                        </p:tgtEl>
                                      </p:cBhvr>
                                    </p:animEffect>
                                  </p:childTnLst>
                                </p:cTn>
                              </p:par>
                            </p:childTnLst>
                          </p:cTn>
                        </p:par>
                        <p:par>
                          <p:cTn id="96" fill="hold">
                            <p:stCondLst>
                              <p:cond delay="2000"/>
                            </p:stCondLst>
                            <p:childTnLst>
                              <p:par>
                                <p:cTn id="97" presetID="22" presetClass="entr" presetSubtype="1"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up)">
                                      <p:cBhvr>
                                        <p:cTn id="99" dur="1000"/>
                                        <p:tgtEl>
                                          <p:spTgt spid="27"/>
                                        </p:tgtEl>
                                      </p:cBhvr>
                                    </p:animEffect>
                                  </p:childTnLst>
                                </p:cTn>
                              </p:par>
                            </p:childTnLst>
                          </p:cTn>
                        </p:par>
                        <p:par>
                          <p:cTn id="100" fill="hold">
                            <p:stCondLst>
                              <p:cond delay="3000"/>
                            </p:stCondLst>
                            <p:childTnLst>
                              <p:par>
                                <p:cTn id="101" presetID="53" presetClass="exit" presetSubtype="32" fill="hold" nodeType="afterEffect">
                                  <p:stCondLst>
                                    <p:cond delay="0"/>
                                  </p:stCondLst>
                                  <p:childTnLst>
                                    <p:anim calcmode="lin" valueType="num">
                                      <p:cBhvr>
                                        <p:cTn id="102" dur="500"/>
                                        <p:tgtEl>
                                          <p:spTgt spid="12"/>
                                        </p:tgtEl>
                                        <p:attrNameLst>
                                          <p:attrName>ppt_w</p:attrName>
                                        </p:attrNameLst>
                                      </p:cBhvr>
                                      <p:tavLst>
                                        <p:tav tm="0">
                                          <p:val>
                                            <p:strVal val="ppt_w"/>
                                          </p:val>
                                        </p:tav>
                                        <p:tav tm="100000">
                                          <p:val>
                                            <p:fltVal val="0"/>
                                          </p:val>
                                        </p:tav>
                                      </p:tavLst>
                                    </p:anim>
                                    <p:anim calcmode="lin" valueType="num">
                                      <p:cBhvr>
                                        <p:cTn id="103" dur="500"/>
                                        <p:tgtEl>
                                          <p:spTgt spid="12"/>
                                        </p:tgtEl>
                                        <p:attrNameLst>
                                          <p:attrName>ppt_h</p:attrName>
                                        </p:attrNameLst>
                                      </p:cBhvr>
                                      <p:tavLst>
                                        <p:tav tm="0">
                                          <p:val>
                                            <p:strVal val="ppt_h"/>
                                          </p:val>
                                        </p:tav>
                                        <p:tav tm="100000">
                                          <p:val>
                                            <p:fltVal val="0"/>
                                          </p:val>
                                        </p:tav>
                                      </p:tavLst>
                                    </p:anim>
                                    <p:animEffect transition="out" filter="fade">
                                      <p:cBhvr>
                                        <p:cTn id="104" dur="500"/>
                                        <p:tgtEl>
                                          <p:spTgt spid="12"/>
                                        </p:tgtEl>
                                      </p:cBhvr>
                                    </p:animEffect>
                                    <p:set>
                                      <p:cBhvr>
                                        <p:cTn id="105" dur="1" fill="hold">
                                          <p:stCondLst>
                                            <p:cond delay="499"/>
                                          </p:stCondLst>
                                        </p:cTn>
                                        <p:tgtEl>
                                          <p:spTgt spid="1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1000"/>
                                        <p:tgtEl>
                                          <p:spTgt spid="24"/>
                                        </p:tgtEl>
                                      </p:cBhvr>
                                    </p:animEffect>
                                  </p:childTnLst>
                                </p:cTn>
                              </p:par>
                            </p:childTnLst>
                          </p:cTn>
                        </p:par>
                        <p:par>
                          <p:cTn id="111" fill="hold">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left)">
                                      <p:cBhvr>
                                        <p:cTn id="114" dur="1000"/>
                                        <p:tgtEl>
                                          <p:spTgt spid="25"/>
                                        </p:tgtEl>
                                      </p:cBhvr>
                                    </p:animEffect>
                                  </p:childTnLst>
                                </p:cTn>
                              </p:par>
                            </p:childTnLst>
                          </p:cTn>
                        </p:par>
                        <p:par>
                          <p:cTn id="115" fill="hold">
                            <p:stCondLst>
                              <p:cond delay="2000"/>
                            </p:stCondLst>
                            <p:childTnLst>
                              <p:par>
                                <p:cTn id="116" presetID="22" presetClass="entr" presetSubtype="8"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left)">
                                      <p:cBhvr>
                                        <p:cTn id="118" dur="1000"/>
                                        <p:tgtEl>
                                          <p:spTgt spid="26"/>
                                        </p:tgtEl>
                                      </p:cBhvr>
                                    </p:animEffect>
                                  </p:childTnLst>
                                </p:cTn>
                              </p:par>
                            </p:childTnLst>
                          </p:cTn>
                        </p:par>
                        <p:par>
                          <p:cTn id="119" fill="hold">
                            <p:stCondLst>
                              <p:cond delay="3000"/>
                            </p:stCondLst>
                            <p:childTnLst>
                              <p:par>
                                <p:cTn id="120" presetID="22" presetClass="entr" presetSubtype="8"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left)">
                                      <p:cBhvr>
                                        <p:cTn id="1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8" grpId="0" animBg="1"/>
      <p:bldP spid="7"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 y="0"/>
            <a:ext cx="9153211" cy="369332"/>
          </a:xfrm>
          <a:prstGeom prst="rect">
            <a:avLst/>
          </a:prstGeom>
          <a:solidFill>
            <a:schemeClr val="accent2">
              <a:lumMod val="20000"/>
              <a:lumOff val="80000"/>
              <a:alpha val="70000"/>
            </a:schemeClr>
          </a:solidFill>
        </p:spPr>
        <p:txBody>
          <a:bodyPr wrap="square">
            <a:spAutoFit/>
          </a:bodyPr>
          <a:lstStyle/>
          <a:p>
            <a:pPr algn="r"/>
            <a:r>
              <a:rPr lang="fr-FR" b="1" u="sng" dirty="0" smtClean="0">
                <a:solidFill>
                  <a:srgbClr val="C00000"/>
                </a:solidFill>
                <a:effectLst>
                  <a:outerShdw blurRad="38100" dist="38100" dir="2700000" algn="tl">
                    <a:srgbClr val="000000">
                      <a:alpha val="43137"/>
                    </a:srgbClr>
                  </a:outerShdw>
                </a:effectLst>
                <a:latin typeface="John Handy LET" pitchFamily="2" charset="0"/>
              </a:rPr>
              <a:t>Correction et informations complémentaires </a:t>
            </a:r>
            <a:endParaRPr lang="fr-FR" b="1" u="sng" dirty="0">
              <a:solidFill>
                <a:srgbClr val="C00000"/>
              </a:solidFill>
              <a:effectLst>
                <a:outerShdw blurRad="38100" dist="38100" dir="2700000" algn="tl">
                  <a:srgbClr val="000000">
                    <a:alpha val="43137"/>
                  </a:srgbClr>
                </a:outerShdw>
              </a:effectLst>
              <a:latin typeface="John Handy LET" pitchFamily="2" charset="0"/>
            </a:endParaRPr>
          </a:p>
        </p:txBody>
      </p:sp>
      <p:sp>
        <p:nvSpPr>
          <p:cNvPr id="3" name="Rectangle 2"/>
          <p:cNvSpPr/>
          <p:nvPr/>
        </p:nvSpPr>
        <p:spPr>
          <a:xfrm>
            <a:off x="134365" y="404664"/>
            <a:ext cx="8875271" cy="1938992"/>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500" b="1" dirty="0" smtClean="0">
                <a:latin typeface="Tw Cen MT" pitchFamily="34" charset="0"/>
              </a:rPr>
              <a:t> </a:t>
            </a:r>
            <a:r>
              <a:rPr lang="fr-FR" sz="1500" b="1" dirty="0">
                <a:latin typeface="Tw Cen MT" pitchFamily="34" charset="0"/>
              </a:rPr>
              <a:t>M</a:t>
            </a:r>
            <a:r>
              <a:rPr lang="fr-FR" sz="1500" b="1" dirty="0" smtClean="0">
                <a:latin typeface="Tw Cen MT" pitchFamily="34" charset="0"/>
              </a:rPr>
              <a:t>umbai devient une  ville britannique «</a:t>
            </a:r>
            <a:r>
              <a:rPr lang="fr-FR" sz="1500" b="1" dirty="0">
                <a:latin typeface="Tw Cen MT" pitchFamily="34" charset="0"/>
              </a:rPr>
              <a:t> modernisée </a:t>
            </a:r>
            <a:r>
              <a:rPr lang="fr-FR" sz="1500" b="1" dirty="0" smtClean="0">
                <a:latin typeface="Tw Cen MT" pitchFamily="34" charset="0"/>
              </a:rPr>
              <a:t>» au </a:t>
            </a:r>
            <a:r>
              <a:rPr lang="fr-FR" sz="1500" b="1" dirty="0">
                <a:latin typeface="Tw Cen MT" pitchFamily="34" charset="0"/>
              </a:rPr>
              <a:t>XIX</a:t>
            </a:r>
            <a:r>
              <a:rPr lang="fr-FR" sz="1500" b="1" baseline="30000" dirty="0">
                <a:latin typeface="Tw Cen MT" pitchFamily="34" charset="0"/>
              </a:rPr>
              <a:t>ème</a:t>
            </a:r>
            <a:r>
              <a:rPr lang="fr-FR" sz="1500" b="1" dirty="0">
                <a:latin typeface="Tw Cen MT" pitchFamily="34" charset="0"/>
              </a:rPr>
              <a:t> siècle (</a:t>
            </a:r>
            <a:r>
              <a:rPr lang="fr-FR" sz="1500" b="1" dirty="0" smtClean="0">
                <a:latin typeface="Tw Cen MT" pitchFamily="34" charset="0"/>
              </a:rPr>
              <a:t>remblaiement </a:t>
            </a:r>
            <a:r>
              <a:rPr lang="fr-FR" sz="1500" b="1" dirty="0">
                <a:latin typeface="Tw Cen MT" pitchFamily="34" charset="0"/>
              </a:rPr>
              <a:t>des 7 îles, 1</a:t>
            </a:r>
            <a:r>
              <a:rPr lang="fr-FR" sz="1500" b="1" baseline="30000" dirty="0">
                <a:latin typeface="Tw Cen MT" pitchFamily="34" charset="0"/>
              </a:rPr>
              <a:t>er</a:t>
            </a:r>
            <a:r>
              <a:rPr lang="fr-FR" sz="1500" b="1" dirty="0">
                <a:latin typeface="Tw Cen MT" pitchFamily="34" charset="0"/>
              </a:rPr>
              <a:t> réseau d’eau, réseau ferré….). </a:t>
            </a:r>
            <a:endParaRPr lang="fr-FR" sz="1500" b="1" dirty="0" smtClean="0">
              <a:latin typeface="Tw Cen MT" pitchFamily="34" charset="0"/>
            </a:endParaRPr>
          </a:p>
          <a:p>
            <a:pPr algn="just"/>
            <a:r>
              <a:rPr lang="fr-FR" sz="1500" b="1" dirty="0" smtClean="0">
                <a:latin typeface="Tw Cen MT" pitchFamily="34" charset="0"/>
              </a:rPr>
              <a:t>Le </a:t>
            </a:r>
            <a:r>
              <a:rPr lang="fr-FR" sz="1500" b="1" dirty="0">
                <a:latin typeface="Tw Cen MT" pitchFamily="34" charset="0"/>
              </a:rPr>
              <a:t>centre géographique actuel de Mumbai s’est construit </a:t>
            </a:r>
            <a:r>
              <a:rPr lang="fr-FR" sz="1500" b="1" dirty="0" smtClean="0">
                <a:latin typeface="Tw Cen MT" pitchFamily="34" charset="0"/>
              </a:rPr>
              <a:t> </a:t>
            </a:r>
            <a:r>
              <a:rPr lang="fr-FR" sz="1500" b="1" dirty="0">
                <a:latin typeface="Tw Cen MT" pitchFamily="34" charset="0"/>
              </a:rPr>
              <a:t>autour de l’industrie </a:t>
            </a:r>
            <a:r>
              <a:rPr lang="fr-FR" sz="1500" b="1" dirty="0" smtClean="0">
                <a:latin typeface="Tw Cen MT" pitchFamily="34" charset="0"/>
              </a:rPr>
              <a:t>textile : on </a:t>
            </a:r>
            <a:r>
              <a:rPr lang="fr-FR" sz="1500" b="1" dirty="0">
                <a:latin typeface="Tw Cen MT" pitchFamily="34" charset="0"/>
              </a:rPr>
              <a:t>trouve dans cet espace des logements ouvriers surpeuplés appelés </a:t>
            </a:r>
            <a:r>
              <a:rPr lang="fr-FR" sz="1500" b="1" dirty="0" smtClean="0">
                <a:latin typeface="Tw Cen MT" pitchFamily="34" charset="0"/>
              </a:rPr>
              <a:t>« </a:t>
            </a:r>
            <a:r>
              <a:rPr lang="fr-FR" sz="1500" b="1" dirty="0" err="1" smtClean="0">
                <a:latin typeface="Tw Cen MT" pitchFamily="34" charset="0"/>
              </a:rPr>
              <a:t>chawls</a:t>
            </a:r>
            <a:r>
              <a:rPr lang="fr-FR" sz="1500" b="1" dirty="0" smtClean="0">
                <a:latin typeface="Tw Cen MT" pitchFamily="34" charset="0"/>
              </a:rPr>
              <a:t> ».</a:t>
            </a:r>
            <a:endParaRPr lang="fr-FR" sz="1500" b="1" dirty="0">
              <a:latin typeface="Tw Cen MT" pitchFamily="34" charset="0"/>
            </a:endParaRPr>
          </a:p>
          <a:p>
            <a:pPr algn="just"/>
            <a:r>
              <a:rPr lang="fr-FR" sz="1500" b="1" dirty="0" smtClean="0">
                <a:latin typeface="Tw Cen MT" pitchFamily="34" charset="0"/>
              </a:rPr>
              <a:t>Dans les années 60 et suite au déclin de l’activité textile, la ville réoriente son économie vers les industries pétrolières, pétrochimiques et plastiques. Aujourd'hui, grâce à la création de </a:t>
            </a:r>
            <a:r>
              <a:rPr lang="fr-FR" sz="1500" b="1" u="sng" dirty="0" smtClean="0">
                <a:latin typeface="Tw Cen MT" pitchFamily="34" charset="0"/>
              </a:rPr>
              <a:t>zones franches</a:t>
            </a:r>
            <a:r>
              <a:rPr lang="fr-FR" sz="1500" b="1" dirty="0" smtClean="0">
                <a:latin typeface="Tw Cen MT" pitchFamily="34" charset="0"/>
              </a:rPr>
              <a:t> aux abords de l’agglomération (ex : Santa Cruz), Mumbai s’oriente vers des activités mondialisées (tertiaire de haut niveau, bijouterie, exportation de produits électroniques…).  On assiste à </a:t>
            </a:r>
            <a:r>
              <a:rPr lang="fr-FR" sz="1500" b="1" u="sng" dirty="0" smtClean="0">
                <a:latin typeface="Tw Cen MT" pitchFamily="34" charset="0"/>
              </a:rPr>
              <a:t>une montée en gamme </a:t>
            </a:r>
            <a:r>
              <a:rPr lang="fr-FR" sz="1500" b="1" dirty="0" smtClean="0">
                <a:latin typeface="Tw Cen MT" pitchFamily="34" charset="0"/>
              </a:rPr>
              <a:t>de son économie,</a:t>
            </a:r>
            <a:endParaRPr lang="fr-FR" sz="1500" b="1" baseline="30000" dirty="0">
              <a:latin typeface="Tw Cen MT" pitchFamily="34" charset="0"/>
            </a:endParaRPr>
          </a:p>
        </p:txBody>
      </p:sp>
      <p:pic>
        <p:nvPicPr>
          <p:cNvPr id="5122" name="Picture 2" descr="File:Victoria Terminus, Mumbai.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2708920"/>
            <a:ext cx="7620000" cy="29432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124" name="Picture 4" descr="http://libcom.org/files/images/history/BombayTextileWorker.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454"/>
          <a:stretch/>
        </p:blipFill>
        <p:spPr bwMode="auto">
          <a:xfrm>
            <a:off x="134365" y="2677320"/>
            <a:ext cx="4745732"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248969" y="5701652"/>
            <a:ext cx="3789564" cy="10527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220072" y="5858688"/>
            <a:ext cx="3789564" cy="738664"/>
          </a:xfrm>
          <a:prstGeom prst="rect">
            <a:avLst/>
          </a:prstGeom>
        </p:spPr>
        <p:txBody>
          <a:bodyPr wrap="square">
            <a:spAutoFit/>
          </a:bodyPr>
          <a:lstStyle/>
          <a:p>
            <a:pPr algn="ctr">
              <a:defRPr/>
            </a:pPr>
            <a:r>
              <a:rPr lang="fr-FR" sz="1400" b="1" dirty="0">
                <a:solidFill>
                  <a:schemeClr val="bg1"/>
                </a:solidFill>
                <a:latin typeface="Tw Cen MT" pitchFamily="34" charset="0"/>
                <a:cs typeface="Arial" pitchFamily="34" charset="0"/>
              </a:rPr>
              <a:t>La gare </a:t>
            </a:r>
            <a:r>
              <a:rPr lang="fr-FR" sz="1400" b="1" dirty="0" err="1">
                <a:solidFill>
                  <a:schemeClr val="bg1"/>
                </a:solidFill>
                <a:latin typeface="Tw Cen MT" pitchFamily="34" charset="0"/>
                <a:cs typeface="Arial" pitchFamily="34" charset="0"/>
              </a:rPr>
              <a:t>Chhatrapati</a:t>
            </a:r>
            <a:r>
              <a:rPr lang="fr-FR" sz="1400" b="1" dirty="0">
                <a:solidFill>
                  <a:schemeClr val="bg1"/>
                </a:solidFill>
                <a:latin typeface="Tw Cen MT" pitchFamily="34" charset="0"/>
                <a:cs typeface="Arial" pitchFamily="34" charset="0"/>
              </a:rPr>
              <a:t> </a:t>
            </a:r>
            <a:r>
              <a:rPr lang="fr-FR" sz="1400" b="1" dirty="0" err="1">
                <a:solidFill>
                  <a:schemeClr val="bg1"/>
                </a:solidFill>
                <a:latin typeface="Tw Cen MT" pitchFamily="34" charset="0"/>
                <a:cs typeface="Arial" pitchFamily="34" charset="0"/>
              </a:rPr>
              <a:t>Shivaji</a:t>
            </a:r>
            <a:r>
              <a:rPr lang="fr-FR" sz="1400" b="1" dirty="0">
                <a:solidFill>
                  <a:schemeClr val="bg1"/>
                </a:solidFill>
                <a:latin typeface="Tw Cen MT" pitchFamily="34" charset="0"/>
                <a:cs typeface="Arial" pitchFamily="34" charset="0"/>
              </a:rPr>
              <a:t> Terminus,  anciennement Victoria Terminus témoigne de l’héritage britannique dans la ville </a:t>
            </a:r>
          </a:p>
        </p:txBody>
      </p:sp>
      <p:pic>
        <p:nvPicPr>
          <p:cNvPr id="5132" name="Picture 12" descr="http://photo.outlookindia.com/images/gallery/20110504/chawl_mumbai_2011051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813"/>
          <a:stretch/>
        </p:blipFill>
        <p:spPr bwMode="auto">
          <a:xfrm>
            <a:off x="4664966" y="2677320"/>
            <a:ext cx="4344670"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08897" y="5858688"/>
            <a:ext cx="3789564" cy="738664"/>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Usine de textile dans les années 80 </a:t>
            </a:r>
          </a:p>
          <a:p>
            <a:pPr algn="ctr">
              <a:defRPr/>
            </a:pPr>
            <a:r>
              <a:rPr lang="fr-FR" sz="1400" b="1" dirty="0" smtClean="0">
                <a:solidFill>
                  <a:schemeClr val="bg1"/>
                </a:solidFill>
                <a:latin typeface="Tw Cen MT" pitchFamily="34" charset="0"/>
                <a:cs typeface="Arial" pitchFamily="34" charset="0"/>
              </a:rPr>
              <a:t>- Logements ouvriers surpeuplés et insalubres : les </a:t>
            </a:r>
            <a:r>
              <a:rPr lang="fr-FR" sz="1400" b="1" dirty="0" err="1" smtClean="0">
                <a:solidFill>
                  <a:schemeClr val="bg1"/>
                </a:solidFill>
                <a:latin typeface="Tw Cen MT" pitchFamily="34" charset="0"/>
                <a:cs typeface="Arial" pitchFamily="34" charset="0"/>
              </a:rPr>
              <a:t>chawls</a:t>
            </a:r>
            <a:endParaRPr lang="fr-FR" sz="1400" b="1" dirty="0">
              <a:solidFill>
                <a:schemeClr val="bg1"/>
              </a:solidFill>
              <a:latin typeface="Tw Cen MT" pitchFamily="34" charset="0"/>
              <a:cs typeface="Arial" pitchFamily="34" charset="0"/>
            </a:endParaRPr>
          </a:p>
        </p:txBody>
      </p:sp>
      <p:pic>
        <p:nvPicPr>
          <p:cNvPr id="5130" name="Picture 10" descr="http://www.icis.com/blogs/asian-chemical-connections/refinery.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flipV="1">
            <a:off x="134365" y="2677320"/>
            <a:ext cx="5114604"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48969" y="5688449"/>
            <a:ext cx="3789564" cy="1169551"/>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Usine appartenant au groupe « </a:t>
            </a:r>
            <a:r>
              <a:rPr lang="fr-FR" sz="1400" b="1" dirty="0" err="1" smtClean="0">
                <a:solidFill>
                  <a:schemeClr val="bg1"/>
                </a:solidFill>
                <a:latin typeface="Tw Cen MT" pitchFamily="34" charset="0"/>
                <a:cs typeface="Arial" pitchFamily="34" charset="0"/>
              </a:rPr>
              <a:t>Reliance</a:t>
            </a:r>
            <a:r>
              <a:rPr lang="fr-FR" sz="1400" b="1" dirty="0" smtClean="0">
                <a:solidFill>
                  <a:schemeClr val="bg1"/>
                </a:solidFill>
                <a:latin typeface="Tw Cen MT" pitchFamily="34" charset="0"/>
                <a:cs typeface="Arial" pitchFamily="34" charset="0"/>
              </a:rPr>
              <a:t> industries » (privé) : 59 milliards de dollars de chiffres d’affaire (2</a:t>
            </a:r>
            <a:r>
              <a:rPr lang="fr-FR" sz="1400" b="1" baseline="30000" dirty="0" smtClean="0">
                <a:solidFill>
                  <a:schemeClr val="bg1"/>
                </a:solidFill>
                <a:latin typeface="Tw Cen MT" pitchFamily="34" charset="0"/>
                <a:cs typeface="Arial" pitchFamily="34" charset="0"/>
              </a:rPr>
              <a:t>nde</a:t>
            </a:r>
            <a:r>
              <a:rPr lang="fr-FR" sz="1400" b="1" dirty="0" smtClean="0">
                <a:solidFill>
                  <a:schemeClr val="bg1"/>
                </a:solidFill>
                <a:latin typeface="Tw Cen MT" pitchFamily="34" charset="0"/>
                <a:cs typeface="Arial" pitchFamily="34" charset="0"/>
              </a:rPr>
              <a:t> place nationale)</a:t>
            </a:r>
          </a:p>
          <a:p>
            <a:pPr algn="ctr">
              <a:defRPr/>
            </a:pPr>
            <a:r>
              <a:rPr lang="fr-FR" sz="1400" b="1" dirty="0">
                <a:solidFill>
                  <a:schemeClr val="bg1"/>
                </a:solidFill>
                <a:latin typeface="Tw Cen MT" pitchFamily="34" charset="0"/>
                <a:cs typeface="Arial" pitchFamily="34" charset="0"/>
              </a:rPr>
              <a:t>- Ateliers de la société </a:t>
            </a:r>
            <a:r>
              <a:rPr lang="fr-FR" sz="1400" b="1" dirty="0" err="1">
                <a:solidFill>
                  <a:schemeClr val="bg1"/>
                </a:solidFill>
                <a:latin typeface="Tw Cen MT" pitchFamily="34" charset="0"/>
                <a:cs typeface="Arial" pitchFamily="34" charset="0"/>
              </a:rPr>
              <a:t>Rozy</a:t>
            </a:r>
            <a:r>
              <a:rPr lang="fr-FR" sz="1400" b="1" dirty="0">
                <a:solidFill>
                  <a:schemeClr val="bg1"/>
                </a:solidFill>
                <a:latin typeface="Tw Cen MT" pitchFamily="34" charset="0"/>
                <a:cs typeface="Arial" pitchFamily="34" charset="0"/>
              </a:rPr>
              <a:t> Blue </a:t>
            </a:r>
            <a:r>
              <a:rPr lang="fr-FR" sz="1400" b="1" dirty="0" smtClean="0">
                <a:solidFill>
                  <a:schemeClr val="bg1"/>
                </a:solidFill>
                <a:latin typeface="Tw Cen MT" pitchFamily="34" charset="0"/>
                <a:cs typeface="Arial" pitchFamily="34" charset="0"/>
              </a:rPr>
              <a:t>(taille des diamants) </a:t>
            </a:r>
            <a:endParaRPr lang="fr-FR" sz="1400" b="1" dirty="0">
              <a:solidFill>
                <a:schemeClr val="bg1"/>
              </a:solidFill>
              <a:latin typeface="Tw Cen MT" pitchFamily="34" charset="0"/>
              <a:cs typeface="Arial" pitchFamily="34" charset="0"/>
            </a:endParaRPr>
          </a:p>
        </p:txBody>
      </p:sp>
      <p:pic>
        <p:nvPicPr>
          <p:cNvPr id="5133" name="Picture 13"/>
          <p:cNvPicPr>
            <a:picLocks noChangeAspect="1" noChangeArrowheads="1"/>
          </p:cNvPicPr>
          <p:nvPr/>
        </p:nvPicPr>
        <p:blipFill rotWithShape="1">
          <a:blip r:embed="rId8">
            <a:extLst>
              <a:ext uri="{28A0092B-C50C-407E-A947-70E740481C1C}">
                <a14:useLocalDpi xmlns:a14="http://schemas.microsoft.com/office/drawing/2010/main"/>
              </a:ext>
            </a:extLst>
          </a:blip>
          <a:srcRect l="17144" t="46784" r="50950" b="19999"/>
          <a:stretch/>
        </p:blipFill>
        <p:spPr bwMode="auto">
          <a:xfrm>
            <a:off x="4544469" y="2677320"/>
            <a:ext cx="4481513" cy="2916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8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heel(1)">
                                      <p:cBhvr>
                                        <p:cTn id="25" dur="2000"/>
                                        <p:tgtEl>
                                          <p:spTgt spid="512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5122"/>
                                        </p:tgtEl>
                                        <p:attrNameLst>
                                          <p:attrName>ppt_w</p:attrName>
                                        </p:attrNameLst>
                                      </p:cBhvr>
                                      <p:tavLst>
                                        <p:tav tm="0">
                                          <p:val>
                                            <p:strVal val="ppt_w"/>
                                          </p:val>
                                        </p:tav>
                                        <p:tav tm="100000">
                                          <p:val>
                                            <p:fltVal val="0"/>
                                          </p:val>
                                        </p:tav>
                                      </p:tavLst>
                                    </p:anim>
                                    <p:anim calcmode="lin" valueType="num">
                                      <p:cBhvr>
                                        <p:cTn id="36" dur="500"/>
                                        <p:tgtEl>
                                          <p:spTgt spid="5122"/>
                                        </p:tgtEl>
                                        <p:attrNameLst>
                                          <p:attrName>ppt_h</p:attrName>
                                        </p:attrNameLst>
                                      </p:cBhvr>
                                      <p:tavLst>
                                        <p:tav tm="0">
                                          <p:val>
                                            <p:strVal val="ppt_h"/>
                                          </p:val>
                                        </p:tav>
                                        <p:tav tm="100000">
                                          <p:val>
                                            <p:fltVal val="0"/>
                                          </p:val>
                                        </p:tav>
                                      </p:tavLst>
                                    </p:anim>
                                    <p:animEffect transition="out" filter="fade">
                                      <p:cBhvr>
                                        <p:cTn id="37" dur="500"/>
                                        <p:tgtEl>
                                          <p:spTgt spid="5122"/>
                                        </p:tgtEl>
                                      </p:cBhvr>
                                    </p:animEffect>
                                    <p:set>
                                      <p:cBhvr>
                                        <p:cTn id="38" dur="1" fill="hold">
                                          <p:stCondLst>
                                            <p:cond delay="499"/>
                                          </p:stCondLst>
                                        </p:cTn>
                                        <p:tgtEl>
                                          <p:spTgt spid="512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left)">
                                      <p:cBhvr>
                                        <p:cTn id="48" dur="5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5124"/>
                                        </p:tgtEl>
                                        <p:attrNameLst>
                                          <p:attrName>style.visibility</p:attrName>
                                        </p:attrNameLst>
                                      </p:cBhvr>
                                      <p:to>
                                        <p:strVal val="visible"/>
                                      </p:to>
                                    </p:set>
                                    <p:animEffect transition="in" filter="wheel(1)">
                                      <p:cBhvr>
                                        <p:cTn id="53" dur="2000"/>
                                        <p:tgtEl>
                                          <p:spTgt spid="5124"/>
                                        </p:tgtEl>
                                      </p:cBhvr>
                                    </p:animEffect>
                                  </p:childTnLst>
                                </p:cTn>
                              </p:par>
                              <p:par>
                                <p:cTn id="54" presetID="21" presetClass="entr" presetSubtype="1" fill="hold" nodeType="withEffect">
                                  <p:stCondLst>
                                    <p:cond delay="0"/>
                                  </p:stCondLst>
                                  <p:childTnLst>
                                    <p:set>
                                      <p:cBhvr>
                                        <p:cTn id="55" dur="1" fill="hold">
                                          <p:stCondLst>
                                            <p:cond delay="0"/>
                                          </p:stCondLst>
                                        </p:cTn>
                                        <p:tgtEl>
                                          <p:spTgt spid="5132"/>
                                        </p:tgtEl>
                                        <p:attrNameLst>
                                          <p:attrName>style.visibility</p:attrName>
                                        </p:attrNameLst>
                                      </p:cBhvr>
                                      <p:to>
                                        <p:strVal val="visible"/>
                                      </p:to>
                                    </p:set>
                                    <p:animEffect transition="in" filter="wheel(1)">
                                      <p:cBhvr>
                                        <p:cTn id="56" dur="2000"/>
                                        <p:tgtEl>
                                          <p:spTgt spid="5132"/>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5124"/>
                                        </p:tgtEl>
                                        <p:attrNameLst>
                                          <p:attrName>ppt_w</p:attrName>
                                        </p:attrNameLst>
                                      </p:cBhvr>
                                      <p:tavLst>
                                        <p:tav tm="0">
                                          <p:val>
                                            <p:strVal val="ppt_w"/>
                                          </p:val>
                                        </p:tav>
                                        <p:tav tm="100000">
                                          <p:val>
                                            <p:fltVal val="0"/>
                                          </p:val>
                                        </p:tav>
                                      </p:tavLst>
                                    </p:anim>
                                    <p:anim calcmode="lin" valueType="num">
                                      <p:cBhvr>
                                        <p:cTn id="72" dur="500"/>
                                        <p:tgtEl>
                                          <p:spTgt spid="5124"/>
                                        </p:tgtEl>
                                        <p:attrNameLst>
                                          <p:attrName>ppt_h</p:attrName>
                                        </p:attrNameLst>
                                      </p:cBhvr>
                                      <p:tavLst>
                                        <p:tav tm="0">
                                          <p:val>
                                            <p:strVal val="ppt_h"/>
                                          </p:val>
                                        </p:tav>
                                        <p:tav tm="100000">
                                          <p:val>
                                            <p:fltVal val="0"/>
                                          </p:val>
                                        </p:tav>
                                      </p:tavLst>
                                    </p:anim>
                                    <p:animEffect transition="out" filter="fade">
                                      <p:cBhvr>
                                        <p:cTn id="73" dur="500"/>
                                        <p:tgtEl>
                                          <p:spTgt spid="5124"/>
                                        </p:tgtEl>
                                      </p:cBhvr>
                                    </p:animEffect>
                                    <p:set>
                                      <p:cBhvr>
                                        <p:cTn id="74" dur="1" fill="hold">
                                          <p:stCondLst>
                                            <p:cond delay="499"/>
                                          </p:stCondLst>
                                        </p:cTn>
                                        <p:tgtEl>
                                          <p:spTgt spid="5124"/>
                                        </p:tgtEl>
                                        <p:attrNameLst>
                                          <p:attrName>style.visibility</p:attrName>
                                        </p:attrNameLst>
                                      </p:cBhvr>
                                      <p:to>
                                        <p:strVal val="hidden"/>
                                      </p:to>
                                    </p:set>
                                  </p:childTnLst>
                                </p:cTn>
                              </p:par>
                              <p:par>
                                <p:cTn id="75" presetID="53" presetClass="exit" presetSubtype="32" fill="hold" nodeType="withEffect">
                                  <p:stCondLst>
                                    <p:cond delay="0"/>
                                  </p:stCondLst>
                                  <p:childTnLst>
                                    <p:anim calcmode="lin" valueType="num">
                                      <p:cBhvr>
                                        <p:cTn id="76" dur="500"/>
                                        <p:tgtEl>
                                          <p:spTgt spid="5132"/>
                                        </p:tgtEl>
                                        <p:attrNameLst>
                                          <p:attrName>ppt_w</p:attrName>
                                        </p:attrNameLst>
                                      </p:cBhvr>
                                      <p:tavLst>
                                        <p:tav tm="0">
                                          <p:val>
                                            <p:strVal val="ppt_w"/>
                                          </p:val>
                                        </p:tav>
                                        <p:tav tm="100000">
                                          <p:val>
                                            <p:fltVal val="0"/>
                                          </p:val>
                                        </p:tav>
                                      </p:tavLst>
                                    </p:anim>
                                    <p:anim calcmode="lin" valueType="num">
                                      <p:cBhvr>
                                        <p:cTn id="77" dur="500"/>
                                        <p:tgtEl>
                                          <p:spTgt spid="5132"/>
                                        </p:tgtEl>
                                        <p:attrNameLst>
                                          <p:attrName>ppt_h</p:attrName>
                                        </p:attrNameLst>
                                      </p:cBhvr>
                                      <p:tavLst>
                                        <p:tav tm="0">
                                          <p:val>
                                            <p:strVal val="ppt_h"/>
                                          </p:val>
                                        </p:tav>
                                        <p:tav tm="100000">
                                          <p:val>
                                            <p:fltVal val="0"/>
                                          </p:val>
                                        </p:tav>
                                      </p:tavLst>
                                    </p:anim>
                                    <p:animEffect transition="out" filter="fade">
                                      <p:cBhvr>
                                        <p:cTn id="78" dur="500"/>
                                        <p:tgtEl>
                                          <p:spTgt spid="5132"/>
                                        </p:tgtEl>
                                      </p:cBhvr>
                                    </p:animEffect>
                                    <p:set>
                                      <p:cBhvr>
                                        <p:cTn id="79" dur="1" fill="hold">
                                          <p:stCondLst>
                                            <p:cond delay="499"/>
                                          </p:stCondLst>
                                        </p:cTn>
                                        <p:tgtEl>
                                          <p:spTgt spid="5132"/>
                                        </p:tgtEl>
                                        <p:attrNameLst>
                                          <p:attrName>style.visibility</p:attrName>
                                        </p:attrNameLst>
                                      </p:cBhvr>
                                      <p:to>
                                        <p:strVal val="hidden"/>
                                      </p:to>
                                    </p:se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Effect transition="in" filter="wipe(left)">
                                      <p:cBhvr>
                                        <p:cTn id="83" dur="500"/>
                                        <p:tgtEl>
                                          <p:spTgt spid="3">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5130"/>
                                        </p:tgtEl>
                                        <p:attrNameLst>
                                          <p:attrName>style.visibility</p:attrName>
                                        </p:attrNameLst>
                                      </p:cBhvr>
                                      <p:to>
                                        <p:strVal val="visible"/>
                                      </p:to>
                                    </p:set>
                                    <p:animEffect transition="in" filter="wheel(1)">
                                      <p:cBhvr>
                                        <p:cTn id="88" dur="2000"/>
                                        <p:tgtEl>
                                          <p:spTgt spid="5130"/>
                                        </p:tgtEl>
                                      </p:cBhvr>
                                    </p:animEffect>
                                  </p:childTnLst>
                                </p:cTn>
                              </p:par>
                              <p:par>
                                <p:cTn id="89" presetID="21" presetClass="entr" presetSubtype="1" fill="hold" nodeType="withEffect">
                                  <p:stCondLst>
                                    <p:cond delay="0"/>
                                  </p:stCondLst>
                                  <p:childTnLst>
                                    <p:set>
                                      <p:cBhvr>
                                        <p:cTn id="90" dur="1" fill="hold">
                                          <p:stCondLst>
                                            <p:cond delay="0"/>
                                          </p:stCondLst>
                                        </p:cTn>
                                        <p:tgtEl>
                                          <p:spTgt spid="5133"/>
                                        </p:tgtEl>
                                        <p:attrNameLst>
                                          <p:attrName>style.visibility</p:attrName>
                                        </p:attrNameLst>
                                      </p:cBhvr>
                                      <p:to>
                                        <p:strVal val="visible"/>
                                      </p:to>
                                    </p:set>
                                    <p:animEffect transition="in" filter="wheel(1)">
                                      <p:cBhvr>
                                        <p:cTn id="91" dur="2000"/>
                                        <p:tgtEl>
                                          <p:spTgt spid="5133"/>
                                        </p:tgtEl>
                                      </p:cBhvr>
                                    </p:animEffect>
                                  </p:childTnLst>
                                </p:cTn>
                              </p:par>
                            </p:childTnLst>
                          </p:cTn>
                        </p:par>
                        <p:par>
                          <p:cTn id="92" fill="hold">
                            <p:stCondLst>
                              <p:cond delay="200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nodeType="clickEffect">
                                  <p:stCondLst>
                                    <p:cond delay="0"/>
                                  </p:stCondLst>
                                  <p:childTnLst>
                                    <p:anim calcmode="lin" valueType="num">
                                      <p:cBhvr>
                                        <p:cTn id="101" dur="500"/>
                                        <p:tgtEl>
                                          <p:spTgt spid="5130"/>
                                        </p:tgtEl>
                                        <p:attrNameLst>
                                          <p:attrName>ppt_w</p:attrName>
                                        </p:attrNameLst>
                                      </p:cBhvr>
                                      <p:tavLst>
                                        <p:tav tm="0">
                                          <p:val>
                                            <p:strVal val="ppt_w"/>
                                          </p:val>
                                        </p:tav>
                                        <p:tav tm="100000">
                                          <p:val>
                                            <p:fltVal val="0"/>
                                          </p:val>
                                        </p:tav>
                                      </p:tavLst>
                                    </p:anim>
                                    <p:anim calcmode="lin" valueType="num">
                                      <p:cBhvr>
                                        <p:cTn id="102" dur="500"/>
                                        <p:tgtEl>
                                          <p:spTgt spid="5130"/>
                                        </p:tgtEl>
                                        <p:attrNameLst>
                                          <p:attrName>ppt_h</p:attrName>
                                        </p:attrNameLst>
                                      </p:cBhvr>
                                      <p:tavLst>
                                        <p:tav tm="0">
                                          <p:val>
                                            <p:strVal val="ppt_h"/>
                                          </p:val>
                                        </p:tav>
                                        <p:tav tm="100000">
                                          <p:val>
                                            <p:fltVal val="0"/>
                                          </p:val>
                                        </p:tav>
                                      </p:tavLst>
                                    </p:anim>
                                    <p:animEffect transition="out" filter="fade">
                                      <p:cBhvr>
                                        <p:cTn id="103" dur="500"/>
                                        <p:tgtEl>
                                          <p:spTgt spid="5130"/>
                                        </p:tgtEl>
                                      </p:cBhvr>
                                    </p:animEffect>
                                    <p:set>
                                      <p:cBhvr>
                                        <p:cTn id="104" dur="1" fill="hold">
                                          <p:stCondLst>
                                            <p:cond delay="499"/>
                                          </p:stCondLst>
                                        </p:cTn>
                                        <p:tgtEl>
                                          <p:spTgt spid="5130"/>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16"/>
                                        </p:tgtEl>
                                        <p:attrNameLst>
                                          <p:attrName>ppt_w</p:attrName>
                                        </p:attrNameLst>
                                      </p:cBhvr>
                                      <p:tavLst>
                                        <p:tav tm="0">
                                          <p:val>
                                            <p:strVal val="ppt_w"/>
                                          </p:val>
                                        </p:tav>
                                        <p:tav tm="100000">
                                          <p:val>
                                            <p:fltVal val="0"/>
                                          </p:val>
                                        </p:tav>
                                      </p:tavLst>
                                    </p:anim>
                                    <p:anim calcmode="lin" valueType="num">
                                      <p:cBhvr>
                                        <p:cTn id="107" dur="500"/>
                                        <p:tgtEl>
                                          <p:spTgt spid="16"/>
                                        </p:tgtEl>
                                        <p:attrNameLst>
                                          <p:attrName>ppt_h</p:attrName>
                                        </p:attrNameLst>
                                      </p:cBhvr>
                                      <p:tavLst>
                                        <p:tav tm="0">
                                          <p:val>
                                            <p:strVal val="ppt_h"/>
                                          </p:val>
                                        </p:tav>
                                        <p:tav tm="100000">
                                          <p:val>
                                            <p:fltVal val="0"/>
                                          </p:val>
                                        </p:tav>
                                      </p:tavLst>
                                    </p:anim>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53" presetClass="exit" presetSubtype="32" fill="hold" nodeType="withEffect">
                                  <p:stCondLst>
                                    <p:cond delay="0"/>
                                  </p:stCondLst>
                                  <p:childTnLst>
                                    <p:anim calcmode="lin" valueType="num">
                                      <p:cBhvr>
                                        <p:cTn id="111" dur="500"/>
                                        <p:tgtEl>
                                          <p:spTgt spid="5133"/>
                                        </p:tgtEl>
                                        <p:attrNameLst>
                                          <p:attrName>ppt_w</p:attrName>
                                        </p:attrNameLst>
                                      </p:cBhvr>
                                      <p:tavLst>
                                        <p:tav tm="0">
                                          <p:val>
                                            <p:strVal val="ppt_w"/>
                                          </p:val>
                                        </p:tav>
                                        <p:tav tm="100000">
                                          <p:val>
                                            <p:fltVal val="0"/>
                                          </p:val>
                                        </p:tav>
                                      </p:tavLst>
                                    </p:anim>
                                    <p:anim calcmode="lin" valueType="num">
                                      <p:cBhvr>
                                        <p:cTn id="112" dur="500"/>
                                        <p:tgtEl>
                                          <p:spTgt spid="5133"/>
                                        </p:tgtEl>
                                        <p:attrNameLst>
                                          <p:attrName>ppt_h</p:attrName>
                                        </p:attrNameLst>
                                      </p:cBhvr>
                                      <p:tavLst>
                                        <p:tav tm="0">
                                          <p:val>
                                            <p:strVal val="ppt_h"/>
                                          </p:val>
                                        </p:tav>
                                        <p:tav tm="100000">
                                          <p:val>
                                            <p:fltVal val="0"/>
                                          </p:val>
                                        </p:tav>
                                      </p:tavLst>
                                    </p:anim>
                                    <p:animEffect transition="out" filter="fade">
                                      <p:cBhvr>
                                        <p:cTn id="113" dur="500"/>
                                        <p:tgtEl>
                                          <p:spTgt spid="5133"/>
                                        </p:tgtEl>
                                      </p:cBhvr>
                                    </p:animEffect>
                                    <p:set>
                                      <p:cBhvr>
                                        <p:cTn id="114" dur="1" fill="hold">
                                          <p:stCondLst>
                                            <p:cond delay="499"/>
                                          </p:stCondLst>
                                        </p:cTn>
                                        <p:tgtEl>
                                          <p:spTgt spid="5133"/>
                                        </p:tgtEl>
                                        <p:attrNameLst>
                                          <p:attrName>style.visibility</p:attrName>
                                        </p:attrNameLst>
                                      </p:cBhvr>
                                      <p:to>
                                        <p:strVal val="hidden"/>
                                      </p:to>
                                    </p:set>
                                  </p:childTnLst>
                                </p:cTn>
                              </p:par>
                              <p:par>
                                <p:cTn id="115" presetID="53" presetClass="exit" presetSubtype="32" fill="hold" grpId="1" nodeType="withEffect">
                                  <p:stCondLst>
                                    <p:cond delay="0"/>
                                  </p:stCondLst>
                                  <p:childTnLst>
                                    <p:anim calcmode="lin" valueType="num">
                                      <p:cBhvr>
                                        <p:cTn id="116" dur="500"/>
                                        <p:tgtEl>
                                          <p:spTgt spid="5"/>
                                        </p:tgtEl>
                                        <p:attrNameLst>
                                          <p:attrName>ppt_w</p:attrName>
                                        </p:attrNameLst>
                                      </p:cBhvr>
                                      <p:tavLst>
                                        <p:tav tm="0">
                                          <p:val>
                                            <p:strVal val="ppt_w"/>
                                          </p:val>
                                        </p:tav>
                                        <p:tav tm="100000">
                                          <p:val>
                                            <p:fltVal val="0"/>
                                          </p:val>
                                        </p:tav>
                                      </p:tavLst>
                                    </p:anim>
                                    <p:anim calcmode="lin" valueType="num">
                                      <p:cBhvr>
                                        <p:cTn id="117" dur="500"/>
                                        <p:tgtEl>
                                          <p:spTgt spid="5"/>
                                        </p:tgtEl>
                                        <p:attrNameLst>
                                          <p:attrName>ppt_h</p:attrName>
                                        </p:attrNameLst>
                                      </p:cBhvr>
                                      <p:tavLst>
                                        <p:tav tm="0">
                                          <p:val>
                                            <p:strVal val="ppt_h"/>
                                          </p:val>
                                        </p:tav>
                                        <p:tav tm="100000">
                                          <p:val>
                                            <p:fltVal val="0"/>
                                          </p:val>
                                        </p:tav>
                                      </p:tavLst>
                                    </p:anim>
                                    <p:animEffect transition="out" filter="fade">
                                      <p:cBhvr>
                                        <p:cTn id="118" dur="500"/>
                                        <p:tgtEl>
                                          <p:spTgt spid="5"/>
                                        </p:tgtEl>
                                      </p:cBhvr>
                                    </p:animEffect>
                                    <p:set>
                                      <p:cBhvr>
                                        <p:cTn id="1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5" grpId="1" animBg="1"/>
      <p:bldP spid="6" grpId="0"/>
      <p:bldP spid="6" grpId="1"/>
      <p:bldP spid="13" grpId="0"/>
      <p:bldP spid="13"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5" y="-1"/>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une métropole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 moderne » </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en pleine mutation</a:t>
            </a: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2.</a:t>
            </a:r>
            <a:r>
              <a:rPr lang="fr-FR" b="1" dirty="0" smtClean="0">
                <a:solidFill>
                  <a:srgbClr val="003300"/>
                </a:solidFill>
                <a:effectLst>
                  <a:outerShdw blurRad="38100" dist="38100" dir="2700000" algn="tl">
                    <a:srgbClr val="000000">
                      <a:alpha val="43137"/>
                    </a:srgbClr>
                  </a:outerShdw>
                </a:effectLst>
                <a:latin typeface="John Handy LET" pitchFamily="2" charset="0"/>
              </a:rPr>
              <a:t> </a:t>
            </a:r>
            <a:r>
              <a:rPr lang="fr-FR" b="1" dirty="0">
                <a:solidFill>
                  <a:srgbClr val="003300"/>
                </a:solidFill>
                <a:effectLst>
                  <a:outerShdw blurRad="38100" dist="38100" dir="2700000" algn="tl">
                    <a:srgbClr val="000000">
                      <a:alpha val="43137"/>
                    </a:srgbClr>
                  </a:outerShdw>
                </a:effectLst>
                <a:latin typeface="John Handy LET" pitchFamily="2" charset="0"/>
              </a:rPr>
              <a:t>Une ville dense en forte croissance</a:t>
            </a:r>
          </a:p>
        </p:txBody>
      </p:sp>
      <p:pic>
        <p:nvPicPr>
          <p:cNvPr id="7"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25860" t="14666" r="41253" b="13467"/>
          <a:stretch/>
        </p:blipFill>
        <p:spPr bwMode="auto">
          <a:xfrm>
            <a:off x="4896496" y="1196752"/>
            <a:ext cx="4140000" cy="5544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phique 4"/>
          <p:cNvPicPr>
            <a:picLocks noChangeArrowheads="1"/>
          </p:cNvPicPr>
          <p:nvPr/>
        </p:nvPicPr>
        <p:blipFill>
          <a:blip r:embed="rId5">
            <a:extLst>
              <a:ext uri="{28A0092B-C50C-407E-A947-70E740481C1C}">
                <a14:useLocalDpi xmlns:a14="http://schemas.microsoft.com/office/drawing/2010/main"/>
              </a:ext>
            </a:extLst>
          </a:blip>
          <a:srcRect b="-81"/>
          <a:stretch>
            <a:fillRect/>
          </a:stretch>
        </p:blipFill>
        <p:spPr bwMode="auto">
          <a:xfrm>
            <a:off x="107503" y="684719"/>
            <a:ext cx="4680521" cy="2905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896496" y="684719"/>
            <a:ext cx="4140000" cy="430887"/>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400" b="1" dirty="0" smtClean="0">
                <a:solidFill>
                  <a:schemeClr val="accent2">
                    <a:lumMod val="50000"/>
                  </a:schemeClr>
                </a:solidFill>
                <a:latin typeface="Tw Cen MT" pitchFamily="34" charset="0"/>
              </a:rPr>
              <a:t>Relevez dans les documents les informations qui montrent que </a:t>
            </a:r>
            <a:r>
              <a:rPr lang="fr-FR" sz="1400" b="1" dirty="0" err="1" smtClean="0">
                <a:solidFill>
                  <a:schemeClr val="accent2">
                    <a:lumMod val="50000"/>
                  </a:schemeClr>
                </a:solidFill>
                <a:latin typeface="Tw Cen MT" pitchFamily="34" charset="0"/>
              </a:rPr>
              <a:t>Mumbai</a:t>
            </a:r>
            <a:r>
              <a:rPr lang="fr-FR" sz="1400" b="1" dirty="0" smtClean="0">
                <a:solidFill>
                  <a:schemeClr val="accent2">
                    <a:lumMod val="50000"/>
                  </a:schemeClr>
                </a:solidFill>
                <a:latin typeface="Tw Cen MT" pitchFamily="34" charset="0"/>
              </a:rPr>
              <a:t> est un « monstre » urbain.</a:t>
            </a:r>
            <a:endParaRPr lang="fr-FR" sz="1400" b="1" dirty="0">
              <a:solidFill>
                <a:schemeClr val="accent2">
                  <a:lumMod val="50000"/>
                </a:schemeClr>
              </a:solidFill>
              <a:latin typeface="Tw Cen MT" pitchFamily="34" charset="0"/>
            </a:endParaRPr>
          </a:p>
        </p:txBody>
      </p:sp>
      <p:sp>
        <p:nvSpPr>
          <p:cNvPr id="11" name="ZoneTexte 10"/>
          <p:cNvSpPr txBox="1"/>
          <p:nvPr/>
        </p:nvSpPr>
        <p:spPr>
          <a:xfrm>
            <a:off x="107504" y="3681352"/>
            <a:ext cx="4680520" cy="2985433"/>
          </a:xfrm>
          <a:prstGeom prst="rect">
            <a:avLst/>
          </a:prstGeom>
          <a:solidFill>
            <a:schemeClr val="accent2">
              <a:lumMod val="20000"/>
              <a:lumOff val="8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cap="small" dirty="0" smtClean="0">
                <a:latin typeface="Tw Cen MT" pitchFamily="34" charset="0"/>
              </a:rPr>
              <a:t>La création d’une ville satellite </a:t>
            </a:r>
          </a:p>
          <a:p>
            <a:pPr algn="just"/>
            <a:r>
              <a:rPr lang="fr-FR" sz="1200" b="1" dirty="0">
                <a:latin typeface="Tw Cen MT" pitchFamily="34" charset="0"/>
              </a:rPr>
              <a:t>(</a:t>
            </a:r>
            <a:r>
              <a:rPr lang="fr-FR" sz="1200" b="1" dirty="0" smtClean="0">
                <a:latin typeface="Tw Cen MT" pitchFamily="34" charset="0"/>
              </a:rPr>
              <a:t>…) La crise urbaine a exigé l’aménagement de la région entourant la ville. Ainsi, dès la fin des années 1970, la construction d’une ville jumelle sur le continent, de l’autre côté de la crique de Thane, au sud-est, a été conçue pour soulager la vieille capitale de ses entreprises et de sa main-d’œuvre et pour proposer un nouvel axe de développement Est-Ouest en alternative à l’axe Sud-Nord. Pour ce faire, le projet (…) s’est engagé à développer les infrastructures immobilières et sociales permettant d’accueillir les résidents et de leur garantir une qualité de vie supérieure à celle de </a:t>
            </a:r>
            <a:r>
              <a:rPr lang="fr-FR" sz="1200" b="1" dirty="0" err="1" smtClean="0">
                <a:latin typeface="Tw Cen MT" pitchFamily="34" charset="0"/>
              </a:rPr>
              <a:t>Mumbai</a:t>
            </a:r>
            <a:r>
              <a:rPr lang="fr-FR" sz="1200" b="1" dirty="0" smtClean="0">
                <a:latin typeface="Tw Cen MT" pitchFamily="34" charset="0"/>
              </a:rPr>
              <a:t>. Or, le développement de Navi </a:t>
            </a:r>
            <a:r>
              <a:rPr lang="fr-FR" sz="1200" b="1" dirty="0" err="1" smtClean="0">
                <a:latin typeface="Tw Cen MT" pitchFamily="34" charset="0"/>
              </a:rPr>
              <a:t>Mumbai</a:t>
            </a:r>
            <a:r>
              <a:rPr lang="fr-FR" sz="1200" b="1" dirty="0" smtClean="0">
                <a:latin typeface="Tw Cen MT" pitchFamily="34" charset="0"/>
              </a:rPr>
              <a:t> (…) ne répond pas à ces objectifs initiaux. (…) Aujourd’hui, les services et les emplois sont concentrés à </a:t>
            </a:r>
            <a:r>
              <a:rPr lang="fr-FR" sz="1200" b="1" dirty="0" err="1" smtClean="0">
                <a:latin typeface="Tw Cen MT" pitchFamily="34" charset="0"/>
              </a:rPr>
              <a:t>Vashi</a:t>
            </a:r>
            <a:r>
              <a:rPr lang="fr-FR" sz="1200" b="1" dirty="0" smtClean="0">
                <a:latin typeface="Tw Cen MT" pitchFamily="34" charset="0"/>
              </a:rPr>
              <a:t> (…). Plus généralement, Navi </a:t>
            </a:r>
            <a:r>
              <a:rPr lang="fr-FR" sz="1200" b="1" dirty="0" err="1" smtClean="0">
                <a:latin typeface="Tw Cen MT" pitchFamily="34" charset="0"/>
              </a:rPr>
              <a:t>Mumbai</a:t>
            </a:r>
            <a:r>
              <a:rPr lang="fr-FR" sz="1200" b="1" dirty="0" smtClean="0">
                <a:latin typeface="Tw Cen MT" pitchFamily="34" charset="0"/>
              </a:rPr>
              <a:t> (…) apparait plus comme un centre satellite des activités financières de </a:t>
            </a:r>
            <a:r>
              <a:rPr lang="fr-FR" sz="1200" b="1" dirty="0" err="1" smtClean="0">
                <a:latin typeface="Tw Cen MT" pitchFamily="34" charset="0"/>
              </a:rPr>
              <a:t>Mumbai</a:t>
            </a:r>
            <a:r>
              <a:rPr lang="fr-FR" sz="1200" b="1" dirty="0" smtClean="0">
                <a:latin typeface="Tw Cen MT" pitchFamily="34" charset="0"/>
              </a:rPr>
              <a:t> et une ville dortoir.</a:t>
            </a:r>
          </a:p>
          <a:p>
            <a:pPr algn="r"/>
            <a:r>
              <a:rPr lang="fr-FR" sz="800" b="1" i="1" dirty="0">
                <a:latin typeface="Tw Cen MT" pitchFamily="34" charset="0"/>
              </a:rPr>
              <a:t>MC </a:t>
            </a:r>
            <a:r>
              <a:rPr lang="fr-FR" sz="800" b="1" i="1" dirty="0" err="1">
                <a:latin typeface="Tw Cen MT" pitchFamily="34" charset="0"/>
              </a:rPr>
              <a:t>Saglio</a:t>
            </a:r>
            <a:r>
              <a:rPr lang="fr-FR" sz="800" b="1" i="1" dirty="0">
                <a:latin typeface="Tw Cen MT" pitchFamily="34" charset="0"/>
              </a:rPr>
              <a:t>,   « </a:t>
            </a:r>
            <a:r>
              <a:rPr lang="fr-FR" sz="800" b="1" i="1" dirty="0" err="1">
                <a:latin typeface="Tw Cen MT" pitchFamily="34" charset="0"/>
              </a:rPr>
              <a:t>Mumbai</a:t>
            </a:r>
            <a:r>
              <a:rPr lang="fr-FR" sz="800" b="1" i="1" dirty="0">
                <a:latin typeface="Tw Cen MT" pitchFamily="34" charset="0"/>
              </a:rPr>
              <a:t>, mutations spatiales d’une métropole en expansion », Mappemonde. </a:t>
            </a:r>
            <a:r>
              <a:rPr lang="fr-FR" sz="800" b="1" i="1" dirty="0" smtClean="0">
                <a:latin typeface="Tw Cen MT" pitchFamily="34" charset="0"/>
              </a:rPr>
              <a:t>2001</a:t>
            </a:r>
            <a:endParaRPr lang="fr-FR" sz="800" b="1" i="1" dirty="0">
              <a:latin typeface="Tw Cen MT" pitchFamily="34" charset="0"/>
            </a:endParaRPr>
          </a:p>
        </p:txBody>
      </p:sp>
      <p:cxnSp>
        <p:nvCxnSpPr>
          <p:cNvPr id="12" name="Connecteur droit avec flèche 11"/>
          <p:cNvCxnSpPr/>
          <p:nvPr/>
        </p:nvCxnSpPr>
        <p:spPr>
          <a:xfrm>
            <a:off x="4431054" y="2564904"/>
            <a:ext cx="933034" cy="28803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4716016" y="2717304"/>
            <a:ext cx="1080120" cy="3880048"/>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395536" y="2420888"/>
            <a:ext cx="360040" cy="8640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191123" y="1619508"/>
            <a:ext cx="513282" cy="369332"/>
          </a:xfrm>
          <a:prstGeom prst="rect">
            <a:avLst/>
          </a:prstGeom>
          <a:noFill/>
        </p:spPr>
        <p:txBody>
          <a:bodyPr wrap="none" rtlCol="0">
            <a:spAutoFit/>
          </a:bodyPr>
          <a:lstStyle/>
          <a:p>
            <a:r>
              <a:rPr lang="fr-FR" b="1" dirty="0" smtClean="0">
                <a:latin typeface="Tw Cen MT" pitchFamily="34" charset="0"/>
              </a:rPr>
              <a:t>X 4</a:t>
            </a:r>
            <a:endParaRPr lang="fr-FR" b="1" dirty="0">
              <a:latin typeface="Tw Cen MT" pitchFamily="34" charset="0"/>
            </a:endParaRPr>
          </a:p>
        </p:txBody>
      </p:sp>
      <p:sp>
        <p:nvSpPr>
          <p:cNvPr id="13" name="ZoneTexte 12"/>
          <p:cNvSpPr txBox="1"/>
          <p:nvPr/>
        </p:nvSpPr>
        <p:spPr>
          <a:xfrm>
            <a:off x="2191122" y="1907540"/>
            <a:ext cx="513282" cy="369332"/>
          </a:xfrm>
          <a:prstGeom prst="rect">
            <a:avLst/>
          </a:prstGeom>
          <a:noFill/>
        </p:spPr>
        <p:txBody>
          <a:bodyPr wrap="none" rtlCol="0">
            <a:spAutoFit/>
          </a:bodyPr>
          <a:lstStyle/>
          <a:p>
            <a:r>
              <a:rPr lang="fr-FR" b="1" dirty="0" smtClean="0">
                <a:latin typeface="Tw Cen MT" pitchFamily="34" charset="0"/>
              </a:rPr>
              <a:t>X 2</a:t>
            </a:r>
            <a:endParaRPr lang="fr-FR" b="1" dirty="0">
              <a:latin typeface="Tw Cen MT" pitchFamily="34" charset="0"/>
            </a:endParaRPr>
          </a:p>
        </p:txBody>
      </p:sp>
      <p:sp>
        <p:nvSpPr>
          <p:cNvPr id="14" name="Rectangle 13"/>
          <p:cNvSpPr/>
          <p:nvPr/>
        </p:nvSpPr>
        <p:spPr>
          <a:xfrm>
            <a:off x="1979712" y="4104000"/>
            <a:ext cx="2736304"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79512" y="4293096"/>
            <a:ext cx="396044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439653" y="5589256"/>
            <a:ext cx="1008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6444208" y="3197017"/>
            <a:ext cx="864096" cy="13841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732240" y="3589844"/>
            <a:ext cx="360040" cy="199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660232" y="4090774"/>
            <a:ext cx="396000" cy="199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stCxn id="10" idx="3"/>
          </p:cNvCxnSpPr>
          <p:nvPr/>
        </p:nvCxnSpPr>
        <p:spPr>
          <a:xfrm>
            <a:off x="7092280" y="3689442"/>
            <a:ext cx="576064" cy="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056232" y="4190372"/>
            <a:ext cx="612000" cy="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674957" y="3535553"/>
            <a:ext cx="1008000" cy="738664"/>
          </a:xfrm>
          <a:prstGeom prst="rect">
            <a:avLst/>
          </a:prstGeom>
          <a:solidFill>
            <a:schemeClr val="bg1"/>
          </a:solidFill>
          <a:ln>
            <a:solidFill>
              <a:srgbClr val="C00000"/>
            </a:solidFill>
          </a:ln>
        </p:spPr>
        <p:txBody>
          <a:bodyPr wrap="square" rtlCol="0">
            <a:spAutoFit/>
          </a:bodyPr>
          <a:lstStyle/>
          <a:p>
            <a:pPr algn="ctr"/>
            <a:r>
              <a:rPr lang="fr-FR" sz="1400" b="1" dirty="0" smtClean="0">
                <a:latin typeface="Tw Cen MT" pitchFamily="34" charset="0"/>
              </a:rPr>
              <a:t>Nouveaux centres des affaires</a:t>
            </a:r>
            <a:endParaRPr lang="fr-FR" sz="1400" b="1" dirty="0">
              <a:latin typeface="Tw Cen MT" pitchFamily="34" charset="0"/>
            </a:endParaRPr>
          </a:p>
        </p:txBody>
      </p:sp>
      <p:cxnSp>
        <p:nvCxnSpPr>
          <p:cNvPr id="24" name="Connecteur droit avec flèche 23"/>
          <p:cNvCxnSpPr/>
          <p:nvPr/>
        </p:nvCxnSpPr>
        <p:spPr>
          <a:xfrm flipV="1">
            <a:off x="5580112" y="1988840"/>
            <a:ext cx="216024" cy="2376256"/>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5580112" y="2564904"/>
            <a:ext cx="1584176" cy="1800192"/>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Flèche droite 31"/>
          <p:cNvSpPr/>
          <p:nvPr/>
        </p:nvSpPr>
        <p:spPr>
          <a:xfrm rot="20439414">
            <a:off x="6120172" y="4116864"/>
            <a:ext cx="504056" cy="144032"/>
          </a:xfrm>
          <a:prstGeom prst="rightArrow">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3" name="ZoneTexte 32"/>
          <p:cNvSpPr txBox="1"/>
          <p:nvPr/>
        </p:nvSpPr>
        <p:spPr>
          <a:xfrm>
            <a:off x="4897571" y="1176516"/>
            <a:ext cx="3024000" cy="738664"/>
          </a:xfrm>
          <a:prstGeom prst="rect">
            <a:avLst/>
          </a:prstGeom>
          <a:solidFill>
            <a:schemeClr val="bg1"/>
          </a:solidFill>
          <a:ln>
            <a:solidFill>
              <a:srgbClr val="C00000"/>
            </a:solidFill>
          </a:ln>
        </p:spPr>
        <p:txBody>
          <a:bodyPr wrap="square" rtlCol="0">
            <a:spAutoFit/>
          </a:bodyPr>
          <a:lstStyle/>
          <a:p>
            <a:pPr algn="ctr"/>
            <a:r>
              <a:rPr lang="fr-FR" sz="1400" b="1" dirty="0" smtClean="0">
                <a:latin typeface="Tw Cen MT" pitchFamily="34" charset="0"/>
              </a:rPr>
              <a:t>Un étalement urbain vers le nord qui suit la logique des axes de communication</a:t>
            </a:r>
            <a:endParaRPr lang="fr-FR" sz="1400" b="1" dirty="0">
              <a:latin typeface="Tw Cen MT" pitchFamily="34" charset="0"/>
            </a:endParaRPr>
          </a:p>
        </p:txBody>
      </p:sp>
      <p:sp>
        <p:nvSpPr>
          <p:cNvPr id="35" name="ZoneTexte 34"/>
          <p:cNvSpPr txBox="1"/>
          <p:nvPr/>
        </p:nvSpPr>
        <p:spPr>
          <a:xfrm>
            <a:off x="5940152" y="4653136"/>
            <a:ext cx="2742805" cy="738664"/>
          </a:xfrm>
          <a:prstGeom prst="rect">
            <a:avLst/>
          </a:prstGeom>
          <a:solidFill>
            <a:schemeClr val="bg1"/>
          </a:solidFill>
          <a:ln>
            <a:solidFill>
              <a:srgbClr val="C00000"/>
            </a:solidFill>
          </a:ln>
        </p:spPr>
        <p:txBody>
          <a:bodyPr wrap="square" rtlCol="0">
            <a:spAutoFit/>
          </a:bodyPr>
          <a:lstStyle/>
          <a:p>
            <a:pPr algn="ctr"/>
            <a:r>
              <a:rPr lang="fr-FR" sz="1400" b="1" dirty="0" smtClean="0">
                <a:latin typeface="Tw Cen MT" pitchFamily="34" charset="0"/>
              </a:rPr>
              <a:t>Un étalement programmé vers l’Est avec la création d’une ville nouvelle : Navi </a:t>
            </a:r>
            <a:r>
              <a:rPr lang="fr-FR" sz="1400" b="1" dirty="0" err="1" smtClean="0">
                <a:latin typeface="Tw Cen MT" pitchFamily="34" charset="0"/>
              </a:rPr>
              <a:t>Mumbai</a:t>
            </a:r>
            <a:endParaRPr lang="fr-FR" sz="1400" b="1" dirty="0">
              <a:latin typeface="Tw Cen MT" pitchFamily="34" charset="0"/>
            </a:endParaRPr>
          </a:p>
        </p:txBody>
      </p:sp>
      <p:sp>
        <p:nvSpPr>
          <p:cNvPr id="36" name="ZoneTexte 35"/>
          <p:cNvSpPr txBox="1"/>
          <p:nvPr/>
        </p:nvSpPr>
        <p:spPr>
          <a:xfrm>
            <a:off x="6578765" y="6218148"/>
            <a:ext cx="2457731" cy="523220"/>
          </a:xfrm>
          <a:prstGeom prst="rect">
            <a:avLst/>
          </a:prstGeom>
          <a:solidFill>
            <a:schemeClr val="bg1"/>
          </a:solidFill>
          <a:ln>
            <a:solidFill>
              <a:srgbClr val="C00000"/>
            </a:solidFill>
          </a:ln>
        </p:spPr>
        <p:txBody>
          <a:bodyPr wrap="square" rtlCol="0">
            <a:spAutoFit/>
          </a:bodyPr>
          <a:lstStyle/>
          <a:p>
            <a:pPr algn="ctr"/>
            <a:r>
              <a:rPr lang="fr-FR" sz="1400" b="1" cap="small" dirty="0" smtClean="0">
                <a:solidFill>
                  <a:srgbClr val="C00000"/>
                </a:solidFill>
                <a:effectLst>
                  <a:outerShdw blurRad="38100" dist="38100" dir="2700000" algn="tl">
                    <a:srgbClr val="000000">
                      <a:alpha val="43137"/>
                    </a:srgbClr>
                  </a:outerShdw>
                </a:effectLst>
                <a:latin typeface="Tw Cen MT" pitchFamily="34" charset="0"/>
              </a:rPr>
              <a:t>= une ville en recomposition de plus en plus polycentrique</a:t>
            </a:r>
            <a:endParaRPr lang="fr-FR" sz="1400" b="1" cap="small" dirty="0">
              <a:solidFill>
                <a:srgbClr val="C00000"/>
              </a:solidFill>
              <a:effectLst>
                <a:outerShdw blurRad="38100" dist="38100" dir="2700000" algn="tl">
                  <a:srgbClr val="000000">
                    <a:alpha val="43137"/>
                  </a:srgbClr>
                </a:outerShdw>
              </a:effectLst>
              <a:latin typeface="Tw Cen MT" pitchFamily="34" charset="0"/>
            </a:endParaRPr>
          </a:p>
        </p:txBody>
      </p:sp>
    </p:spTree>
    <p:extLst>
      <p:ext uri="{BB962C8B-B14F-4D97-AF65-F5344CB8AC3E}">
        <p14:creationId xmlns:p14="http://schemas.microsoft.com/office/powerpoint/2010/main" val="367439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5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7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3"/>
                                        </p:tgtEl>
                                      </p:cBhvr>
                                      <p:by x="270000" y="270000"/>
                                    </p:animScale>
                                  </p:childTnLst>
                                </p:cTn>
                              </p:par>
                              <p:par>
                                <p:cTn id="35" presetID="63" presetClass="path" presetSubtype="0" accel="50000" decel="50000" fill="hold" grpId="2" nodeType="withEffect">
                                  <p:stCondLst>
                                    <p:cond delay="0"/>
                                  </p:stCondLst>
                                  <p:childTnLst>
                                    <p:animMotion origin="layout" path="M 2.77778E-6 2.58094E-6 L 0.3033 -0.09436 " pathEditMode="relative" rAng="0" ptsTypes="AA">
                                      <p:cBhvr>
                                        <p:cTn id="36" dur="2000" fill="hold"/>
                                        <p:tgtEl>
                                          <p:spTgt spid="3"/>
                                        </p:tgtEl>
                                        <p:attrNameLst>
                                          <p:attrName>ppt_x</p:attrName>
                                          <p:attrName>ppt_y</p:attrName>
                                        </p:attrNameLst>
                                      </p:cBhvr>
                                      <p:rCtr x="15156" y="-4718"/>
                                    </p:animMotion>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17"/>
                                        </p:tgtEl>
                                        <p:attrNameLst>
                                          <p:attrName>ppt_w</p:attrName>
                                        </p:attrNameLst>
                                      </p:cBhvr>
                                      <p:tavLst>
                                        <p:tav tm="0">
                                          <p:val>
                                            <p:strVal val="ppt_w"/>
                                          </p:val>
                                        </p:tav>
                                        <p:tav tm="100000">
                                          <p:val>
                                            <p:fltVal val="0"/>
                                          </p:val>
                                        </p:tav>
                                      </p:tavLst>
                                    </p:anim>
                                    <p:anim calcmode="lin" valueType="num">
                                      <p:cBhvr>
                                        <p:cTn id="63" dur="500"/>
                                        <p:tgtEl>
                                          <p:spTgt spid="17"/>
                                        </p:tgtEl>
                                        <p:attrNameLst>
                                          <p:attrName>ppt_h</p:attrName>
                                        </p:attrNameLst>
                                      </p:cBhvr>
                                      <p:tavLst>
                                        <p:tav tm="0">
                                          <p:val>
                                            <p:strVal val="ppt_h"/>
                                          </p:val>
                                        </p:tav>
                                        <p:tav tm="100000">
                                          <p:val>
                                            <p:fltVal val="0"/>
                                          </p:val>
                                        </p:tav>
                                      </p:tavLst>
                                    </p:anim>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12"/>
                                        </p:tgtEl>
                                        <p:attrNameLst>
                                          <p:attrName>ppt_w</p:attrName>
                                        </p:attrNameLst>
                                      </p:cBhvr>
                                      <p:tavLst>
                                        <p:tav tm="0">
                                          <p:val>
                                            <p:strVal val="ppt_w"/>
                                          </p:val>
                                        </p:tav>
                                        <p:tav tm="100000">
                                          <p:val>
                                            <p:fltVal val="0"/>
                                          </p:val>
                                        </p:tav>
                                      </p:tavLst>
                                    </p:anim>
                                    <p:anim calcmode="lin" valueType="num">
                                      <p:cBhvr>
                                        <p:cTn id="68" dur="500"/>
                                        <p:tgtEl>
                                          <p:spTgt spid="12"/>
                                        </p:tgtEl>
                                        <p:attrNameLst>
                                          <p:attrName>ppt_h</p:attrName>
                                        </p:attrNameLst>
                                      </p:cBhvr>
                                      <p:tavLst>
                                        <p:tav tm="0">
                                          <p:val>
                                            <p:strVal val="ppt_h"/>
                                          </p:val>
                                        </p:tav>
                                        <p:tav tm="100000">
                                          <p:val>
                                            <p:fltVal val="0"/>
                                          </p:val>
                                        </p:tav>
                                      </p:tavLst>
                                    </p:anim>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1000"/>
                                        <p:tgtEl>
                                          <p:spTgt spid="14"/>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1000"/>
                                        <p:tgtEl>
                                          <p:spTgt spid="15"/>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1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heel(1)">
                                      <p:cBhvr>
                                        <p:cTn id="88" dur="20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heel(1)">
                                      <p:cBhvr>
                                        <p:cTn id="93" dur="2000"/>
                                        <p:tgtEl>
                                          <p:spTgt spid="10"/>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heel(1)">
                                      <p:cBhvr>
                                        <p:cTn id="96" dur="2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1000"/>
                                        <p:tgtEl>
                                          <p:spTgt spid="20"/>
                                        </p:tgtEl>
                                      </p:cBhvr>
                                    </p:animEffect>
                                  </p:childTnLst>
                                </p:cTn>
                              </p:par>
                              <p:par>
                                <p:cTn id="102" presetID="22" presetClass="entr" presetSubtype="8"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left)">
                                      <p:cBhvr>
                                        <p:cTn id="104" dur="10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Effect transition="in" filter="fade">
                                      <p:cBhvr>
                                        <p:cTn id="111" dur="10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down)">
                                      <p:cBhvr>
                                        <p:cTn id="116" dur="1000"/>
                                        <p:tgtEl>
                                          <p:spTgt spid="24"/>
                                        </p:tgtEl>
                                      </p:cBhvr>
                                    </p:animEffect>
                                  </p:childTnLst>
                                </p:cTn>
                              </p:par>
                            </p:childTnLst>
                          </p:cTn>
                        </p:par>
                        <p:par>
                          <p:cTn id="117" fill="hold">
                            <p:stCondLst>
                              <p:cond delay="1000"/>
                            </p:stCondLst>
                            <p:childTnLst>
                              <p:par>
                                <p:cTn id="118" presetID="22" presetClass="entr" presetSubtype="4" fill="hold"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10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p:cTn id="125" dur="1000" fill="hold"/>
                                        <p:tgtEl>
                                          <p:spTgt spid="33"/>
                                        </p:tgtEl>
                                        <p:attrNameLst>
                                          <p:attrName>ppt_w</p:attrName>
                                        </p:attrNameLst>
                                      </p:cBhvr>
                                      <p:tavLst>
                                        <p:tav tm="0">
                                          <p:val>
                                            <p:fltVal val="0"/>
                                          </p:val>
                                        </p:tav>
                                        <p:tav tm="100000">
                                          <p:val>
                                            <p:strVal val="#ppt_w"/>
                                          </p:val>
                                        </p:tav>
                                      </p:tavLst>
                                    </p:anim>
                                    <p:anim calcmode="lin" valueType="num">
                                      <p:cBhvr>
                                        <p:cTn id="126" dur="1000" fill="hold"/>
                                        <p:tgtEl>
                                          <p:spTgt spid="33"/>
                                        </p:tgtEl>
                                        <p:attrNameLst>
                                          <p:attrName>ppt_h</p:attrName>
                                        </p:attrNameLst>
                                      </p:cBhvr>
                                      <p:tavLst>
                                        <p:tav tm="0">
                                          <p:val>
                                            <p:fltVal val="0"/>
                                          </p:val>
                                        </p:tav>
                                        <p:tav tm="100000">
                                          <p:val>
                                            <p:strVal val="#ppt_h"/>
                                          </p:val>
                                        </p:tav>
                                      </p:tavLst>
                                    </p:anim>
                                    <p:animEffect transition="in" filter="fade">
                                      <p:cBhvr>
                                        <p:cTn id="127" dur="10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left)">
                                      <p:cBhvr>
                                        <p:cTn id="132" dur="10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1000" fill="hold"/>
                                        <p:tgtEl>
                                          <p:spTgt spid="35"/>
                                        </p:tgtEl>
                                        <p:attrNameLst>
                                          <p:attrName>ppt_w</p:attrName>
                                        </p:attrNameLst>
                                      </p:cBhvr>
                                      <p:tavLst>
                                        <p:tav tm="0">
                                          <p:val>
                                            <p:fltVal val="0"/>
                                          </p:val>
                                        </p:tav>
                                        <p:tav tm="100000">
                                          <p:val>
                                            <p:strVal val="#ppt_w"/>
                                          </p:val>
                                        </p:tav>
                                      </p:tavLst>
                                    </p:anim>
                                    <p:anim calcmode="lin" valueType="num">
                                      <p:cBhvr>
                                        <p:cTn id="138" dur="1000" fill="hold"/>
                                        <p:tgtEl>
                                          <p:spTgt spid="35"/>
                                        </p:tgtEl>
                                        <p:attrNameLst>
                                          <p:attrName>ppt_h</p:attrName>
                                        </p:attrNameLst>
                                      </p:cBhvr>
                                      <p:tavLst>
                                        <p:tav tm="0">
                                          <p:val>
                                            <p:fltVal val="0"/>
                                          </p:val>
                                        </p:tav>
                                        <p:tav tm="100000">
                                          <p:val>
                                            <p:strVal val="#ppt_h"/>
                                          </p:val>
                                        </p:tav>
                                      </p:tavLst>
                                    </p:anim>
                                    <p:animEffect transition="in" filter="fade">
                                      <p:cBhvr>
                                        <p:cTn id="139" dur="1000"/>
                                        <p:tgtEl>
                                          <p:spTgt spid="35"/>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p:cTn id="144" dur="1000" fill="hold"/>
                                        <p:tgtEl>
                                          <p:spTgt spid="36"/>
                                        </p:tgtEl>
                                        <p:attrNameLst>
                                          <p:attrName>ppt_w</p:attrName>
                                        </p:attrNameLst>
                                      </p:cBhvr>
                                      <p:tavLst>
                                        <p:tav tm="0">
                                          <p:val>
                                            <p:fltVal val="0"/>
                                          </p:val>
                                        </p:tav>
                                        <p:tav tm="100000">
                                          <p:val>
                                            <p:strVal val="#ppt_w"/>
                                          </p:val>
                                        </p:tav>
                                      </p:tavLst>
                                    </p:anim>
                                    <p:anim calcmode="lin" valueType="num">
                                      <p:cBhvr>
                                        <p:cTn id="145" dur="1000" fill="hold"/>
                                        <p:tgtEl>
                                          <p:spTgt spid="36"/>
                                        </p:tgtEl>
                                        <p:attrNameLst>
                                          <p:attrName>ppt_h</p:attrName>
                                        </p:attrNameLst>
                                      </p:cBhvr>
                                      <p:tavLst>
                                        <p:tav tm="0">
                                          <p:val>
                                            <p:fltVal val="0"/>
                                          </p:val>
                                        </p:tav>
                                        <p:tav tm="100000">
                                          <p:val>
                                            <p:strVal val="#ppt_h"/>
                                          </p:val>
                                        </p:tav>
                                      </p:tavLst>
                                    </p:anim>
                                    <p:animEffect transition="in" filter="fade">
                                      <p:cBhvr>
                                        <p:cTn id="14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3" grpId="0" animBg="1"/>
      <p:bldP spid="3" grpId="1" animBg="1"/>
      <p:bldP spid="3" grpId="2" animBg="1"/>
      <p:bldP spid="4" grpId="0"/>
      <p:bldP spid="13" grpId="0"/>
      <p:bldP spid="14" grpId="0" animBg="1"/>
      <p:bldP spid="15" grpId="0" animBg="1"/>
      <p:bldP spid="16" grpId="0" animBg="1"/>
      <p:bldP spid="5" grpId="0" animBg="1"/>
      <p:bldP spid="10" grpId="0" animBg="1"/>
      <p:bldP spid="18" grpId="0" animBg="1"/>
      <p:bldP spid="22" grpId="0" animBg="1"/>
      <p:bldP spid="32" grpId="0" animBg="1"/>
      <p:bldP spid="33"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 y="0"/>
            <a:ext cx="9153211" cy="369332"/>
          </a:xfrm>
          <a:prstGeom prst="rect">
            <a:avLst/>
          </a:prstGeom>
          <a:solidFill>
            <a:schemeClr val="accent2">
              <a:lumMod val="20000"/>
              <a:lumOff val="80000"/>
              <a:alpha val="70000"/>
            </a:schemeClr>
          </a:solidFill>
        </p:spPr>
        <p:txBody>
          <a:bodyPr wrap="square">
            <a:spAutoFit/>
          </a:bodyPr>
          <a:lstStyle/>
          <a:p>
            <a:pPr algn="r"/>
            <a:r>
              <a:rPr lang="fr-FR" b="1" u="sng" dirty="0" smtClean="0">
                <a:solidFill>
                  <a:srgbClr val="C00000"/>
                </a:solidFill>
                <a:effectLst>
                  <a:outerShdw blurRad="38100" dist="38100" dir="2700000" algn="tl">
                    <a:srgbClr val="000000">
                      <a:alpha val="43137"/>
                    </a:srgbClr>
                  </a:outerShdw>
                </a:effectLst>
                <a:latin typeface="John Handy LET" pitchFamily="2" charset="0"/>
              </a:rPr>
              <a:t>Correction et informations complémentaires </a:t>
            </a:r>
            <a:endParaRPr lang="fr-FR" b="1" u="sng" dirty="0">
              <a:solidFill>
                <a:srgbClr val="C00000"/>
              </a:solidFill>
              <a:effectLst>
                <a:outerShdw blurRad="38100" dist="38100" dir="2700000" algn="tl">
                  <a:srgbClr val="000000">
                    <a:alpha val="43137"/>
                  </a:srgbClr>
                </a:outerShdw>
              </a:effectLst>
              <a:latin typeface="John Handy LET" pitchFamily="2" charset="0"/>
            </a:endParaRPr>
          </a:p>
        </p:txBody>
      </p:sp>
      <p:sp>
        <p:nvSpPr>
          <p:cNvPr id="3" name="Rectangle 2"/>
          <p:cNvSpPr/>
          <p:nvPr/>
        </p:nvSpPr>
        <p:spPr>
          <a:xfrm>
            <a:off x="72000" y="461571"/>
            <a:ext cx="9000000" cy="2031325"/>
          </a:xfrm>
          <a:prstGeom prst="rect">
            <a:avLst/>
          </a:prstGeom>
          <a:solidFill>
            <a:schemeClr val="accent2">
              <a:lumMod val="75000"/>
              <a:alpha val="50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1400" b="1" dirty="0" smtClean="0">
                <a:latin typeface="Tw Cen MT" pitchFamily="34" charset="0"/>
              </a:rPr>
              <a:t>La croissance de </a:t>
            </a:r>
            <a:r>
              <a:rPr lang="fr-FR" sz="1400" b="1" dirty="0" err="1" smtClean="0">
                <a:latin typeface="Tw Cen MT" pitchFamily="34" charset="0"/>
              </a:rPr>
              <a:t>Mumbai</a:t>
            </a:r>
            <a:r>
              <a:rPr lang="fr-FR" sz="1400" b="1" dirty="0" smtClean="0">
                <a:latin typeface="Tw Cen MT" pitchFamily="34" charset="0"/>
              </a:rPr>
              <a:t> a été frénétique et rapide. En l’espace de quatre décennies, la population a été multipliée par 4 passant de 5 millions en 1961 à presque 18 millions en 2012 (aire métropolitaine)</a:t>
            </a:r>
          </a:p>
          <a:p>
            <a:pPr algn="just"/>
            <a:r>
              <a:rPr lang="fr-FR" sz="1400" b="1" dirty="0" smtClean="0">
                <a:latin typeface="Tw Cen MT" pitchFamily="34" charset="0"/>
              </a:rPr>
              <a:t>Cette urbanisation </a:t>
            </a:r>
            <a:r>
              <a:rPr lang="fr-FR" sz="1400" b="1" dirty="0">
                <a:latin typeface="Tw Cen MT" pitchFamily="34" charset="0"/>
              </a:rPr>
              <a:t>rapide </a:t>
            </a:r>
            <a:r>
              <a:rPr lang="fr-FR" sz="1400" b="1" dirty="0" smtClean="0">
                <a:latin typeface="Tw Cen MT" pitchFamily="34" charset="0"/>
              </a:rPr>
              <a:t>a été </a:t>
            </a:r>
            <a:r>
              <a:rPr lang="fr-FR" sz="1400" b="1" dirty="0">
                <a:latin typeface="Tw Cen MT" pitchFamily="34" charset="0"/>
              </a:rPr>
              <a:t>mal </a:t>
            </a:r>
            <a:r>
              <a:rPr lang="fr-FR" sz="1400" b="1" dirty="0" smtClean="0">
                <a:latin typeface="Tw Cen MT" pitchFamily="34" charset="0"/>
              </a:rPr>
              <a:t>maîtrisée. La faiblesse des politiques d’aménagement et les contraintes géographiques ont donné à la </a:t>
            </a:r>
            <a:r>
              <a:rPr lang="fr-FR" sz="1400" b="1" dirty="0">
                <a:latin typeface="Tw Cen MT" pitchFamily="34" charset="0"/>
              </a:rPr>
              <a:t>ville </a:t>
            </a:r>
            <a:r>
              <a:rPr lang="fr-FR" sz="1400" b="1" dirty="0" smtClean="0">
                <a:latin typeface="Tw Cen MT" pitchFamily="34" charset="0"/>
              </a:rPr>
              <a:t>une physionomie particulière. Elle s’organise autour d’une double logique : </a:t>
            </a:r>
            <a:endParaRPr lang="fr-FR" sz="1400" b="1" dirty="0">
              <a:latin typeface="Tw Cen MT" pitchFamily="34" charset="0"/>
            </a:endParaRPr>
          </a:p>
          <a:p>
            <a:pPr algn="just"/>
            <a:r>
              <a:rPr lang="fr-FR" sz="1400" b="1" dirty="0" smtClean="0">
                <a:latin typeface="Tw Cen MT" pitchFamily="34" charset="0"/>
              </a:rPr>
              <a:t>- Nord/Sud </a:t>
            </a:r>
            <a:r>
              <a:rPr lang="fr-FR" sz="1400" b="1" dirty="0">
                <a:latin typeface="Tw Cen MT" pitchFamily="34" charset="0"/>
              </a:rPr>
              <a:t>: port et centre des affaires localisés à la pointe de la </a:t>
            </a:r>
            <a:r>
              <a:rPr lang="fr-FR" sz="1400" b="1" dirty="0" smtClean="0">
                <a:latin typeface="Tw Cen MT" pitchFamily="34" charset="0"/>
              </a:rPr>
              <a:t>presqu’île,  </a:t>
            </a:r>
            <a:r>
              <a:rPr lang="fr-FR" sz="1400" b="1" dirty="0">
                <a:latin typeface="Tw Cen MT" pitchFamily="34" charset="0"/>
              </a:rPr>
              <a:t>banlieues situées au Nord et se développant le long des voies ferrées (6 millions de voyageurs / jour)</a:t>
            </a:r>
          </a:p>
          <a:p>
            <a:pPr algn="just"/>
            <a:r>
              <a:rPr lang="fr-FR" sz="1400" b="1" dirty="0" smtClean="0">
                <a:latin typeface="Tw Cen MT" pitchFamily="34" charset="0"/>
              </a:rPr>
              <a:t>- Est/Ouest </a:t>
            </a:r>
            <a:r>
              <a:rPr lang="fr-FR" sz="1400" b="1" dirty="0">
                <a:latin typeface="Tw Cen MT" pitchFamily="34" charset="0"/>
              </a:rPr>
              <a:t>: quartiers les plus aisés le long du littoral, quartiers ouvriers et pauvres à l’Est</a:t>
            </a:r>
          </a:p>
          <a:p>
            <a:pPr algn="just"/>
            <a:r>
              <a:rPr lang="fr-FR" sz="1400" b="1" dirty="0" smtClean="0">
                <a:latin typeface="Tw Cen MT" pitchFamily="34" charset="0"/>
              </a:rPr>
              <a:t>Aujourd’hui, la ville est un espace en recomposition qui devient de plus en plus polycentrique (Thane, Navi </a:t>
            </a:r>
            <a:r>
              <a:rPr lang="fr-FR" sz="1400" b="1" dirty="0" err="1" smtClean="0">
                <a:latin typeface="Tw Cen MT" pitchFamily="34" charset="0"/>
              </a:rPr>
              <a:t>Mumbai</a:t>
            </a:r>
            <a:r>
              <a:rPr lang="fr-FR" sz="1400" b="1" dirty="0" smtClean="0">
                <a:latin typeface="Tw Cen MT" pitchFamily="34" charset="0"/>
              </a:rPr>
              <a:t>, </a:t>
            </a:r>
            <a:r>
              <a:rPr lang="fr-FR" sz="1400" b="1" dirty="0" err="1" smtClean="0">
                <a:latin typeface="Tw Cen MT" pitchFamily="34" charset="0"/>
              </a:rPr>
              <a:t>Vashi</a:t>
            </a:r>
            <a:r>
              <a:rPr lang="fr-FR" sz="1400" b="1" dirty="0" smtClean="0">
                <a:latin typeface="Tw Cen MT" pitchFamily="34" charset="0"/>
              </a:rPr>
              <a:t>, </a:t>
            </a:r>
            <a:r>
              <a:rPr lang="fr-FR" sz="1400" b="1" dirty="0" err="1" smtClean="0">
                <a:latin typeface="Tw Cen MT" pitchFamily="34" charset="0"/>
              </a:rPr>
              <a:t>Belapur</a:t>
            </a:r>
            <a:r>
              <a:rPr lang="fr-FR" sz="1400" b="1" dirty="0">
                <a:latin typeface="Tw Cen MT" pitchFamily="34" charset="0"/>
              </a:rPr>
              <a:t> </a:t>
            </a:r>
            <a:r>
              <a:rPr lang="fr-FR" sz="1400" b="1" dirty="0" smtClean="0">
                <a:latin typeface="Tw Cen MT" pitchFamily="34" charset="0"/>
              </a:rPr>
              <a:t>= nouveaux CBD)</a:t>
            </a:r>
            <a:endParaRPr lang="fr-FR" sz="1400" b="1" dirty="0">
              <a:latin typeface="Tw Cen MT" pitchFamily="34" charset="0"/>
            </a:endParaRPr>
          </a:p>
        </p:txBody>
      </p:sp>
      <p:sp>
        <p:nvSpPr>
          <p:cNvPr id="5" name="Rectangle 4"/>
          <p:cNvSpPr/>
          <p:nvPr/>
        </p:nvSpPr>
        <p:spPr>
          <a:xfrm>
            <a:off x="5220072" y="5733256"/>
            <a:ext cx="3789564" cy="10527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descr="http://www.ponty.dk/bombay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365" y="2781232"/>
            <a:ext cx="4117866" cy="273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9" name="Picture 12" descr="http://www.lefigaro.fr/medias/2010/08/16/2760499e-a9c9-11df-a448-62280c37f617.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044222" y="2781232"/>
            <a:ext cx="4946735" cy="273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5216277" y="5787261"/>
            <a:ext cx="3789564" cy="954107"/>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La </a:t>
            </a:r>
            <a:r>
              <a:rPr lang="fr-FR" sz="1400" b="1" dirty="0">
                <a:solidFill>
                  <a:schemeClr val="bg1"/>
                </a:solidFill>
                <a:latin typeface="Tw Cen MT" pitchFamily="34" charset="0"/>
                <a:cs typeface="Arial" pitchFamily="34" charset="0"/>
              </a:rPr>
              <a:t>gare </a:t>
            </a:r>
            <a:r>
              <a:rPr lang="fr-FR" sz="1400" b="1" dirty="0" err="1">
                <a:solidFill>
                  <a:schemeClr val="bg1"/>
                </a:solidFill>
                <a:latin typeface="Tw Cen MT" pitchFamily="34" charset="0"/>
                <a:cs typeface="Arial" pitchFamily="34" charset="0"/>
              </a:rPr>
              <a:t>Chhatrapati</a:t>
            </a:r>
            <a:r>
              <a:rPr lang="fr-FR" sz="1400" b="1" dirty="0">
                <a:solidFill>
                  <a:schemeClr val="bg1"/>
                </a:solidFill>
                <a:latin typeface="Tw Cen MT" pitchFamily="34" charset="0"/>
                <a:cs typeface="Arial" pitchFamily="34" charset="0"/>
              </a:rPr>
              <a:t> </a:t>
            </a:r>
            <a:r>
              <a:rPr lang="fr-FR" sz="1400" b="1" dirty="0" err="1">
                <a:solidFill>
                  <a:schemeClr val="bg1"/>
                </a:solidFill>
                <a:latin typeface="Tw Cen MT" pitchFamily="34" charset="0"/>
                <a:cs typeface="Arial" pitchFamily="34" charset="0"/>
              </a:rPr>
              <a:t>Shivaji</a:t>
            </a:r>
            <a:r>
              <a:rPr lang="fr-FR" sz="1400" b="1" dirty="0">
                <a:solidFill>
                  <a:schemeClr val="bg1"/>
                </a:solidFill>
                <a:latin typeface="Tw Cen MT" pitchFamily="34" charset="0"/>
                <a:cs typeface="Arial" pitchFamily="34" charset="0"/>
              </a:rPr>
              <a:t> Terminus </a:t>
            </a:r>
            <a:r>
              <a:rPr lang="fr-FR" sz="1400" b="1" dirty="0" smtClean="0">
                <a:solidFill>
                  <a:schemeClr val="bg1"/>
                </a:solidFill>
                <a:latin typeface="Tw Cen MT" pitchFamily="34" charset="0"/>
                <a:cs typeface="Arial" pitchFamily="34" charset="0"/>
              </a:rPr>
              <a:t>en 1960 (sortie des voyageurs)</a:t>
            </a:r>
          </a:p>
          <a:p>
            <a:pPr algn="ctr">
              <a:defRPr/>
            </a:pPr>
            <a:r>
              <a:rPr lang="fr-FR" sz="1400" b="1" dirty="0" smtClean="0">
                <a:solidFill>
                  <a:schemeClr val="bg1"/>
                </a:solidFill>
                <a:latin typeface="Tw Cen MT" pitchFamily="34" charset="0"/>
                <a:cs typeface="Arial" pitchFamily="34" charset="0"/>
              </a:rPr>
              <a:t>- La même gare aujourd’hui aux heures de pointe</a:t>
            </a:r>
            <a:endParaRPr lang="fr-FR" sz="1400" b="1" dirty="0">
              <a:solidFill>
                <a:schemeClr val="bg1"/>
              </a:solidFill>
              <a:latin typeface="Tw Cen MT" pitchFamily="34" charset="0"/>
              <a:cs typeface="Arial" pitchFamily="34" charset="0"/>
            </a:endParaRPr>
          </a:p>
        </p:txBody>
      </p:sp>
      <p:pic>
        <p:nvPicPr>
          <p:cNvPr id="7174" name="Picture 6" descr="http://upload.wikimedia.org/wikipedia/commons/4/4f/Nariman-Point_Bombay_2005.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contrast="3000"/>
                    </a14:imgEffect>
                  </a14:imgLayer>
                </a14:imgProps>
              </a:ext>
              <a:ext uri="{28A0092B-C50C-407E-A947-70E740481C1C}">
                <a14:useLocalDpi xmlns:a14="http://schemas.microsoft.com/office/drawing/2010/main"/>
              </a:ext>
            </a:extLst>
          </a:blip>
          <a:srcRect t="11009"/>
          <a:stretch/>
        </p:blipFill>
        <p:spPr bwMode="auto">
          <a:xfrm>
            <a:off x="134365" y="2673240"/>
            <a:ext cx="4367387"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6" name="Picture 8" descr="http://techmaza.in/wp-content/uploads/2011/02/mumbaiandnavimumbaijobs.jpg"/>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7000" contrast="34000"/>
                    </a14:imgEffect>
                  </a14:imgLayer>
                </a14:imgProps>
              </a:ext>
              <a:ext uri="{28A0092B-C50C-407E-A947-70E740481C1C}">
                <a14:useLocalDpi xmlns:a14="http://schemas.microsoft.com/office/drawing/2010/main"/>
              </a:ext>
            </a:extLst>
          </a:blip>
          <a:srcRect t="8851" b="5054"/>
          <a:stretch/>
        </p:blipFill>
        <p:spPr bwMode="auto">
          <a:xfrm>
            <a:off x="4501752" y="2673240"/>
            <a:ext cx="4515971"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2" name="Rectangle 21"/>
          <p:cNvSpPr/>
          <p:nvPr/>
        </p:nvSpPr>
        <p:spPr>
          <a:xfrm>
            <a:off x="5216277" y="5782570"/>
            <a:ext cx="3789564" cy="954107"/>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L’ancien CBD situé à la pointe sud de la ville :  </a:t>
            </a:r>
            <a:r>
              <a:rPr lang="fr-FR" sz="1400" b="1" dirty="0" err="1" smtClean="0">
                <a:solidFill>
                  <a:schemeClr val="bg1"/>
                </a:solidFill>
                <a:latin typeface="Tw Cen MT" pitchFamily="34" charset="0"/>
                <a:cs typeface="Arial" pitchFamily="34" charset="0"/>
              </a:rPr>
              <a:t>Narinam</a:t>
            </a:r>
            <a:r>
              <a:rPr lang="fr-FR" sz="1400" b="1" dirty="0" smtClean="0">
                <a:solidFill>
                  <a:schemeClr val="bg1"/>
                </a:solidFill>
                <a:latin typeface="Tw Cen MT" pitchFamily="34" charset="0"/>
                <a:cs typeface="Arial" pitchFamily="34" charset="0"/>
              </a:rPr>
              <a:t> point</a:t>
            </a:r>
          </a:p>
          <a:p>
            <a:pPr algn="ctr">
              <a:defRPr/>
            </a:pPr>
            <a:r>
              <a:rPr lang="fr-FR" sz="1400" b="1" dirty="0" smtClean="0">
                <a:solidFill>
                  <a:schemeClr val="bg1"/>
                </a:solidFill>
                <a:latin typeface="Tw Cen MT" pitchFamily="34" charset="0"/>
                <a:cs typeface="Arial" pitchFamily="34" charset="0"/>
              </a:rPr>
              <a:t>- La ville nouvelle : Navi </a:t>
            </a:r>
            <a:r>
              <a:rPr lang="fr-FR" sz="1400" b="1" dirty="0" err="1" smtClean="0">
                <a:solidFill>
                  <a:schemeClr val="bg1"/>
                </a:solidFill>
                <a:latin typeface="Tw Cen MT" pitchFamily="34" charset="0"/>
                <a:cs typeface="Arial" pitchFamily="34" charset="0"/>
              </a:rPr>
              <a:t>Mumbai</a:t>
            </a:r>
            <a:r>
              <a:rPr lang="fr-FR" sz="1400" b="1" dirty="0" smtClean="0">
                <a:solidFill>
                  <a:schemeClr val="bg1"/>
                </a:solidFill>
                <a:latin typeface="Tw Cen MT" pitchFamily="34" charset="0"/>
                <a:cs typeface="Arial" pitchFamily="34" charset="0"/>
              </a:rPr>
              <a:t> qui abrite une population aisée</a:t>
            </a:r>
            <a:endParaRPr lang="fr-FR" sz="1400" b="1" dirty="0">
              <a:solidFill>
                <a:schemeClr val="bg1"/>
              </a:solidFill>
              <a:latin typeface="Tw Cen MT" pitchFamily="34" charset="0"/>
              <a:cs typeface="Arial" pitchFamily="34" charset="0"/>
            </a:endParaRPr>
          </a:p>
        </p:txBody>
      </p:sp>
      <p:pic>
        <p:nvPicPr>
          <p:cNvPr id="7178" name="Picture 10" descr="http://fr.academic.ru/pictures/frwiki/77/Mumbai_Bombay_Night.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7544" y="2673241"/>
            <a:ext cx="4371890"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01393" y="5857510"/>
            <a:ext cx="3789564" cy="738664"/>
          </a:xfrm>
          <a:prstGeom prst="rect">
            <a:avLst/>
          </a:prstGeom>
        </p:spPr>
        <p:txBody>
          <a:bodyPr wrap="square">
            <a:spAutoFit/>
          </a:bodyPr>
          <a:lstStyle/>
          <a:p>
            <a:pPr algn="ctr">
              <a:defRPr/>
            </a:pPr>
            <a:r>
              <a:rPr lang="fr-FR" sz="1400" b="1" dirty="0" smtClean="0">
                <a:solidFill>
                  <a:schemeClr val="bg1"/>
                </a:solidFill>
                <a:latin typeface="Tw Cen MT" pitchFamily="34" charset="0"/>
                <a:cs typeface="Arial" pitchFamily="34" charset="0"/>
              </a:rPr>
              <a:t>- Thane city situé au nord de </a:t>
            </a:r>
            <a:r>
              <a:rPr lang="fr-FR" sz="1400" b="1" dirty="0" err="1" smtClean="0">
                <a:solidFill>
                  <a:schemeClr val="bg1"/>
                </a:solidFill>
                <a:latin typeface="Tw Cen MT" pitchFamily="34" charset="0"/>
                <a:cs typeface="Arial" pitchFamily="34" charset="0"/>
              </a:rPr>
              <a:t>Mumbai</a:t>
            </a:r>
            <a:r>
              <a:rPr lang="fr-FR" sz="1400" b="1" dirty="0" smtClean="0">
                <a:solidFill>
                  <a:schemeClr val="bg1"/>
                </a:solidFill>
                <a:latin typeface="Tw Cen MT" pitchFamily="34" charset="0"/>
                <a:cs typeface="Arial" pitchFamily="34" charset="0"/>
              </a:rPr>
              <a:t> </a:t>
            </a:r>
          </a:p>
          <a:p>
            <a:pPr algn="ctr">
              <a:defRPr/>
            </a:pPr>
            <a:r>
              <a:rPr lang="fr-FR" sz="1400" b="1" dirty="0" smtClean="0">
                <a:solidFill>
                  <a:schemeClr val="bg1"/>
                </a:solidFill>
                <a:latin typeface="Tw Cen MT" pitchFamily="34" charset="0"/>
                <a:cs typeface="Arial" pitchFamily="34" charset="0"/>
              </a:rPr>
              <a:t>- Complexe de </a:t>
            </a:r>
            <a:r>
              <a:rPr lang="fr-FR" sz="1400" b="1" dirty="0" err="1" smtClean="0">
                <a:solidFill>
                  <a:schemeClr val="bg1"/>
                </a:solidFill>
                <a:latin typeface="Tw Cen MT" pitchFamily="34" charset="0"/>
                <a:cs typeface="Arial" pitchFamily="34" charset="0"/>
              </a:rPr>
              <a:t>Vashi</a:t>
            </a:r>
            <a:r>
              <a:rPr lang="fr-FR" sz="1400" b="1" dirty="0" smtClean="0">
                <a:solidFill>
                  <a:schemeClr val="bg1"/>
                </a:solidFill>
                <a:latin typeface="Tw Cen MT" pitchFamily="34" charset="0"/>
                <a:cs typeface="Arial" pitchFamily="34" charset="0"/>
              </a:rPr>
              <a:t> station (Navi </a:t>
            </a:r>
            <a:r>
              <a:rPr lang="fr-FR" sz="1400" b="1" dirty="0" err="1" smtClean="0">
                <a:solidFill>
                  <a:schemeClr val="bg1"/>
                </a:solidFill>
                <a:latin typeface="Tw Cen MT" pitchFamily="34" charset="0"/>
                <a:cs typeface="Arial" pitchFamily="34" charset="0"/>
              </a:rPr>
              <a:t>Mumbai</a:t>
            </a:r>
            <a:r>
              <a:rPr lang="fr-FR" sz="1400" b="1" dirty="0" smtClean="0">
                <a:solidFill>
                  <a:schemeClr val="bg1"/>
                </a:solidFill>
                <a:latin typeface="Tw Cen MT" pitchFamily="34" charset="0"/>
                <a:cs typeface="Arial" pitchFamily="34" charset="0"/>
              </a:rPr>
              <a:t>) : centre commercial</a:t>
            </a:r>
            <a:endParaRPr lang="fr-FR" sz="1400" b="1" dirty="0">
              <a:solidFill>
                <a:schemeClr val="bg1"/>
              </a:solidFill>
              <a:latin typeface="Tw Cen MT" pitchFamily="34" charset="0"/>
              <a:cs typeface="Arial" pitchFamily="34" charset="0"/>
            </a:endParaRPr>
          </a:p>
        </p:txBody>
      </p:sp>
      <p:pic>
        <p:nvPicPr>
          <p:cNvPr id="7180" name="Picture 12" descr="File:Navi Mumbai India.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88024" y="2673240"/>
            <a:ext cx="3888000" cy="2916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wheel(1)">
                                      <p:cBhvr>
                                        <p:cTn id="25" dur="2000"/>
                                        <p:tgtEl>
                                          <p:spTgt spid="7170"/>
                                        </p:tgtEl>
                                      </p:cBhvr>
                                    </p:animEffect>
                                  </p:childTnLst>
                                </p:cTn>
                              </p:par>
                              <p:par>
                                <p:cTn id="26" presetID="21" presetClass="entr" presetSubtype="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7170"/>
                                        </p:tgtEl>
                                        <p:attrNameLst>
                                          <p:attrName>ppt_w</p:attrName>
                                        </p:attrNameLst>
                                      </p:cBhvr>
                                      <p:tavLst>
                                        <p:tav tm="0">
                                          <p:val>
                                            <p:strVal val="ppt_w"/>
                                          </p:val>
                                        </p:tav>
                                        <p:tav tm="100000">
                                          <p:val>
                                            <p:fltVal val="0"/>
                                          </p:val>
                                        </p:tav>
                                      </p:tavLst>
                                    </p:anim>
                                    <p:anim calcmode="lin" valueType="num">
                                      <p:cBhvr>
                                        <p:cTn id="39" dur="500"/>
                                        <p:tgtEl>
                                          <p:spTgt spid="7170"/>
                                        </p:tgtEl>
                                        <p:attrNameLst>
                                          <p:attrName>ppt_h</p:attrName>
                                        </p:attrNameLst>
                                      </p:cBhvr>
                                      <p:tavLst>
                                        <p:tav tm="0">
                                          <p:val>
                                            <p:strVal val="ppt_h"/>
                                          </p:val>
                                        </p:tav>
                                        <p:tav tm="100000">
                                          <p:val>
                                            <p:fltVal val="0"/>
                                          </p:val>
                                        </p:tav>
                                      </p:tavLst>
                                    </p:anim>
                                    <p:animEffect transition="out" filter="fade">
                                      <p:cBhvr>
                                        <p:cTn id="40" dur="500"/>
                                        <p:tgtEl>
                                          <p:spTgt spid="7170"/>
                                        </p:tgtEl>
                                      </p:cBhvr>
                                    </p:animEffect>
                                    <p:set>
                                      <p:cBhvr>
                                        <p:cTn id="41" dur="1" fill="hold">
                                          <p:stCondLst>
                                            <p:cond delay="499"/>
                                          </p:stCondLst>
                                        </p:cTn>
                                        <p:tgtEl>
                                          <p:spTgt spid="7170"/>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20"/>
                                        </p:tgtEl>
                                        <p:attrNameLst>
                                          <p:attrName>ppt_w</p:attrName>
                                        </p:attrNameLst>
                                      </p:cBhvr>
                                      <p:tavLst>
                                        <p:tav tm="0">
                                          <p:val>
                                            <p:strVal val="ppt_w"/>
                                          </p:val>
                                        </p:tav>
                                        <p:tav tm="100000">
                                          <p:val>
                                            <p:fltVal val="0"/>
                                          </p:val>
                                        </p:tav>
                                      </p:tavLst>
                                    </p:anim>
                                    <p:anim calcmode="lin" valueType="num">
                                      <p:cBhvr>
                                        <p:cTn id="44" dur="500"/>
                                        <p:tgtEl>
                                          <p:spTgt spid="20"/>
                                        </p:tgtEl>
                                        <p:attrNameLst>
                                          <p:attrName>ppt_h</p:attrName>
                                        </p:attrNameLst>
                                      </p:cBhvr>
                                      <p:tavLst>
                                        <p:tav tm="0">
                                          <p:val>
                                            <p:strVal val="ppt_h"/>
                                          </p:val>
                                        </p:tav>
                                        <p:tav tm="100000">
                                          <p:val>
                                            <p:fltVal val="0"/>
                                          </p:val>
                                        </p:tav>
                                      </p:tavLst>
                                    </p:anim>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19"/>
                                        </p:tgtEl>
                                        <p:attrNameLst>
                                          <p:attrName>ppt_w</p:attrName>
                                        </p:attrNameLst>
                                      </p:cBhvr>
                                      <p:tavLst>
                                        <p:tav tm="0">
                                          <p:val>
                                            <p:strVal val="ppt_w"/>
                                          </p:val>
                                        </p:tav>
                                        <p:tav tm="100000">
                                          <p:val>
                                            <p:fltVal val="0"/>
                                          </p:val>
                                        </p:tav>
                                      </p:tavLst>
                                    </p:anim>
                                    <p:anim calcmode="lin" valueType="num">
                                      <p:cBhvr>
                                        <p:cTn id="49" dur="500"/>
                                        <p:tgtEl>
                                          <p:spTgt spid="19"/>
                                        </p:tgtEl>
                                        <p:attrNameLst>
                                          <p:attrName>ppt_h</p:attrName>
                                        </p:attrNameLst>
                                      </p:cBhvr>
                                      <p:tavLst>
                                        <p:tav tm="0">
                                          <p:val>
                                            <p:strVal val="ppt_h"/>
                                          </p:val>
                                        </p:tav>
                                        <p:tav tm="100000">
                                          <p:val>
                                            <p:fltVal val="0"/>
                                          </p:val>
                                        </p:tav>
                                      </p:tavLst>
                                    </p:anim>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wipe(left)">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left)">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left)">
                                      <p:cBhvr>
                                        <p:cTn id="66" dur="5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7174"/>
                                        </p:tgtEl>
                                        <p:attrNameLst>
                                          <p:attrName>style.visibility</p:attrName>
                                        </p:attrNameLst>
                                      </p:cBhvr>
                                      <p:to>
                                        <p:strVal val="visible"/>
                                      </p:to>
                                    </p:set>
                                    <p:animEffect transition="in" filter="wheel(1)">
                                      <p:cBhvr>
                                        <p:cTn id="71" dur="2000"/>
                                        <p:tgtEl>
                                          <p:spTgt spid="7174"/>
                                        </p:tgtEl>
                                      </p:cBhvr>
                                    </p:animEffect>
                                  </p:childTnLst>
                                </p:cTn>
                              </p:par>
                              <p:par>
                                <p:cTn id="72" presetID="21" presetClass="entr" presetSubtype="1" fill="hold" nodeType="withEffect">
                                  <p:stCondLst>
                                    <p:cond delay="0"/>
                                  </p:stCondLst>
                                  <p:childTnLst>
                                    <p:set>
                                      <p:cBhvr>
                                        <p:cTn id="73" dur="1" fill="hold">
                                          <p:stCondLst>
                                            <p:cond delay="0"/>
                                          </p:stCondLst>
                                        </p:cTn>
                                        <p:tgtEl>
                                          <p:spTgt spid="7176"/>
                                        </p:tgtEl>
                                        <p:attrNameLst>
                                          <p:attrName>style.visibility</p:attrName>
                                        </p:attrNameLst>
                                      </p:cBhvr>
                                      <p:to>
                                        <p:strVal val="visible"/>
                                      </p:to>
                                    </p:set>
                                    <p:animEffect transition="in" filter="wheel(1)">
                                      <p:cBhvr>
                                        <p:cTn id="74" dur="2000"/>
                                        <p:tgtEl>
                                          <p:spTgt spid="7176"/>
                                        </p:tgtEl>
                                      </p:cBhvr>
                                    </p:animEffect>
                                  </p:childTnLst>
                                </p:cTn>
                              </p:par>
                            </p:childTnLst>
                          </p:cTn>
                        </p:par>
                        <p:par>
                          <p:cTn id="75" fill="hold">
                            <p:stCondLst>
                              <p:cond delay="20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7176"/>
                                        </p:tgtEl>
                                        <p:attrNameLst>
                                          <p:attrName>ppt_w</p:attrName>
                                        </p:attrNameLst>
                                      </p:cBhvr>
                                      <p:tavLst>
                                        <p:tav tm="0">
                                          <p:val>
                                            <p:strVal val="ppt_w"/>
                                          </p:val>
                                        </p:tav>
                                        <p:tav tm="100000">
                                          <p:val>
                                            <p:fltVal val="0"/>
                                          </p:val>
                                        </p:tav>
                                      </p:tavLst>
                                    </p:anim>
                                    <p:anim calcmode="lin" valueType="num">
                                      <p:cBhvr>
                                        <p:cTn id="85" dur="500"/>
                                        <p:tgtEl>
                                          <p:spTgt spid="7176"/>
                                        </p:tgtEl>
                                        <p:attrNameLst>
                                          <p:attrName>ppt_h</p:attrName>
                                        </p:attrNameLst>
                                      </p:cBhvr>
                                      <p:tavLst>
                                        <p:tav tm="0">
                                          <p:val>
                                            <p:strVal val="ppt_h"/>
                                          </p:val>
                                        </p:tav>
                                        <p:tav tm="100000">
                                          <p:val>
                                            <p:fltVal val="0"/>
                                          </p:val>
                                        </p:tav>
                                      </p:tavLst>
                                    </p:anim>
                                    <p:animEffect transition="out" filter="fade">
                                      <p:cBhvr>
                                        <p:cTn id="86" dur="500"/>
                                        <p:tgtEl>
                                          <p:spTgt spid="7176"/>
                                        </p:tgtEl>
                                      </p:cBhvr>
                                    </p:animEffect>
                                    <p:set>
                                      <p:cBhvr>
                                        <p:cTn id="87" dur="1" fill="hold">
                                          <p:stCondLst>
                                            <p:cond delay="499"/>
                                          </p:stCondLst>
                                        </p:cTn>
                                        <p:tgtEl>
                                          <p:spTgt spid="7176"/>
                                        </p:tgtEl>
                                        <p:attrNameLst>
                                          <p:attrName>style.visibility</p:attrName>
                                        </p:attrNameLst>
                                      </p:cBhvr>
                                      <p:to>
                                        <p:strVal val="hidden"/>
                                      </p:to>
                                    </p:set>
                                  </p:childTnLst>
                                </p:cTn>
                              </p:par>
                              <p:par>
                                <p:cTn id="88" presetID="53" presetClass="exit" presetSubtype="32" fill="hold" nodeType="withEffect">
                                  <p:stCondLst>
                                    <p:cond delay="0"/>
                                  </p:stCondLst>
                                  <p:childTnLst>
                                    <p:anim calcmode="lin" valueType="num">
                                      <p:cBhvr>
                                        <p:cTn id="89" dur="500"/>
                                        <p:tgtEl>
                                          <p:spTgt spid="7174"/>
                                        </p:tgtEl>
                                        <p:attrNameLst>
                                          <p:attrName>ppt_w</p:attrName>
                                        </p:attrNameLst>
                                      </p:cBhvr>
                                      <p:tavLst>
                                        <p:tav tm="0">
                                          <p:val>
                                            <p:strVal val="ppt_w"/>
                                          </p:val>
                                        </p:tav>
                                        <p:tav tm="100000">
                                          <p:val>
                                            <p:fltVal val="0"/>
                                          </p:val>
                                        </p:tav>
                                      </p:tavLst>
                                    </p:anim>
                                    <p:anim calcmode="lin" valueType="num">
                                      <p:cBhvr>
                                        <p:cTn id="90" dur="500"/>
                                        <p:tgtEl>
                                          <p:spTgt spid="7174"/>
                                        </p:tgtEl>
                                        <p:attrNameLst>
                                          <p:attrName>ppt_h</p:attrName>
                                        </p:attrNameLst>
                                      </p:cBhvr>
                                      <p:tavLst>
                                        <p:tav tm="0">
                                          <p:val>
                                            <p:strVal val="ppt_h"/>
                                          </p:val>
                                        </p:tav>
                                        <p:tav tm="100000">
                                          <p:val>
                                            <p:fltVal val="0"/>
                                          </p:val>
                                        </p:tav>
                                      </p:tavLst>
                                    </p:anim>
                                    <p:animEffect transition="out" filter="fade">
                                      <p:cBhvr>
                                        <p:cTn id="91" dur="500"/>
                                        <p:tgtEl>
                                          <p:spTgt spid="7174"/>
                                        </p:tgtEl>
                                      </p:cBhvr>
                                    </p:animEffect>
                                    <p:set>
                                      <p:cBhvr>
                                        <p:cTn id="92" dur="1" fill="hold">
                                          <p:stCondLst>
                                            <p:cond delay="499"/>
                                          </p:stCondLst>
                                        </p:cTn>
                                        <p:tgtEl>
                                          <p:spTgt spid="7174"/>
                                        </p:tgtEl>
                                        <p:attrNameLst>
                                          <p:attrName>style.visibility</p:attrName>
                                        </p:attrNameLst>
                                      </p:cBhvr>
                                      <p:to>
                                        <p:strVal val="hidden"/>
                                      </p:to>
                                    </p:set>
                                  </p:childTnLst>
                                </p:cTn>
                              </p:par>
                              <p:par>
                                <p:cTn id="93" presetID="53" presetClass="exit" presetSubtype="32" fill="hold" grpId="1" nodeType="withEffect">
                                  <p:stCondLst>
                                    <p:cond delay="0"/>
                                  </p:stCondLst>
                                  <p:childTnLst>
                                    <p:anim calcmode="lin" valueType="num">
                                      <p:cBhvr>
                                        <p:cTn id="94" dur="500"/>
                                        <p:tgtEl>
                                          <p:spTgt spid="22"/>
                                        </p:tgtEl>
                                        <p:attrNameLst>
                                          <p:attrName>ppt_w</p:attrName>
                                        </p:attrNameLst>
                                      </p:cBhvr>
                                      <p:tavLst>
                                        <p:tav tm="0">
                                          <p:val>
                                            <p:strVal val="ppt_w"/>
                                          </p:val>
                                        </p:tav>
                                        <p:tav tm="100000">
                                          <p:val>
                                            <p:fltVal val="0"/>
                                          </p:val>
                                        </p:tav>
                                      </p:tavLst>
                                    </p:anim>
                                    <p:anim calcmode="lin" valueType="num">
                                      <p:cBhvr>
                                        <p:cTn id="95" dur="500"/>
                                        <p:tgtEl>
                                          <p:spTgt spid="22"/>
                                        </p:tgtEl>
                                        <p:attrNameLst>
                                          <p:attrName>ppt_h</p:attrName>
                                        </p:attrNameLst>
                                      </p:cBhvr>
                                      <p:tavLst>
                                        <p:tav tm="0">
                                          <p:val>
                                            <p:strVal val="ppt_h"/>
                                          </p:val>
                                        </p:tav>
                                        <p:tav tm="100000">
                                          <p:val>
                                            <p:fltVal val="0"/>
                                          </p:val>
                                        </p:tav>
                                      </p:tavLst>
                                    </p:anim>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wipe(left)">
                                      <p:cBhvr>
                                        <p:cTn id="102" dur="500"/>
                                        <p:tgtEl>
                                          <p:spTgt spid="3">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nodeType="clickEffect">
                                  <p:stCondLst>
                                    <p:cond delay="0"/>
                                  </p:stCondLst>
                                  <p:childTnLst>
                                    <p:set>
                                      <p:cBhvr>
                                        <p:cTn id="106" dur="1" fill="hold">
                                          <p:stCondLst>
                                            <p:cond delay="0"/>
                                          </p:stCondLst>
                                        </p:cTn>
                                        <p:tgtEl>
                                          <p:spTgt spid="7178"/>
                                        </p:tgtEl>
                                        <p:attrNameLst>
                                          <p:attrName>style.visibility</p:attrName>
                                        </p:attrNameLst>
                                      </p:cBhvr>
                                      <p:to>
                                        <p:strVal val="visible"/>
                                      </p:to>
                                    </p:set>
                                    <p:animEffect transition="in" filter="wheel(1)">
                                      <p:cBhvr>
                                        <p:cTn id="107" dur="2000"/>
                                        <p:tgtEl>
                                          <p:spTgt spid="7178"/>
                                        </p:tgtEl>
                                      </p:cBhvr>
                                    </p:animEffect>
                                  </p:childTnLst>
                                </p:cTn>
                              </p:par>
                              <p:par>
                                <p:cTn id="108" presetID="21" presetClass="entr" presetSubtype="1" fill="hold" nodeType="withEffect">
                                  <p:stCondLst>
                                    <p:cond delay="0"/>
                                  </p:stCondLst>
                                  <p:childTnLst>
                                    <p:set>
                                      <p:cBhvr>
                                        <p:cTn id="109" dur="1" fill="hold">
                                          <p:stCondLst>
                                            <p:cond delay="0"/>
                                          </p:stCondLst>
                                        </p:cTn>
                                        <p:tgtEl>
                                          <p:spTgt spid="7180"/>
                                        </p:tgtEl>
                                        <p:attrNameLst>
                                          <p:attrName>style.visibility</p:attrName>
                                        </p:attrNameLst>
                                      </p:cBhvr>
                                      <p:to>
                                        <p:strVal val="visible"/>
                                      </p:to>
                                    </p:set>
                                    <p:animEffect transition="in" filter="wheel(1)">
                                      <p:cBhvr>
                                        <p:cTn id="110" dur="2000"/>
                                        <p:tgtEl>
                                          <p:spTgt spid="7180"/>
                                        </p:tgtEl>
                                      </p:cBhvr>
                                    </p:animEffect>
                                  </p:childTnLst>
                                </p:cTn>
                              </p:par>
                            </p:childTnLst>
                          </p:cTn>
                        </p:par>
                        <p:par>
                          <p:cTn id="111" fill="hold">
                            <p:stCondLst>
                              <p:cond delay="2000"/>
                            </p:stCondLst>
                            <p:childTnLst>
                              <p:par>
                                <p:cTn id="112" presetID="53" presetClass="entr" presetSubtype="16"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500" fill="hold"/>
                                        <p:tgtEl>
                                          <p:spTgt spid="24"/>
                                        </p:tgtEl>
                                        <p:attrNameLst>
                                          <p:attrName>ppt_w</p:attrName>
                                        </p:attrNameLst>
                                      </p:cBhvr>
                                      <p:tavLst>
                                        <p:tav tm="0">
                                          <p:val>
                                            <p:fltVal val="0"/>
                                          </p:val>
                                        </p:tav>
                                        <p:tav tm="100000">
                                          <p:val>
                                            <p:strVal val="#ppt_w"/>
                                          </p:val>
                                        </p:tav>
                                      </p:tavLst>
                                    </p:anim>
                                    <p:anim calcmode="lin" valueType="num">
                                      <p:cBhvr>
                                        <p:cTn id="115" dur="500" fill="hold"/>
                                        <p:tgtEl>
                                          <p:spTgt spid="24"/>
                                        </p:tgtEl>
                                        <p:attrNameLst>
                                          <p:attrName>ppt_h</p:attrName>
                                        </p:attrNameLst>
                                      </p:cBhvr>
                                      <p:tavLst>
                                        <p:tav tm="0">
                                          <p:val>
                                            <p:fltVal val="0"/>
                                          </p:val>
                                        </p:tav>
                                        <p:tav tm="100000">
                                          <p:val>
                                            <p:strVal val="#ppt_h"/>
                                          </p:val>
                                        </p:tav>
                                      </p:tavLst>
                                    </p:anim>
                                    <p:animEffect transition="in" filter="fade">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xit" presetSubtype="32" fill="hold" grpId="1" nodeType="clickEffect">
                                  <p:stCondLst>
                                    <p:cond delay="0"/>
                                  </p:stCondLst>
                                  <p:childTnLst>
                                    <p:anim calcmode="lin" valueType="num">
                                      <p:cBhvr>
                                        <p:cTn id="120" dur="500"/>
                                        <p:tgtEl>
                                          <p:spTgt spid="24"/>
                                        </p:tgtEl>
                                        <p:attrNameLst>
                                          <p:attrName>ppt_w</p:attrName>
                                        </p:attrNameLst>
                                      </p:cBhvr>
                                      <p:tavLst>
                                        <p:tav tm="0">
                                          <p:val>
                                            <p:strVal val="ppt_w"/>
                                          </p:val>
                                        </p:tav>
                                        <p:tav tm="100000">
                                          <p:val>
                                            <p:fltVal val="0"/>
                                          </p:val>
                                        </p:tav>
                                      </p:tavLst>
                                    </p:anim>
                                    <p:anim calcmode="lin" valueType="num">
                                      <p:cBhvr>
                                        <p:cTn id="121" dur="500"/>
                                        <p:tgtEl>
                                          <p:spTgt spid="24"/>
                                        </p:tgtEl>
                                        <p:attrNameLst>
                                          <p:attrName>ppt_h</p:attrName>
                                        </p:attrNameLst>
                                      </p:cBhvr>
                                      <p:tavLst>
                                        <p:tav tm="0">
                                          <p:val>
                                            <p:strVal val="ppt_h"/>
                                          </p:val>
                                        </p:tav>
                                        <p:tav tm="100000">
                                          <p:val>
                                            <p:fltVal val="0"/>
                                          </p:val>
                                        </p:tav>
                                      </p:tavLst>
                                    </p:anim>
                                    <p:animEffect transition="out" filter="fade">
                                      <p:cBhvr>
                                        <p:cTn id="122" dur="500"/>
                                        <p:tgtEl>
                                          <p:spTgt spid="24"/>
                                        </p:tgtEl>
                                      </p:cBhvr>
                                    </p:animEffect>
                                    <p:set>
                                      <p:cBhvr>
                                        <p:cTn id="123" dur="1" fill="hold">
                                          <p:stCondLst>
                                            <p:cond delay="499"/>
                                          </p:stCondLst>
                                        </p:cTn>
                                        <p:tgtEl>
                                          <p:spTgt spid="24"/>
                                        </p:tgtEl>
                                        <p:attrNameLst>
                                          <p:attrName>style.visibility</p:attrName>
                                        </p:attrNameLst>
                                      </p:cBhvr>
                                      <p:to>
                                        <p:strVal val="hidden"/>
                                      </p:to>
                                    </p:set>
                                  </p:childTnLst>
                                </p:cTn>
                              </p:par>
                              <p:par>
                                <p:cTn id="124" presetID="53" presetClass="exit" presetSubtype="32" fill="hold" nodeType="withEffect">
                                  <p:stCondLst>
                                    <p:cond delay="0"/>
                                  </p:stCondLst>
                                  <p:childTnLst>
                                    <p:anim calcmode="lin" valueType="num">
                                      <p:cBhvr>
                                        <p:cTn id="125" dur="500"/>
                                        <p:tgtEl>
                                          <p:spTgt spid="7180"/>
                                        </p:tgtEl>
                                        <p:attrNameLst>
                                          <p:attrName>ppt_w</p:attrName>
                                        </p:attrNameLst>
                                      </p:cBhvr>
                                      <p:tavLst>
                                        <p:tav tm="0">
                                          <p:val>
                                            <p:strVal val="ppt_w"/>
                                          </p:val>
                                        </p:tav>
                                        <p:tav tm="100000">
                                          <p:val>
                                            <p:fltVal val="0"/>
                                          </p:val>
                                        </p:tav>
                                      </p:tavLst>
                                    </p:anim>
                                    <p:anim calcmode="lin" valueType="num">
                                      <p:cBhvr>
                                        <p:cTn id="126" dur="500"/>
                                        <p:tgtEl>
                                          <p:spTgt spid="7180"/>
                                        </p:tgtEl>
                                        <p:attrNameLst>
                                          <p:attrName>ppt_h</p:attrName>
                                        </p:attrNameLst>
                                      </p:cBhvr>
                                      <p:tavLst>
                                        <p:tav tm="0">
                                          <p:val>
                                            <p:strVal val="ppt_h"/>
                                          </p:val>
                                        </p:tav>
                                        <p:tav tm="100000">
                                          <p:val>
                                            <p:fltVal val="0"/>
                                          </p:val>
                                        </p:tav>
                                      </p:tavLst>
                                    </p:anim>
                                    <p:animEffect transition="out" filter="fade">
                                      <p:cBhvr>
                                        <p:cTn id="127" dur="500"/>
                                        <p:tgtEl>
                                          <p:spTgt spid="7180"/>
                                        </p:tgtEl>
                                      </p:cBhvr>
                                    </p:animEffect>
                                    <p:set>
                                      <p:cBhvr>
                                        <p:cTn id="128" dur="1" fill="hold">
                                          <p:stCondLst>
                                            <p:cond delay="499"/>
                                          </p:stCondLst>
                                        </p:cTn>
                                        <p:tgtEl>
                                          <p:spTgt spid="7180"/>
                                        </p:tgtEl>
                                        <p:attrNameLst>
                                          <p:attrName>style.visibility</p:attrName>
                                        </p:attrNameLst>
                                      </p:cBhvr>
                                      <p:to>
                                        <p:strVal val="hidden"/>
                                      </p:to>
                                    </p:set>
                                  </p:childTnLst>
                                </p:cTn>
                              </p:par>
                              <p:par>
                                <p:cTn id="129" presetID="53" presetClass="exit" presetSubtype="32" fill="hold" nodeType="withEffect">
                                  <p:stCondLst>
                                    <p:cond delay="0"/>
                                  </p:stCondLst>
                                  <p:childTnLst>
                                    <p:anim calcmode="lin" valueType="num">
                                      <p:cBhvr>
                                        <p:cTn id="130" dur="500"/>
                                        <p:tgtEl>
                                          <p:spTgt spid="7178"/>
                                        </p:tgtEl>
                                        <p:attrNameLst>
                                          <p:attrName>ppt_w</p:attrName>
                                        </p:attrNameLst>
                                      </p:cBhvr>
                                      <p:tavLst>
                                        <p:tav tm="0">
                                          <p:val>
                                            <p:strVal val="ppt_w"/>
                                          </p:val>
                                        </p:tav>
                                        <p:tav tm="100000">
                                          <p:val>
                                            <p:fltVal val="0"/>
                                          </p:val>
                                        </p:tav>
                                      </p:tavLst>
                                    </p:anim>
                                    <p:anim calcmode="lin" valueType="num">
                                      <p:cBhvr>
                                        <p:cTn id="131" dur="500"/>
                                        <p:tgtEl>
                                          <p:spTgt spid="7178"/>
                                        </p:tgtEl>
                                        <p:attrNameLst>
                                          <p:attrName>ppt_h</p:attrName>
                                        </p:attrNameLst>
                                      </p:cBhvr>
                                      <p:tavLst>
                                        <p:tav tm="0">
                                          <p:val>
                                            <p:strVal val="ppt_h"/>
                                          </p:val>
                                        </p:tav>
                                        <p:tav tm="100000">
                                          <p:val>
                                            <p:fltVal val="0"/>
                                          </p:val>
                                        </p:tav>
                                      </p:tavLst>
                                    </p:anim>
                                    <p:animEffect transition="out" filter="fade">
                                      <p:cBhvr>
                                        <p:cTn id="132" dur="500"/>
                                        <p:tgtEl>
                                          <p:spTgt spid="7178"/>
                                        </p:tgtEl>
                                      </p:cBhvr>
                                    </p:animEffect>
                                    <p:set>
                                      <p:cBhvr>
                                        <p:cTn id="133" dur="1" fill="hold">
                                          <p:stCondLst>
                                            <p:cond delay="499"/>
                                          </p:stCondLst>
                                        </p:cTn>
                                        <p:tgtEl>
                                          <p:spTgt spid="7178"/>
                                        </p:tgtEl>
                                        <p:attrNameLst>
                                          <p:attrName>style.visibility</p:attrName>
                                        </p:attrNameLst>
                                      </p:cBhvr>
                                      <p:to>
                                        <p:strVal val="hidden"/>
                                      </p:to>
                                    </p:set>
                                  </p:childTnLst>
                                </p:cTn>
                              </p:par>
                              <p:par>
                                <p:cTn id="134" presetID="53" presetClass="exit" presetSubtype="32" fill="hold" grpId="1" nodeType="withEffect">
                                  <p:stCondLst>
                                    <p:cond delay="0"/>
                                  </p:stCondLst>
                                  <p:childTnLst>
                                    <p:anim calcmode="lin" valueType="num">
                                      <p:cBhvr>
                                        <p:cTn id="135" dur="500"/>
                                        <p:tgtEl>
                                          <p:spTgt spid="5"/>
                                        </p:tgtEl>
                                        <p:attrNameLst>
                                          <p:attrName>ppt_w</p:attrName>
                                        </p:attrNameLst>
                                      </p:cBhvr>
                                      <p:tavLst>
                                        <p:tav tm="0">
                                          <p:val>
                                            <p:strVal val="ppt_w"/>
                                          </p:val>
                                        </p:tav>
                                        <p:tav tm="100000">
                                          <p:val>
                                            <p:fltVal val="0"/>
                                          </p:val>
                                        </p:tav>
                                      </p:tavLst>
                                    </p:anim>
                                    <p:anim calcmode="lin" valueType="num">
                                      <p:cBhvr>
                                        <p:cTn id="136" dur="500"/>
                                        <p:tgtEl>
                                          <p:spTgt spid="5"/>
                                        </p:tgtEl>
                                        <p:attrNameLst>
                                          <p:attrName>ppt_h</p:attrName>
                                        </p:attrNameLst>
                                      </p:cBhvr>
                                      <p:tavLst>
                                        <p:tav tm="0">
                                          <p:val>
                                            <p:strVal val="ppt_h"/>
                                          </p:val>
                                        </p:tav>
                                        <p:tav tm="100000">
                                          <p:val>
                                            <p:fltVal val="0"/>
                                          </p:val>
                                        </p:tav>
                                      </p:tavLst>
                                    </p:anim>
                                    <p:animEffect transition="out" filter="fade">
                                      <p:cBhvr>
                                        <p:cTn id="137" dur="500"/>
                                        <p:tgtEl>
                                          <p:spTgt spid="5"/>
                                        </p:tgtEl>
                                      </p:cBhvr>
                                    </p:animEffect>
                                    <p:set>
                                      <p:cBhvr>
                                        <p:cTn id="1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5" grpId="1" animBg="1"/>
      <p:bldP spid="20" grpId="0"/>
      <p:bldP spid="20" grpId="1"/>
      <p:bldP spid="22" grpId="0"/>
      <p:bldP spid="22" grpId="1"/>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1600"/>
            <a:ext cx="5418667" cy="6671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652120" y="1126485"/>
            <a:ext cx="3384376" cy="646331"/>
          </a:xfrm>
          <a:prstGeom prst="rect">
            <a:avLst/>
          </a:prstGeom>
          <a:solidFill>
            <a:schemeClr val="accent2">
              <a:lumMod val="20000"/>
              <a:lumOff val="80000"/>
              <a:alpha val="70000"/>
            </a:schemeClr>
          </a:solidFill>
        </p:spPr>
        <p:txBody>
          <a:bodyPr wrap="square">
            <a:spAutoFit/>
          </a:bodyPr>
          <a:lstStyle/>
          <a:p>
            <a:pPr algn="ctr"/>
            <a:r>
              <a:rPr lang="fr-FR"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I. Une métropole soumise à une croissance chaotique</a:t>
            </a:r>
          </a:p>
        </p:txBody>
      </p:sp>
      <p:sp>
        <p:nvSpPr>
          <p:cNvPr id="4" name="Rectangle 3"/>
          <p:cNvSpPr/>
          <p:nvPr/>
        </p:nvSpPr>
        <p:spPr>
          <a:xfrm>
            <a:off x="5652120" y="116632"/>
            <a:ext cx="3384376" cy="923330"/>
          </a:xfrm>
          <a:prstGeom prst="rect">
            <a:avLst/>
          </a:prstGeom>
          <a:solidFill>
            <a:schemeClr val="accent2">
              <a:lumMod val="20000"/>
              <a:lumOff val="80000"/>
              <a:alpha val="70000"/>
            </a:schemeClr>
          </a:solidFill>
        </p:spPr>
        <p:txBody>
          <a:bodyPr wrap="square">
            <a:spAutoFit/>
          </a:bodyPr>
          <a:lstStyle/>
          <a:p>
            <a:pPr algn="ct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Croquis </a:t>
            </a:r>
          </a:p>
          <a:p>
            <a:pPr algn="ctr"/>
            <a:r>
              <a:rPr lang="fr-FR" b="1" u="sng" dirty="0" err="1" smtClean="0">
                <a:solidFill>
                  <a:schemeClr val="accent2">
                    <a:lumMod val="50000"/>
                  </a:schemeClr>
                </a:solidFill>
                <a:effectLst>
                  <a:outerShdw blurRad="38100" dist="38100" dir="2700000" algn="tl">
                    <a:srgbClr val="000000">
                      <a:alpha val="43137"/>
                    </a:srgbClr>
                  </a:outerShdw>
                </a:effectLst>
                <a:latin typeface="John Handy LET" pitchFamily="2" charset="0"/>
              </a:rPr>
              <a:t>Mumbai,une</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 métropole mondialisée d’un pays émergent </a:t>
            </a:r>
            <a:endPar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sp>
        <p:nvSpPr>
          <p:cNvPr id="3" name="Forme libre 2"/>
          <p:cNvSpPr/>
          <p:nvPr/>
        </p:nvSpPr>
        <p:spPr>
          <a:xfrm>
            <a:off x="1184148" y="4882896"/>
            <a:ext cx="635508" cy="1042416"/>
          </a:xfrm>
          <a:custGeom>
            <a:avLst/>
            <a:gdLst>
              <a:gd name="connsiteX0" fmla="*/ 603504 w 635508"/>
              <a:gd name="connsiteY0" fmla="*/ 278892 h 1042416"/>
              <a:gd name="connsiteX1" fmla="*/ 544068 w 635508"/>
              <a:gd name="connsiteY1" fmla="*/ 699516 h 1042416"/>
              <a:gd name="connsiteX2" fmla="*/ 365760 w 635508"/>
              <a:gd name="connsiteY2" fmla="*/ 891540 h 1042416"/>
              <a:gd name="connsiteX3" fmla="*/ 196596 w 635508"/>
              <a:gd name="connsiteY3" fmla="*/ 1042416 h 1042416"/>
              <a:gd name="connsiteX4" fmla="*/ 105156 w 635508"/>
              <a:gd name="connsiteY4" fmla="*/ 992124 h 1042416"/>
              <a:gd name="connsiteX5" fmla="*/ 246888 w 635508"/>
              <a:gd name="connsiteY5" fmla="*/ 859536 h 1042416"/>
              <a:gd name="connsiteX6" fmla="*/ 370332 w 635508"/>
              <a:gd name="connsiteY6" fmla="*/ 717804 h 1042416"/>
              <a:gd name="connsiteX7" fmla="*/ 338328 w 635508"/>
              <a:gd name="connsiteY7" fmla="*/ 612648 h 1042416"/>
              <a:gd name="connsiteX8" fmla="*/ 324612 w 635508"/>
              <a:gd name="connsiteY8" fmla="*/ 384048 h 1042416"/>
              <a:gd name="connsiteX9" fmla="*/ 214884 w 635508"/>
              <a:gd name="connsiteY9" fmla="*/ 374904 h 1042416"/>
              <a:gd name="connsiteX10" fmla="*/ 41148 w 635508"/>
              <a:gd name="connsiteY10" fmla="*/ 489204 h 1042416"/>
              <a:gd name="connsiteX11" fmla="*/ 0 w 635508"/>
              <a:gd name="connsiteY11" fmla="*/ 443484 h 1042416"/>
              <a:gd name="connsiteX12" fmla="*/ 118872 w 635508"/>
              <a:gd name="connsiteY12" fmla="*/ 155448 h 1042416"/>
              <a:gd name="connsiteX13" fmla="*/ 237744 w 635508"/>
              <a:gd name="connsiteY13" fmla="*/ 0 h 1042416"/>
              <a:gd name="connsiteX14" fmla="*/ 461772 w 635508"/>
              <a:gd name="connsiteY14" fmla="*/ 27432 h 1042416"/>
              <a:gd name="connsiteX15" fmla="*/ 635508 w 635508"/>
              <a:gd name="connsiteY15" fmla="*/ 128016 h 1042416"/>
              <a:gd name="connsiteX16" fmla="*/ 603504 w 635508"/>
              <a:gd name="connsiteY16" fmla="*/ 278892 h 104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5508" h="1042416">
                <a:moveTo>
                  <a:pt x="603504" y="278892"/>
                </a:moveTo>
                <a:lnTo>
                  <a:pt x="544068" y="699516"/>
                </a:lnTo>
                <a:lnTo>
                  <a:pt x="365760" y="891540"/>
                </a:lnTo>
                <a:lnTo>
                  <a:pt x="196596" y="1042416"/>
                </a:lnTo>
                <a:lnTo>
                  <a:pt x="105156" y="992124"/>
                </a:lnTo>
                <a:lnTo>
                  <a:pt x="246888" y="859536"/>
                </a:lnTo>
                <a:lnTo>
                  <a:pt x="370332" y="717804"/>
                </a:lnTo>
                <a:lnTo>
                  <a:pt x="338328" y="612648"/>
                </a:lnTo>
                <a:lnTo>
                  <a:pt x="324612" y="384048"/>
                </a:lnTo>
                <a:lnTo>
                  <a:pt x="214884" y="374904"/>
                </a:lnTo>
                <a:lnTo>
                  <a:pt x="41148" y="489204"/>
                </a:lnTo>
                <a:lnTo>
                  <a:pt x="0" y="443484"/>
                </a:lnTo>
                <a:lnTo>
                  <a:pt x="118872" y="155448"/>
                </a:lnTo>
                <a:lnTo>
                  <a:pt x="237744" y="0"/>
                </a:lnTo>
                <a:lnTo>
                  <a:pt x="461772" y="27432"/>
                </a:lnTo>
                <a:lnTo>
                  <a:pt x="635508" y="128016"/>
                </a:lnTo>
                <a:lnTo>
                  <a:pt x="603504" y="278892"/>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1527048" y="4416552"/>
            <a:ext cx="475488" cy="598932"/>
          </a:xfrm>
          <a:custGeom>
            <a:avLst/>
            <a:gdLst>
              <a:gd name="connsiteX0" fmla="*/ 301752 w 475488"/>
              <a:gd name="connsiteY0" fmla="*/ 598932 h 598932"/>
              <a:gd name="connsiteX1" fmla="*/ 361188 w 475488"/>
              <a:gd name="connsiteY1" fmla="*/ 384048 h 598932"/>
              <a:gd name="connsiteX2" fmla="*/ 475488 w 475488"/>
              <a:gd name="connsiteY2" fmla="*/ 196596 h 598932"/>
              <a:gd name="connsiteX3" fmla="*/ 205740 w 475488"/>
              <a:gd name="connsiteY3" fmla="*/ 0 h 598932"/>
              <a:gd name="connsiteX4" fmla="*/ 13716 w 475488"/>
              <a:gd name="connsiteY4" fmla="*/ 146304 h 598932"/>
              <a:gd name="connsiteX5" fmla="*/ 0 w 475488"/>
              <a:gd name="connsiteY5" fmla="*/ 461772 h 598932"/>
              <a:gd name="connsiteX6" fmla="*/ 132588 w 475488"/>
              <a:gd name="connsiteY6" fmla="*/ 475488 h 598932"/>
              <a:gd name="connsiteX7" fmla="*/ 301752 w 475488"/>
              <a:gd name="connsiteY7" fmla="*/ 598932 h 59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88" h="598932">
                <a:moveTo>
                  <a:pt x="301752" y="598932"/>
                </a:moveTo>
                <a:lnTo>
                  <a:pt x="361188" y="384048"/>
                </a:lnTo>
                <a:lnTo>
                  <a:pt x="475488" y="196596"/>
                </a:lnTo>
                <a:lnTo>
                  <a:pt x="205740" y="0"/>
                </a:lnTo>
                <a:lnTo>
                  <a:pt x="13716" y="146304"/>
                </a:lnTo>
                <a:lnTo>
                  <a:pt x="0" y="461772"/>
                </a:lnTo>
                <a:lnTo>
                  <a:pt x="132588" y="475488"/>
                </a:lnTo>
                <a:lnTo>
                  <a:pt x="301752" y="598932"/>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1677924" y="4741164"/>
            <a:ext cx="187452" cy="461772"/>
          </a:xfrm>
          <a:custGeom>
            <a:avLst/>
            <a:gdLst>
              <a:gd name="connsiteX0" fmla="*/ 187452 w 187452"/>
              <a:gd name="connsiteY0" fmla="*/ 91440 h 461772"/>
              <a:gd name="connsiteX1" fmla="*/ 105156 w 187452"/>
              <a:gd name="connsiteY1" fmla="*/ 461772 h 461772"/>
              <a:gd name="connsiteX2" fmla="*/ 0 w 187452"/>
              <a:gd name="connsiteY2" fmla="*/ 393192 h 461772"/>
              <a:gd name="connsiteX3" fmla="*/ 91440 w 187452"/>
              <a:gd name="connsiteY3" fmla="*/ 0 h 461772"/>
              <a:gd name="connsiteX4" fmla="*/ 187452 w 187452"/>
              <a:gd name="connsiteY4" fmla="*/ 91440 h 461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461772">
                <a:moveTo>
                  <a:pt x="187452" y="91440"/>
                </a:moveTo>
                <a:lnTo>
                  <a:pt x="105156" y="461772"/>
                </a:lnTo>
                <a:lnTo>
                  <a:pt x="0" y="393192"/>
                </a:lnTo>
                <a:lnTo>
                  <a:pt x="91440" y="0"/>
                </a:lnTo>
                <a:lnTo>
                  <a:pt x="187452" y="9144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652120" y="1831464"/>
            <a:ext cx="3384376" cy="2448000"/>
          </a:xfrm>
          <a:prstGeom prst="rect">
            <a:avLst/>
          </a:prstGeom>
          <a:solidFill>
            <a:schemeClr val="bg1">
              <a:alpha val="70000"/>
            </a:schemeClr>
          </a:solidFill>
        </p:spPr>
        <p:txBody>
          <a:bodyPr wrap="square">
            <a:spAutoFit/>
          </a:bodyPr>
          <a:lstStyle/>
          <a:p>
            <a:pPr algn="r"/>
            <a:r>
              <a:rPr lang="fr-FR" sz="1400" b="1" u="sng" dirty="0">
                <a:solidFill>
                  <a:srgbClr val="008000"/>
                </a:solidFill>
                <a:latin typeface="Tw Cen MT" pitchFamily="34" charset="0"/>
              </a:rPr>
              <a:t>1. Les héritages du passé colonial</a:t>
            </a:r>
          </a:p>
          <a:p>
            <a:pPr algn="r"/>
            <a:endParaRPr lang="fr-FR" sz="1400" b="1" dirty="0" smtClean="0">
              <a:latin typeface="Tw Cen MT" pitchFamily="34" charset="0"/>
            </a:endParaRPr>
          </a:p>
          <a:p>
            <a:pPr algn="r"/>
            <a:r>
              <a:rPr lang="fr-FR" sz="1400" b="1" dirty="0" smtClean="0">
                <a:latin typeface="Tw Cen MT" pitchFamily="34" charset="0"/>
              </a:rPr>
              <a:t>Ancienne ville  coloniale</a:t>
            </a:r>
          </a:p>
          <a:p>
            <a:pPr algn="r"/>
            <a:endParaRPr lang="fr-FR" sz="1400" b="1" dirty="0">
              <a:latin typeface="Tw Cen MT" pitchFamily="34" charset="0"/>
            </a:endParaRPr>
          </a:p>
          <a:p>
            <a:pPr algn="r"/>
            <a:r>
              <a:rPr lang="fr-FR" sz="1400" b="1" dirty="0" smtClean="0">
                <a:latin typeface="Tw Cen MT" pitchFamily="34" charset="0"/>
              </a:rPr>
              <a:t>Ancien port</a:t>
            </a:r>
          </a:p>
          <a:p>
            <a:pPr algn="r"/>
            <a:endParaRPr lang="fr-FR" sz="1400" b="1" dirty="0">
              <a:latin typeface="Tw Cen MT" pitchFamily="34" charset="0"/>
            </a:endParaRPr>
          </a:p>
          <a:p>
            <a:pPr algn="r"/>
            <a:r>
              <a:rPr lang="fr-FR" sz="1400" b="1" dirty="0" smtClean="0">
                <a:latin typeface="Tw Cen MT" pitchFamily="34" charset="0"/>
              </a:rPr>
              <a:t>Quartier des anciennes</a:t>
            </a:r>
          </a:p>
          <a:p>
            <a:pPr algn="r"/>
            <a:r>
              <a:rPr lang="fr-FR" sz="1400" b="1" dirty="0" smtClean="0">
                <a:latin typeface="Tw Cen MT" pitchFamily="34" charset="0"/>
              </a:rPr>
              <a:t>industries textiles</a:t>
            </a:r>
          </a:p>
          <a:p>
            <a:pPr algn="r"/>
            <a:endParaRPr lang="fr-FR" sz="1400" b="1" dirty="0">
              <a:latin typeface="Tw Cen MT" pitchFamily="34" charset="0"/>
            </a:endParaRPr>
          </a:p>
          <a:p>
            <a:pPr algn="r"/>
            <a:r>
              <a:rPr lang="fr-FR" sz="1400" b="1" dirty="0" smtClean="0">
                <a:latin typeface="Tw Cen MT" pitchFamily="34" charset="0"/>
              </a:rPr>
              <a:t>Quartier des affaires </a:t>
            </a:r>
          </a:p>
          <a:p>
            <a:pPr algn="r"/>
            <a:r>
              <a:rPr lang="fr-FR" sz="1400" b="1" dirty="0" smtClean="0">
                <a:latin typeface="Tw Cen MT" pitchFamily="34" charset="0"/>
              </a:rPr>
              <a:t>ancien</a:t>
            </a:r>
          </a:p>
          <a:p>
            <a:pPr algn="r"/>
            <a:r>
              <a:rPr lang="fr-FR" sz="1400" b="1" dirty="0" smtClean="0">
                <a:latin typeface="Tw Cen MT" pitchFamily="34" charset="0"/>
              </a:rPr>
              <a:t> </a:t>
            </a:r>
            <a:endParaRPr lang="fr-FR" sz="1400" b="1" dirty="0">
              <a:latin typeface="Tw Cen MT" pitchFamily="34" charset="0"/>
            </a:endParaRPr>
          </a:p>
        </p:txBody>
      </p:sp>
      <p:sp>
        <p:nvSpPr>
          <p:cNvPr id="9" name="Rectangle 8"/>
          <p:cNvSpPr/>
          <p:nvPr/>
        </p:nvSpPr>
        <p:spPr>
          <a:xfrm>
            <a:off x="5796136" y="2276872"/>
            <a:ext cx="720080" cy="36004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788579" y="2780928"/>
            <a:ext cx="720080" cy="36004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88579" y="3284984"/>
            <a:ext cx="720080" cy="36004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85909" y="3437466"/>
            <a:ext cx="1124282" cy="307777"/>
          </a:xfrm>
          <a:prstGeom prst="rect">
            <a:avLst/>
          </a:prstGeom>
          <a:noFill/>
        </p:spPr>
        <p:txBody>
          <a:bodyPr wrap="none" rtlCol="0">
            <a:spAutoFit/>
          </a:bodyPr>
          <a:lstStyle/>
          <a:p>
            <a:r>
              <a:rPr lang="fr-FR" sz="1400" b="1" cap="small" dirty="0" smtClean="0">
                <a:solidFill>
                  <a:srgbClr val="002060"/>
                </a:solidFill>
                <a:latin typeface="Tw Cen MT" pitchFamily="34" charset="0"/>
              </a:rPr>
              <a:t>Mer d’Oman</a:t>
            </a:r>
            <a:endParaRPr lang="fr-FR" sz="1400" b="1" cap="small" dirty="0">
              <a:solidFill>
                <a:srgbClr val="002060"/>
              </a:solidFill>
              <a:latin typeface="Tw Cen MT" pitchFamily="34" charset="0"/>
            </a:endParaRPr>
          </a:p>
        </p:txBody>
      </p:sp>
      <p:sp>
        <p:nvSpPr>
          <p:cNvPr id="15" name="ZoneTexte 14"/>
          <p:cNvSpPr txBox="1"/>
          <p:nvPr/>
        </p:nvSpPr>
        <p:spPr>
          <a:xfrm>
            <a:off x="524474" y="6433591"/>
            <a:ext cx="1080000" cy="307777"/>
          </a:xfrm>
          <a:prstGeom prst="rect">
            <a:avLst/>
          </a:prstGeom>
          <a:noFill/>
        </p:spPr>
        <p:txBody>
          <a:bodyPr wrap="square" rtlCol="0">
            <a:spAutoFit/>
          </a:bodyPr>
          <a:lstStyle/>
          <a:p>
            <a:pPr algn="ctr"/>
            <a:r>
              <a:rPr lang="fr-FR" sz="1400" b="1" cap="small" dirty="0" smtClean="0">
                <a:latin typeface="Tw Cen MT" pitchFamily="34" charset="0"/>
              </a:rPr>
              <a:t>10 km</a:t>
            </a:r>
            <a:endParaRPr lang="fr-FR" sz="1400" b="1" cap="small" dirty="0">
              <a:latin typeface="Tw Cen MT" pitchFamily="34" charset="0"/>
            </a:endParaRPr>
          </a:p>
        </p:txBody>
      </p:sp>
      <p:sp>
        <p:nvSpPr>
          <p:cNvPr id="17" name="Rectangle 16"/>
          <p:cNvSpPr/>
          <p:nvPr/>
        </p:nvSpPr>
        <p:spPr>
          <a:xfrm>
            <a:off x="5652120" y="4279155"/>
            <a:ext cx="3384376" cy="2462213"/>
          </a:xfrm>
          <a:prstGeom prst="rect">
            <a:avLst/>
          </a:prstGeom>
          <a:solidFill>
            <a:schemeClr val="bg1">
              <a:alpha val="70000"/>
            </a:schemeClr>
          </a:solidFill>
        </p:spPr>
        <p:txBody>
          <a:bodyPr wrap="square">
            <a:spAutoFit/>
          </a:bodyPr>
          <a:lstStyle/>
          <a:p>
            <a:pPr algn="r"/>
            <a:r>
              <a:rPr lang="fr-FR" sz="1400" b="1" u="sng" dirty="0" smtClean="0">
                <a:solidFill>
                  <a:srgbClr val="008000"/>
                </a:solidFill>
                <a:latin typeface="Tw Cen MT" pitchFamily="34" charset="0"/>
              </a:rPr>
              <a:t>2. Une extension urbaine tentaculaire</a:t>
            </a:r>
            <a:endParaRPr lang="fr-FR" sz="1400" b="1" u="sng" dirty="0">
              <a:solidFill>
                <a:srgbClr val="008000"/>
              </a:solidFill>
              <a:latin typeface="Tw Cen MT" pitchFamily="34" charset="0"/>
            </a:endParaRPr>
          </a:p>
          <a:p>
            <a:pPr algn="r"/>
            <a:endParaRPr lang="fr-FR" sz="1400" b="1" dirty="0" smtClean="0">
              <a:latin typeface="Tw Cen MT" pitchFamily="34" charset="0"/>
            </a:endParaRPr>
          </a:p>
          <a:p>
            <a:pPr algn="r"/>
            <a:r>
              <a:rPr lang="fr-FR" sz="1400" b="1" dirty="0" smtClean="0">
                <a:latin typeface="Tw Cen MT" pitchFamily="34" charset="0"/>
              </a:rPr>
              <a:t>Limites de la municipalité</a:t>
            </a:r>
          </a:p>
          <a:p>
            <a:pPr algn="r"/>
            <a:endParaRPr lang="fr-FR" sz="1400" b="1" dirty="0">
              <a:latin typeface="Tw Cen MT" pitchFamily="34" charset="0"/>
            </a:endParaRPr>
          </a:p>
          <a:p>
            <a:pPr algn="r"/>
            <a:r>
              <a:rPr lang="fr-FR" sz="1400" b="1" dirty="0" smtClean="0">
                <a:latin typeface="Tw Cen MT" pitchFamily="34" charset="0"/>
              </a:rPr>
              <a:t>Axe d’urbanisation le</a:t>
            </a:r>
          </a:p>
          <a:p>
            <a:pPr algn="r"/>
            <a:r>
              <a:rPr lang="fr-FR" sz="1400" b="1" dirty="0" smtClean="0">
                <a:latin typeface="Tw Cen MT" pitchFamily="34" charset="0"/>
              </a:rPr>
              <a:t> long des voies ferrées</a:t>
            </a:r>
          </a:p>
          <a:p>
            <a:pPr algn="r"/>
            <a:endParaRPr lang="fr-FR" sz="1400" b="1" dirty="0">
              <a:latin typeface="Tw Cen MT" pitchFamily="34" charset="0"/>
            </a:endParaRPr>
          </a:p>
          <a:p>
            <a:pPr algn="r"/>
            <a:r>
              <a:rPr lang="fr-FR" sz="1400" b="1" dirty="0" smtClean="0">
                <a:latin typeface="Tw Cen MT" pitchFamily="34" charset="0"/>
              </a:rPr>
              <a:t>Etalement urbain</a:t>
            </a:r>
          </a:p>
          <a:p>
            <a:pPr algn="r"/>
            <a:endParaRPr lang="fr-FR" sz="1400" b="1" dirty="0" smtClean="0">
              <a:latin typeface="Tw Cen MT" pitchFamily="34" charset="0"/>
            </a:endParaRPr>
          </a:p>
          <a:p>
            <a:pPr algn="r"/>
            <a:r>
              <a:rPr lang="fr-FR" sz="1400" b="1" dirty="0" smtClean="0">
                <a:latin typeface="Tw Cen MT" pitchFamily="34" charset="0"/>
              </a:rPr>
              <a:t>Ville nouvelle planifiée</a:t>
            </a:r>
          </a:p>
          <a:p>
            <a:pPr algn="r"/>
            <a:r>
              <a:rPr lang="fr-FR" sz="1400" b="1" dirty="0" smtClean="0">
                <a:latin typeface="Tw Cen MT" pitchFamily="34" charset="0"/>
              </a:rPr>
              <a:t> </a:t>
            </a:r>
            <a:endParaRPr lang="fr-FR" sz="1400" b="1" dirty="0">
              <a:latin typeface="Tw Cen MT" pitchFamily="34" charset="0"/>
            </a:endParaRPr>
          </a:p>
        </p:txBody>
      </p:sp>
      <p:sp>
        <p:nvSpPr>
          <p:cNvPr id="18" name="Ellipse 17"/>
          <p:cNvSpPr/>
          <p:nvPr/>
        </p:nvSpPr>
        <p:spPr>
          <a:xfrm>
            <a:off x="6004619" y="3861080"/>
            <a:ext cx="288000" cy="288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 name="ZoneTexte 5"/>
          <p:cNvSpPr txBox="1"/>
          <p:nvPr/>
        </p:nvSpPr>
        <p:spPr>
          <a:xfrm>
            <a:off x="179512" y="5682807"/>
            <a:ext cx="1144737" cy="307777"/>
          </a:xfrm>
          <a:prstGeom prst="rect">
            <a:avLst/>
          </a:prstGeom>
          <a:noFill/>
        </p:spPr>
        <p:txBody>
          <a:bodyPr wrap="none" rtlCol="0">
            <a:spAutoFit/>
          </a:bodyPr>
          <a:lstStyle/>
          <a:p>
            <a:r>
              <a:rPr lang="fr-FR" sz="1400" b="1" i="1" dirty="0" err="1" smtClean="0">
                <a:latin typeface="Tw Cen MT" pitchFamily="34" charset="0"/>
              </a:rPr>
              <a:t>Narinam</a:t>
            </a:r>
            <a:r>
              <a:rPr lang="fr-FR" sz="1400" b="1" i="1" dirty="0" smtClean="0">
                <a:latin typeface="Tw Cen MT" pitchFamily="34" charset="0"/>
              </a:rPr>
              <a:t> Point</a:t>
            </a:r>
            <a:endParaRPr lang="fr-FR" sz="1400" b="1" i="1" dirty="0">
              <a:latin typeface="Tw Cen MT" pitchFamily="34" charset="0"/>
            </a:endParaRPr>
          </a:p>
        </p:txBody>
      </p:sp>
      <p:sp>
        <p:nvSpPr>
          <p:cNvPr id="14" name="Forme libre 13"/>
          <p:cNvSpPr/>
          <p:nvPr/>
        </p:nvSpPr>
        <p:spPr>
          <a:xfrm>
            <a:off x="5796136" y="4741289"/>
            <a:ext cx="857956" cy="225822"/>
          </a:xfrm>
          <a:custGeom>
            <a:avLst/>
            <a:gdLst>
              <a:gd name="connsiteX0" fmla="*/ 0 w 857956"/>
              <a:gd name="connsiteY0" fmla="*/ 225822 h 225822"/>
              <a:gd name="connsiteX1" fmla="*/ 180622 w 857956"/>
              <a:gd name="connsiteY1" fmla="*/ 33911 h 225822"/>
              <a:gd name="connsiteX2" fmla="*/ 395111 w 857956"/>
              <a:gd name="connsiteY2" fmla="*/ 67778 h 225822"/>
              <a:gd name="connsiteX3" fmla="*/ 530578 w 857956"/>
              <a:gd name="connsiteY3" fmla="*/ 67778 h 225822"/>
              <a:gd name="connsiteX4" fmla="*/ 711200 w 857956"/>
              <a:gd name="connsiteY4" fmla="*/ 44 h 225822"/>
              <a:gd name="connsiteX5" fmla="*/ 857956 w 857956"/>
              <a:gd name="connsiteY5" fmla="*/ 79067 h 22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956" h="225822">
                <a:moveTo>
                  <a:pt x="0" y="225822"/>
                </a:moveTo>
                <a:cubicBezTo>
                  <a:pt x="57385" y="143037"/>
                  <a:pt x="114770" y="60252"/>
                  <a:pt x="180622" y="33911"/>
                </a:cubicBezTo>
                <a:cubicBezTo>
                  <a:pt x="246474" y="7570"/>
                  <a:pt x="336785" y="62133"/>
                  <a:pt x="395111" y="67778"/>
                </a:cubicBezTo>
                <a:cubicBezTo>
                  <a:pt x="453437" y="73423"/>
                  <a:pt x="477897" y="79067"/>
                  <a:pt x="530578" y="67778"/>
                </a:cubicBezTo>
                <a:cubicBezTo>
                  <a:pt x="583259" y="56489"/>
                  <a:pt x="656637" y="-1838"/>
                  <a:pt x="711200" y="44"/>
                </a:cubicBezTo>
                <a:cubicBezTo>
                  <a:pt x="765763" y="1925"/>
                  <a:pt x="811859" y="40496"/>
                  <a:pt x="857956" y="79067"/>
                </a:cubicBezTo>
              </a:path>
            </a:pathLst>
          </a:custGeom>
          <a:ln>
            <a:prstDash val="sysDash"/>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1" name="Forme libre 20"/>
          <p:cNvSpPr/>
          <p:nvPr/>
        </p:nvSpPr>
        <p:spPr>
          <a:xfrm>
            <a:off x="948519" y="880281"/>
            <a:ext cx="2688609" cy="3991970"/>
          </a:xfrm>
          <a:custGeom>
            <a:avLst/>
            <a:gdLst>
              <a:gd name="connsiteX0" fmla="*/ 477672 w 2688609"/>
              <a:gd name="connsiteY0" fmla="*/ 3991970 h 3991970"/>
              <a:gd name="connsiteX1" fmla="*/ 457200 w 2688609"/>
              <a:gd name="connsiteY1" fmla="*/ 3698543 h 3991970"/>
              <a:gd name="connsiteX2" fmla="*/ 539087 w 2688609"/>
              <a:gd name="connsiteY2" fmla="*/ 3568889 h 3991970"/>
              <a:gd name="connsiteX3" fmla="*/ 709684 w 2688609"/>
              <a:gd name="connsiteY3" fmla="*/ 3480179 h 3991970"/>
              <a:gd name="connsiteX4" fmla="*/ 750627 w 2688609"/>
              <a:gd name="connsiteY4" fmla="*/ 3261815 h 3991970"/>
              <a:gd name="connsiteX5" fmla="*/ 668741 w 2688609"/>
              <a:gd name="connsiteY5" fmla="*/ 3227695 h 3991970"/>
              <a:gd name="connsiteX6" fmla="*/ 566382 w 2688609"/>
              <a:gd name="connsiteY6" fmla="*/ 3275462 h 3991970"/>
              <a:gd name="connsiteX7" fmla="*/ 573206 w 2688609"/>
              <a:gd name="connsiteY7" fmla="*/ 2688609 h 3991970"/>
              <a:gd name="connsiteX8" fmla="*/ 518615 w 2688609"/>
              <a:gd name="connsiteY8" fmla="*/ 2415653 h 3991970"/>
              <a:gd name="connsiteX9" fmla="*/ 416257 w 2688609"/>
              <a:gd name="connsiteY9" fmla="*/ 2197289 h 3991970"/>
              <a:gd name="connsiteX10" fmla="*/ 511791 w 2688609"/>
              <a:gd name="connsiteY10" fmla="*/ 2088107 h 3991970"/>
              <a:gd name="connsiteX11" fmla="*/ 641445 w 2688609"/>
              <a:gd name="connsiteY11" fmla="*/ 1610435 h 3991970"/>
              <a:gd name="connsiteX12" fmla="*/ 586854 w 2688609"/>
              <a:gd name="connsiteY12" fmla="*/ 1501253 h 3991970"/>
              <a:gd name="connsiteX13" fmla="*/ 491320 w 2688609"/>
              <a:gd name="connsiteY13" fmla="*/ 1501253 h 3991970"/>
              <a:gd name="connsiteX14" fmla="*/ 307075 w 2688609"/>
              <a:gd name="connsiteY14" fmla="*/ 1753737 h 3991970"/>
              <a:gd name="connsiteX15" fmla="*/ 177421 w 2688609"/>
              <a:gd name="connsiteY15" fmla="*/ 1746913 h 3991970"/>
              <a:gd name="connsiteX16" fmla="*/ 245660 w 2688609"/>
              <a:gd name="connsiteY16" fmla="*/ 1542197 h 3991970"/>
              <a:gd name="connsiteX17" fmla="*/ 177421 w 2688609"/>
              <a:gd name="connsiteY17" fmla="*/ 1378423 h 3991970"/>
              <a:gd name="connsiteX18" fmla="*/ 95535 w 2688609"/>
              <a:gd name="connsiteY18" fmla="*/ 1282889 h 3991970"/>
              <a:gd name="connsiteX19" fmla="*/ 0 w 2688609"/>
              <a:gd name="connsiteY19" fmla="*/ 866632 h 3991970"/>
              <a:gd name="connsiteX20" fmla="*/ 150126 w 2688609"/>
              <a:gd name="connsiteY20" fmla="*/ 47767 h 3991970"/>
              <a:gd name="connsiteX21" fmla="*/ 395785 w 2688609"/>
              <a:gd name="connsiteY21" fmla="*/ 68238 h 3991970"/>
              <a:gd name="connsiteX22" fmla="*/ 716508 w 2688609"/>
              <a:gd name="connsiteY22" fmla="*/ 0 h 3991970"/>
              <a:gd name="connsiteX23" fmla="*/ 982639 w 2688609"/>
              <a:gd name="connsiteY23" fmla="*/ 40943 h 3991970"/>
              <a:gd name="connsiteX24" fmla="*/ 1282890 w 2688609"/>
              <a:gd name="connsiteY24" fmla="*/ 252483 h 3991970"/>
              <a:gd name="connsiteX25" fmla="*/ 1364777 w 2688609"/>
              <a:gd name="connsiteY25" fmla="*/ 464023 h 3991970"/>
              <a:gd name="connsiteX26" fmla="*/ 1351129 w 2688609"/>
              <a:gd name="connsiteY26" fmla="*/ 614149 h 3991970"/>
              <a:gd name="connsiteX27" fmla="*/ 1207827 w 2688609"/>
              <a:gd name="connsiteY27" fmla="*/ 682388 h 3991970"/>
              <a:gd name="connsiteX28" fmla="*/ 1166884 w 2688609"/>
              <a:gd name="connsiteY28" fmla="*/ 1180531 h 3991970"/>
              <a:gd name="connsiteX29" fmla="*/ 1248771 w 2688609"/>
              <a:gd name="connsiteY29" fmla="*/ 1310185 h 3991970"/>
              <a:gd name="connsiteX30" fmla="*/ 1201003 w 2688609"/>
              <a:gd name="connsiteY30" fmla="*/ 1480782 h 3991970"/>
              <a:gd name="connsiteX31" fmla="*/ 1132765 w 2688609"/>
              <a:gd name="connsiteY31" fmla="*/ 1596788 h 3991970"/>
              <a:gd name="connsiteX32" fmla="*/ 1282890 w 2688609"/>
              <a:gd name="connsiteY32" fmla="*/ 1903862 h 3991970"/>
              <a:gd name="connsiteX33" fmla="*/ 1473959 w 2688609"/>
              <a:gd name="connsiteY33" fmla="*/ 2101755 h 3991970"/>
              <a:gd name="connsiteX34" fmla="*/ 1610436 w 2688609"/>
              <a:gd name="connsiteY34" fmla="*/ 2149522 h 3991970"/>
              <a:gd name="connsiteX35" fmla="*/ 1719618 w 2688609"/>
              <a:gd name="connsiteY35" fmla="*/ 2108579 h 3991970"/>
              <a:gd name="connsiteX36" fmla="*/ 1794681 w 2688609"/>
              <a:gd name="connsiteY36" fmla="*/ 1965277 h 3991970"/>
              <a:gd name="connsiteX37" fmla="*/ 1917511 w 2688609"/>
              <a:gd name="connsiteY37" fmla="*/ 1473958 h 3991970"/>
              <a:gd name="connsiteX38" fmla="*/ 2006221 w 2688609"/>
              <a:gd name="connsiteY38" fmla="*/ 1153235 h 3991970"/>
              <a:gd name="connsiteX39" fmla="*/ 2176818 w 2688609"/>
              <a:gd name="connsiteY39" fmla="*/ 955343 h 3991970"/>
              <a:gd name="connsiteX40" fmla="*/ 2217762 w 2688609"/>
              <a:gd name="connsiteY40" fmla="*/ 832513 h 3991970"/>
              <a:gd name="connsiteX41" fmla="*/ 2149523 w 2688609"/>
              <a:gd name="connsiteY41" fmla="*/ 641444 h 3991970"/>
              <a:gd name="connsiteX42" fmla="*/ 2033517 w 2688609"/>
              <a:gd name="connsiteY42" fmla="*/ 504967 h 3991970"/>
              <a:gd name="connsiteX43" fmla="*/ 1972102 w 2688609"/>
              <a:gd name="connsiteY43" fmla="*/ 382137 h 3991970"/>
              <a:gd name="connsiteX44" fmla="*/ 1958454 w 2688609"/>
              <a:gd name="connsiteY44" fmla="*/ 327546 h 3991970"/>
              <a:gd name="connsiteX45" fmla="*/ 2013045 w 2688609"/>
              <a:gd name="connsiteY45" fmla="*/ 313898 h 3991970"/>
              <a:gd name="connsiteX46" fmla="*/ 2129051 w 2688609"/>
              <a:gd name="connsiteY46" fmla="*/ 279779 h 3991970"/>
              <a:gd name="connsiteX47" fmla="*/ 2149523 w 2688609"/>
              <a:gd name="connsiteY47" fmla="*/ 279779 h 3991970"/>
              <a:gd name="connsiteX48" fmla="*/ 2422478 w 2688609"/>
              <a:gd name="connsiteY48" fmla="*/ 470847 h 3991970"/>
              <a:gd name="connsiteX49" fmla="*/ 2511188 w 2688609"/>
              <a:gd name="connsiteY49" fmla="*/ 846161 h 3991970"/>
              <a:gd name="connsiteX50" fmla="*/ 2688609 w 2688609"/>
              <a:gd name="connsiteY50" fmla="*/ 1084997 h 3991970"/>
              <a:gd name="connsiteX51" fmla="*/ 2572603 w 2688609"/>
              <a:gd name="connsiteY51" fmla="*/ 1139588 h 3991970"/>
              <a:gd name="connsiteX52" fmla="*/ 2415654 w 2688609"/>
              <a:gd name="connsiteY52" fmla="*/ 1535373 h 3991970"/>
              <a:gd name="connsiteX53" fmla="*/ 2374711 w 2688609"/>
              <a:gd name="connsiteY53" fmla="*/ 1699146 h 3991970"/>
              <a:gd name="connsiteX54" fmla="*/ 2122227 w 2688609"/>
              <a:gd name="connsiteY54" fmla="*/ 1903862 h 3991970"/>
              <a:gd name="connsiteX55" fmla="*/ 1931159 w 2688609"/>
              <a:gd name="connsiteY55" fmla="*/ 2415653 h 3991970"/>
              <a:gd name="connsiteX56" fmla="*/ 1719618 w 2688609"/>
              <a:gd name="connsiteY56" fmla="*/ 2859206 h 3991970"/>
              <a:gd name="connsiteX57" fmla="*/ 1951630 w 2688609"/>
              <a:gd name="connsiteY57" fmla="*/ 3077570 h 3991970"/>
              <a:gd name="connsiteX58" fmla="*/ 2149523 w 2688609"/>
              <a:gd name="connsiteY58" fmla="*/ 2968388 h 3991970"/>
              <a:gd name="connsiteX59" fmla="*/ 2122227 w 2688609"/>
              <a:gd name="connsiteY59" fmla="*/ 3220871 h 3991970"/>
              <a:gd name="connsiteX60" fmla="*/ 2006221 w 2688609"/>
              <a:gd name="connsiteY60" fmla="*/ 3439235 h 3991970"/>
              <a:gd name="connsiteX61" fmla="*/ 1869744 w 2688609"/>
              <a:gd name="connsiteY61" fmla="*/ 3493826 h 3991970"/>
              <a:gd name="connsiteX62" fmla="*/ 1651380 w 2688609"/>
              <a:gd name="connsiteY62" fmla="*/ 3746310 h 3991970"/>
              <a:gd name="connsiteX63" fmla="*/ 1426191 w 2688609"/>
              <a:gd name="connsiteY63" fmla="*/ 3794077 h 3991970"/>
              <a:gd name="connsiteX64" fmla="*/ 1235123 w 2688609"/>
              <a:gd name="connsiteY64" fmla="*/ 3596185 h 3991970"/>
              <a:gd name="connsiteX65" fmla="*/ 1064526 w 2688609"/>
              <a:gd name="connsiteY65" fmla="*/ 3719015 h 3991970"/>
              <a:gd name="connsiteX66" fmla="*/ 825690 w 2688609"/>
              <a:gd name="connsiteY66" fmla="*/ 3678071 h 3991970"/>
              <a:gd name="connsiteX67" fmla="*/ 593678 w 2688609"/>
              <a:gd name="connsiteY67" fmla="*/ 3800901 h 3991970"/>
              <a:gd name="connsiteX68" fmla="*/ 573206 w 2688609"/>
              <a:gd name="connsiteY68" fmla="*/ 3991970 h 3991970"/>
              <a:gd name="connsiteX69" fmla="*/ 477672 w 2688609"/>
              <a:gd name="connsiteY69" fmla="*/ 3991970 h 399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88609" h="3991970">
                <a:moveTo>
                  <a:pt x="477672" y="3991970"/>
                </a:moveTo>
                <a:lnTo>
                  <a:pt x="457200" y="3698543"/>
                </a:lnTo>
                <a:lnTo>
                  <a:pt x="539087" y="3568889"/>
                </a:lnTo>
                <a:lnTo>
                  <a:pt x="709684" y="3480179"/>
                </a:lnTo>
                <a:lnTo>
                  <a:pt x="750627" y="3261815"/>
                </a:lnTo>
                <a:lnTo>
                  <a:pt x="668741" y="3227695"/>
                </a:lnTo>
                <a:lnTo>
                  <a:pt x="566382" y="3275462"/>
                </a:lnTo>
                <a:cubicBezTo>
                  <a:pt x="568657" y="3079844"/>
                  <a:pt x="570931" y="2884227"/>
                  <a:pt x="573206" y="2688609"/>
                </a:cubicBezTo>
                <a:lnTo>
                  <a:pt x="518615" y="2415653"/>
                </a:lnTo>
                <a:lnTo>
                  <a:pt x="416257" y="2197289"/>
                </a:lnTo>
                <a:lnTo>
                  <a:pt x="511791" y="2088107"/>
                </a:lnTo>
                <a:lnTo>
                  <a:pt x="641445" y="1610435"/>
                </a:lnTo>
                <a:lnTo>
                  <a:pt x="586854" y="1501253"/>
                </a:lnTo>
                <a:lnTo>
                  <a:pt x="491320" y="1501253"/>
                </a:lnTo>
                <a:lnTo>
                  <a:pt x="307075" y="1753737"/>
                </a:lnTo>
                <a:lnTo>
                  <a:pt x="177421" y="1746913"/>
                </a:lnTo>
                <a:lnTo>
                  <a:pt x="245660" y="1542197"/>
                </a:lnTo>
                <a:lnTo>
                  <a:pt x="177421" y="1378423"/>
                </a:lnTo>
                <a:lnTo>
                  <a:pt x="95535" y="1282889"/>
                </a:lnTo>
                <a:lnTo>
                  <a:pt x="0" y="866632"/>
                </a:lnTo>
                <a:lnTo>
                  <a:pt x="150126" y="47767"/>
                </a:lnTo>
                <a:lnTo>
                  <a:pt x="395785" y="68238"/>
                </a:lnTo>
                <a:lnTo>
                  <a:pt x="716508" y="0"/>
                </a:lnTo>
                <a:lnTo>
                  <a:pt x="982639" y="40943"/>
                </a:lnTo>
                <a:lnTo>
                  <a:pt x="1282890" y="252483"/>
                </a:lnTo>
                <a:lnTo>
                  <a:pt x="1364777" y="464023"/>
                </a:lnTo>
                <a:lnTo>
                  <a:pt x="1351129" y="614149"/>
                </a:lnTo>
                <a:lnTo>
                  <a:pt x="1207827" y="682388"/>
                </a:lnTo>
                <a:lnTo>
                  <a:pt x="1166884" y="1180531"/>
                </a:lnTo>
                <a:lnTo>
                  <a:pt x="1248771" y="1310185"/>
                </a:lnTo>
                <a:lnTo>
                  <a:pt x="1201003" y="1480782"/>
                </a:lnTo>
                <a:lnTo>
                  <a:pt x="1132765" y="1596788"/>
                </a:lnTo>
                <a:lnTo>
                  <a:pt x="1282890" y="1903862"/>
                </a:lnTo>
                <a:lnTo>
                  <a:pt x="1473959" y="2101755"/>
                </a:lnTo>
                <a:lnTo>
                  <a:pt x="1610436" y="2149522"/>
                </a:lnTo>
                <a:lnTo>
                  <a:pt x="1719618" y="2108579"/>
                </a:lnTo>
                <a:lnTo>
                  <a:pt x="1794681" y="1965277"/>
                </a:lnTo>
                <a:lnTo>
                  <a:pt x="1917511" y="1473958"/>
                </a:lnTo>
                <a:lnTo>
                  <a:pt x="2006221" y="1153235"/>
                </a:lnTo>
                <a:lnTo>
                  <a:pt x="2176818" y="955343"/>
                </a:lnTo>
                <a:lnTo>
                  <a:pt x="2217762" y="832513"/>
                </a:lnTo>
                <a:lnTo>
                  <a:pt x="2149523" y="641444"/>
                </a:lnTo>
                <a:lnTo>
                  <a:pt x="2033517" y="504967"/>
                </a:lnTo>
                <a:lnTo>
                  <a:pt x="1972102" y="382137"/>
                </a:lnTo>
                <a:lnTo>
                  <a:pt x="1958454" y="327546"/>
                </a:lnTo>
                <a:lnTo>
                  <a:pt x="2013045" y="313898"/>
                </a:lnTo>
                <a:lnTo>
                  <a:pt x="2129051" y="279779"/>
                </a:lnTo>
                <a:lnTo>
                  <a:pt x="2149523" y="279779"/>
                </a:lnTo>
                <a:lnTo>
                  <a:pt x="2422478" y="470847"/>
                </a:lnTo>
                <a:lnTo>
                  <a:pt x="2511188" y="846161"/>
                </a:lnTo>
                <a:lnTo>
                  <a:pt x="2688609" y="1084997"/>
                </a:lnTo>
                <a:lnTo>
                  <a:pt x="2572603" y="1139588"/>
                </a:lnTo>
                <a:lnTo>
                  <a:pt x="2415654" y="1535373"/>
                </a:lnTo>
                <a:lnTo>
                  <a:pt x="2374711" y="1699146"/>
                </a:lnTo>
                <a:lnTo>
                  <a:pt x="2122227" y="1903862"/>
                </a:lnTo>
                <a:lnTo>
                  <a:pt x="1931159" y="2415653"/>
                </a:lnTo>
                <a:lnTo>
                  <a:pt x="1719618" y="2859206"/>
                </a:lnTo>
                <a:lnTo>
                  <a:pt x="1951630" y="3077570"/>
                </a:lnTo>
                <a:lnTo>
                  <a:pt x="2149523" y="2968388"/>
                </a:lnTo>
                <a:lnTo>
                  <a:pt x="2122227" y="3220871"/>
                </a:lnTo>
                <a:lnTo>
                  <a:pt x="2006221" y="3439235"/>
                </a:lnTo>
                <a:lnTo>
                  <a:pt x="1869744" y="3493826"/>
                </a:lnTo>
                <a:lnTo>
                  <a:pt x="1651380" y="3746310"/>
                </a:lnTo>
                <a:lnTo>
                  <a:pt x="1426191" y="3794077"/>
                </a:lnTo>
                <a:lnTo>
                  <a:pt x="1235123" y="3596185"/>
                </a:lnTo>
                <a:lnTo>
                  <a:pt x="1064526" y="3719015"/>
                </a:lnTo>
                <a:lnTo>
                  <a:pt x="825690" y="3678071"/>
                </a:lnTo>
                <a:lnTo>
                  <a:pt x="593678" y="3800901"/>
                </a:lnTo>
                <a:lnTo>
                  <a:pt x="573206" y="3991970"/>
                </a:lnTo>
                <a:lnTo>
                  <a:pt x="477672" y="399197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V="1">
            <a:off x="1475632" y="312191"/>
            <a:ext cx="457200" cy="4560060"/>
          </a:xfrm>
          <a:prstGeom prst="line">
            <a:avLst/>
          </a:prstGeom>
          <a:ln>
            <a:solidFill>
              <a:srgbClr val="C000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nvCxnSpPr>
        <p:spPr>
          <a:xfrm flipV="1">
            <a:off x="1628032" y="1039962"/>
            <a:ext cx="2223888" cy="3832289"/>
          </a:xfrm>
          <a:prstGeom prst="line">
            <a:avLst/>
          </a:prstGeom>
          <a:ln>
            <a:solidFill>
              <a:srgbClr val="C000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Connecteur droit 29"/>
          <p:cNvCxnSpPr/>
          <p:nvPr/>
        </p:nvCxnSpPr>
        <p:spPr>
          <a:xfrm>
            <a:off x="5796136" y="5404104"/>
            <a:ext cx="770609" cy="0"/>
          </a:xfrm>
          <a:prstGeom prst="line">
            <a:avLst/>
          </a:prstGeom>
          <a:ln>
            <a:solidFill>
              <a:srgbClr val="C000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5" name="Rectangle 34"/>
          <p:cNvSpPr/>
          <p:nvPr/>
        </p:nvSpPr>
        <p:spPr>
          <a:xfrm>
            <a:off x="5808130" y="5781213"/>
            <a:ext cx="720080" cy="36004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808130" y="6267709"/>
            <a:ext cx="720080" cy="36004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50" name="Forme libre 6149"/>
          <p:cNvSpPr/>
          <p:nvPr/>
        </p:nvSpPr>
        <p:spPr>
          <a:xfrm>
            <a:off x="2484408" y="1975449"/>
            <a:ext cx="2665562" cy="4546121"/>
          </a:xfrm>
          <a:custGeom>
            <a:avLst/>
            <a:gdLst>
              <a:gd name="connsiteX0" fmla="*/ 1155939 w 2665562"/>
              <a:gd name="connsiteY0" fmla="*/ 0 h 4546121"/>
              <a:gd name="connsiteX1" fmla="*/ 1043796 w 2665562"/>
              <a:gd name="connsiteY1" fmla="*/ 34506 h 4546121"/>
              <a:gd name="connsiteX2" fmla="*/ 957532 w 2665562"/>
              <a:gd name="connsiteY2" fmla="*/ 224287 h 4546121"/>
              <a:gd name="connsiteX3" fmla="*/ 923026 w 2665562"/>
              <a:gd name="connsiteY3" fmla="*/ 293298 h 4546121"/>
              <a:gd name="connsiteX4" fmla="*/ 845388 w 2665562"/>
              <a:gd name="connsiteY4" fmla="*/ 612476 h 4546121"/>
              <a:gd name="connsiteX5" fmla="*/ 871267 w 2665562"/>
              <a:gd name="connsiteY5" fmla="*/ 603849 h 4546121"/>
              <a:gd name="connsiteX6" fmla="*/ 940279 w 2665562"/>
              <a:gd name="connsiteY6" fmla="*/ 741872 h 4546121"/>
              <a:gd name="connsiteX7" fmla="*/ 923026 w 2665562"/>
              <a:gd name="connsiteY7" fmla="*/ 828136 h 4546121"/>
              <a:gd name="connsiteX8" fmla="*/ 957532 w 2665562"/>
              <a:gd name="connsiteY8" fmla="*/ 957532 h 4546121"/>
              <a:gd name="connsiteX9" fmla="*/ 940279 w 2665562"/>
              <a:gd name="connsiteY9" fmla="*/ 1164566 h 4546121"/>
              <a:gd name="connsiteX10" fmla="*/ 992037 w 2665562"/>
              <a:gd name="connsiteY10" fmla="*/ 1311215 h 4546121"/>
              <a:gd name="connsiteX11" fmla="*/ 1009290 w 2665562"/>
              <a:gd name="connsiteY11" fmla="*/ 1431985 h 4546121"/>
              <a:gd name="connsiteX12" fmla="*/ 1043796 w 2665562"/>
              <a:gd name="connsiteY12" fmla="*/ 1656272 h 4546121"/>
              <a:gd name="connsiteX13" fmla="*/ 905773 w 2665562"/>
              <a:gd name="connsiteY13" fmla="*/ 1846053 h 4546121"/>
              <a:gd name="connsiteX14" fmla="*/ 1130060 w 2665562"/>
              <a:gd name="connsiteY14" fmla="*/ 2139351 h 4546121"/>
              <a:gd name="connsiteX15" fmla="*/ 1138686 w 2665562"/>
              <a:gd name="connsiteY15" fmla="*/ 2216989 h 4546121"/>
              <a:gd name="connsiteX16" fmla="*/ 1164566 w 2665562"/>
              <a:gd name="connsiteY16" fmla="*/ 2260121 h 4546121"/>
              <a:gd name="connsiteX17" fmla="*/ 1181818 w 2665562"/>
              <a:gd name="connsiteY17" fmla="*/ 2605177 h 4546121"/>
              <a:gd name="connsiteX18" fmla="*/ 1285335 w 2665562"/>
              <a:gd name="connsiteY18" fmla="*/ 2665562 h 4546121"/>
              <a:gd name="connsiteX19" fmla="*/ 1621766 w 2665562"/>
              <a:gd name="connsiteY19" fmla="*/ 2587925 h 4546121"/>
              <a:gd name="connsiteX20" fmla="*/ 1112807 w 2665562"/>
              <a:gd name="connsiteY20" fmla="*/ 3105509 h 4546121"/>
              <a:gd name="connsiteX21" fmla="*/ 888520 w 2665562"/>
              <a:gd name="connsiteY21" fmla="*/ 3174521 h 4546121"/>
              <a:gd name="connsiteX22" fmla="*/ 940279 w 2665562"/>
              <a:gd name="connsiteY22" fmla="*/ 3278038 h 4546121"/>
              <a:gd name="connsiteX23" fmla="*/ 1009290 w 2665562"/>
              <a:gd name="connsiteY23" fmla="*/ 3286664 h 4546121"/>
              <a:gd name="connsiteX24" fmla="*/ 1043796 w 2665562"/>
              <a:gd name="connsiteY24" fmla="*/ 3286664 h 4546121"/>
              <a:gd name="connsiteX25" fmla="*/ 879894 w 2665562"/>
              <a:gd name="connsiteY25" fmla="*/ 3433313 h 4546121"/>
              <a:gd name="connsiteX26" fmla="*/ 534837 w 2665562"/>
              <a:gd name="connsiteY26" fmla="*/ 3200400 h 4546121"/>
              <a:gd name="connsiteX27" fmla="*/ 388188 w 2665562"/>
              <a:gd name="connsiteY27" fmla="*/ 3416060 h 4546121"/>
              <a:gd name="connsiteX28" fmla="*/ 664234 w 2665562"/>
              <a:gd name="connsiteY28" fmla="*/ 3605842 h 4546121"/>
              <a:gd name="connsiteX29" fmla="*/ 664234 w 2665562"/>
              <a:gd name="connsiteY29" fmla="*/ 3752491 h 4546121"/>
              <a:gd name="connsiteX30" fmla="*/ 439947 w 2665562"/>
              <a:gd name="connsiteY30" fmla="*/ 3856008 h 4546121"/>
              <a:gd name="connsiteX31" fmla="*/ 163901 w 2665562"/>
              <a:gd name="connsiteY31" fmla="*/ 3821502 h 4546121"/>
              <a:gd name="connsiteX32" fmla="*/ 0 w 2665562"/>
              <a:gd name="connsiteY32" fmla="*/ 3994030 h 4546121"/>
              <a:gd name="connsiteX33" fmla="*/ 181154 w 2665562"/>
              <a:gd name="connsiteY33" fmla="*/ 4416725 h 4546121"/>
              <a:gd name="connsiteX34" fmla="*/ 474452 w 2665562"/>
              <a:gd name="connsiteY34" fmla="*/ 4546121 h 4546121"/>
              <a:gd name="connsiteX35" fmla="*/ 793630 w 2665562"/>
              <a:gd name="connsiteY35" fmla="*/ 4399472 h 4546121"/>
              <a:gd name="connsiteX36" fmla="*/ 923026 w 2665562"/>
              <a:gd name="connsiteY36" fmla="*/ 4278702 h 4546121"/>
              <a:gd name="connsiteX37" fmla="*/ 1026543 w 2665562"/>
              <a:gd name="connsiteY37" fmla="*/ 4270076 h 4546121"/>
              <a:gd name="connsiteX38" fmla="*/ 1932317 w 2665562"/>
              <a:gd name="connsiteY38" fmla="*/ 3536830 h 4546121"/>
              <a:gd name="connsiteX39" fmla="*/ 2475781 w 2665562"/>
              <a:gd name="connsiteY39" fmla="*/ 3122762 h 4546121"/>
              <a:gd name="connsiteX40" fmla="*/ 2639683 w 2665562"/>
              <a:gd name="connsiteY40" fmla="*/ 2639683 h 4546121"/>
              <a:gd name="connsiteX41" fmla="*/ 2665562 w 2665562"/>
              <a:gd name="connsiteY41" fmla="*/ 2199736 h 4546121"/>
              <a:gd name="connsiteX42" fmla="*/ 2579298 w 2665562"/>
              <a:gd name="connsiteY42" fmla="*/ 1759789 h 4546121"/>
              <a:gd name="connsiteX43" fmla="*/ 2242867 w 2665562"/>
              <a:gd name="connsiteY43" fmla="*/ 1664898 h 4546121"/>
              <a:gd name="connsiteX44" fmla="*/ 1906437 w 2665562"/>
              <a:gd name="connsiteY44" fmla="*/ 1492370 h 4546121"/>
              <a:gd name="connsiteX45" fmla="*/ 1647645 w 2665562"/>
              <a:gd name="connsiteY45" fmla="*/ 931653 h 4546121"/>
              <a:gd name="connsiteX46" fmla="*/ 1535501 w 2665562"/>
              <a:gd name="connsiteY46" fmla="*/ 250166 h 4546121"/>
              <a:gd name="connsiteX47" fmla="*/ 1423358 w 2665562"/>
              <a:gd name="connsiteY47" fmla="*/ 241540 h 4546121"/>
              <a:gd name="connsiteX48" fmla="*/ 1190445 w 2665562"/>
              <a:gd name="connsiteY48" fmla="*/ 77638 h 4546121"/>
              <a:gd name="connsiteX49" fmla="*/ 1155939 w 2665562"/>
              <a:gd name="connsiteY49" fmla="*/ 0 h 454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65562" h="4546121">
                <a:moveTo>
                  <a:pt x="1155939" y="0"/>
                </a:moveTo>
                <a:lnTo>
                  <a:pt x="1043796" y="34506"/>
                </a:lnTo>
                <a:lnTo>
                  <a:pt x="957532" y="224287"/>
                </a:lnTo>
                <a:lnTo>
                  <a:pt x="923026" y="293298"/>
                </a:lnTo>
                <a:lnTo>
                  <a:pt x="845388" y="612476"/>
                </a:lnTo>
                <a:lnTo>
                  <a:pt x="871267" y="603849"/>
                </a:lnTo>
                <a:lnTo>
                  <a:pt x="940279" y="741872"/>
                </a:lnTo>
                <a:lnTo>
                  <a:pt x="923026" y="828136"/>
                </a:lnTo>
                <a:lnTo>
                  <a:pt x="957532" y="957532"/>
                </a:lnTo>
                <a:lnTo>
                  <a:pt x="940279" y="1164566"/>
                </a:lnTo>
                <a:lnTo>
                  <a:pt x="992037" y="1311215"/>
                </a:lnTo>
                <a:lnTo>
                  <a:pt x="1009290" y="1431985"/>
                </a:lnTo>
                <a:lnTo>
                  <a:pt x="1043796" y="1656272"/>
                </a:lnTo>
                <a:lnTo>
                  <a:pt x="905773" y="1846053"/>
                </a:lnTo>
                <a:lnTo>
                  <a:pt x="1130060" y="2139351"/>
                </a:lnTo>
                <a:lnTo>
                  <a:pt x="1138686" y="2216989"/>
                </a:lnTo>
                <a:lnTo>
                  <a:pt x="1164566" y="2260121"/>
                </a:lnTo>
                <a:lnTo>
                  <a:pt x="1181818" y="2605177"/>
                </a:lnTo>
                <a:lnTo>
                  <a:pt x="1285335" y="2665562"/>
                </a:lnTo>
                <a:lnTo>
                  <a:pt x="1621766" y="2587925"/>
                </a:lnTo>
                <a:lnTo>
                  <a:pt x="1112807" y="3105509"/>
                </a:lnTo>
                <a:lnTo>
                  <a:pt x="888520" y="3174521"/>
                </a:lnTo>
                <a:lnTo>
                  <a:pt x="940279" y="3278038"/>
                </a:lnTo>
                <a:lnTo>
                  <a:pt x="1009290" y="3286664"/>
                </a:lnTo>
                <a:lnTo>
                  <a:pt x="1043796" y="3286664"/>
                </a:lnTo>
                <a:lnTo>
                  <a:pt x="879894" y="3433313"/>
                </a:lnTo>
                <a:lnTo>
                  <a:pt x="534837" y="3200400"/>
                </a:lnTo>
                <a:lnTo>
                  <a:pt x="388188" y="3416060"/>
                </a:lnTo>
                <a:lnTo>
                  <a:pt x="664234" y="3605842"/>
                </a:lnTo>
                <a:lnTo>
                  <a:pt x="664234" y="3752491"/>
                </a:lnTo>
                <a:lnTo>
                  <a:pt x="439947" y="3856008"/>
                </a:lnTo>
                <a:lnTo>
                  <a:pt x="163901" y="3821502"/>
                </a:lnTo>
                <a:lnTo>
                  <a:pt x="0" y="3994030"/>
                </a:lnTo>
                <a:lnTo>
                  <a:pt x="181154" y="4416725"/>
                </a:lnTo>
                <a:lnTo>
                  <a:pt x="474452" y="4546121"/>
                </a:lnTo>
                <a:lnTo>
                  <a:pt x="793630" y="4399472"/>
                </a:lnTo>
                <a:lnTo>
                  <a:pt x="923026" y="4278702"/>
                </a:lnTo>
                <a:lnTo>
                  <a:pt x="1026543" y="4270076"/>
                </a:lnTo>
                <a:lnTo>
                  <a:pt x="1932317" y="3536830"/>
                </a:lnTo>
                <a:lnTo>
                  <a:pt x="2475781" y="3122762"/>
                </a:lnTo>
                <a:lnTo>
                  <a:pt x="2639683" y="2639683"/>
                </a:lnTo>
                <a:lnTo>
                  <a:pt x="2665562" y="2199736"/>
                </a:lnTo>
                <a:lnTo>
                  <a:pt x="2579298" y="1759789"/>
                </a:lnTo>
                <a:lnTo>
                  <a:pt x="2242867" y="1664898"/>
                </a:lnTo>
                <a:lnTo>
                  <a:pt x="1906437" y="1492370"/>
                </a:lnTo>
                <a:lnTo>
                  <a:pt x="1647645" y="931653"/>
                </a:lnTo>
                <a:lnTo>
                  <a:pt x="1535501" y="250166"/>
                </a:lnTo>
                <a:lnTo>
                  <a:pt x="1423358" y="241540"/>
                </a:lnTo>
                <a:lnTo>
                  <a:pt x="1190445" y="77638"/>
                </a:lnTo>
                <a:lnTo>
                  <a:pt x="1155939"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1004711" y="1377244"/>
            <a:ext cx="2410399" cy="1253067"/>
          </a:xfrm>
          <a:custGeom>
            <a:avLst/>
            <a:gdLst>
              <a:gd name="connsiteX0" fmla="*/ 0 w 2410399"/>
              <a:gd name="connsiteY0" fmla="*/ 0 h 1253067"/>
              <a:gd name="connsiteX1" fmla="*/ 620889 w 2410399"/>
              <a:gd name="connsiteY1" fmla="*/ 101600 h 1253067"/>
              <a:gd name="connsiteX2" fmla="*/ 1106311 w 2410399"/>
              <a:gd name="connsiteY2" fmla="*/ 248356 h 1253067"/>
              <a:gd name="connsiteX3" fmla="*/ 1625600 w 2410399"/>
              <a:gd name="connsiteY3" fmla="*/ 395112 h 1253067"/>
              <a:gd name="connsiteX4" fmla="*/ 2032000 w 2410399"/>
              <a:gd name="connsiteY4" fmla="*/ 428978 h 1253067"/>
              <a:gd name="connsiteX5" fmla="*/ 2359378 w 2410399"/>
              <a:gd name="connsiteY5" fmla="*/ 778934 h 1253067"/>
              <a:gd name="connsiteX6" fmla="*/ 2404533 w 2410399"/>
              <a:gd name="connsiteY6" fmla="*/ 1253067 h 12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0399" h="1253067">
                <a:moveTo>
                  <a:pt x="0" y="0"/>
                </a:moveTo>
                <a:cubicBezTo>
                  <a:pt x="218252" y="30103"/>
                  <a:pt x="436504" y="60207"/>
                  <a:pt x="620889" y="101600"/>
                </a:cubicBezTo>
                <a:cubicBezTo>
                  <a:pt x="805274" y="142993"/>
                  <a:pt x="1106311" y="248356"/>
                  <a:pt x="1106311" y="248356"/>
                </a:cubicBezTo>
                <a:cubicBezTo>
                  <a:pt x="1273763" y="297275"/>
                  <a:pt x="1471319" y="365008"/>
                  <a:pt x="1625600" y="395112"/>
                </a:cubicBezTo>
                <a:cubicBezTo>
                  <a:pt x="1779881" y="425216"/>
                  <a:pt x="1909704" y="365008"/>
                  <a:pt x="2032000" y="428978"/>
                </a:cubicBezTo>
                <a:cubicBezTo>
                  <a:pt x="2154296" y="492948"/>
                  <a:pt x="2297289" y="641586"/>
                  <a:pt x="2359378" y="778934"/>
                </a:cubicBezTo>
                <a:cubicBezTo>
                  <a:pt x="2421467" y="916282"/>
                  <a:pt x="2413000" y="1084674"/>
                  <a:pt x="2404533" y="1253067"/>
                </a:cubicBezTo>
              </a:path>
            </a:pathLst>
          </a:custGeom>
          <a:ln>
            <a:prstDash val="sysDash"/>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41" name="ZoneTexte 40"/>
          <p:cNvSpPr txBox="1"/>
          <p:nvPr/>
        </p:nvSpPr>
        <p:spPr>
          <a:xfrm>
            <a:off x="3851920" y="3698689"/>
            <a:ext cx="1111330" cy="307777"/>
          </a:xfrm>
          <a:prstGeom prst="rect">
            <a:avLst/>
          </a:prstGeom>
          <a:noFill/>
        </p:spPr>
        <p:txBody>
          <a:bodyPr wrap="none" rtlCol="0">
            <a:spAutoFit/>
          </a:bodyPr>
          <a:lstStyle/>
          <a:p>
            <a:r>
              <a:rPr lang="fr-FR" sz="1400" b="1" i="1" dirty="0" smtClean="0">
                <a:latin typeface="Tw Cen MT" pitchFamily="34" charset="0"/>
              </a:rPr>
              <a:t>Navi </a:t>
            </a:r>
            <a:r>
              <a:rPr lang="fr-FR" sz="1400" b="1" i="1" dirty="0" err="1" smtClean="0">
                <a:latin typeface="Tw Cen MT" pitchFamily="34" charset="0"/>
              </a:rPr>
              <a:t>Mumbai</a:t>
            </a:r>
            <a:endParaRPr lang="fr-FR" sz="1400" b="1" i="1" dirty="0">
              <a:latin typeface="Tw Cen MT" pitchFamily="34" charset="0"/>
            </a:endParaRPr>
          </a:p>
        </p:txBody>
      </p:sp>
      <p:sp>
        <p:nvSpPr>
          <p:cNvPr id="20" name="Forme libre 19"/>
          <p:cNvSpPr/>
          <p:nvPr/>
        </p:nvSpPr>
        <p:spPr>
          <a:xfrm>
            <a:off x="943583" y="116704"/>
            <a:ext cx="792804" cy="648000"/>
          </a:xfrm>
          <a:custGeom>
            <a:avLst/>
            <a:gdLst>
              <a:gd name="connsiteX0" fmla="*/ 218872 w 792804"/>
              <a:gd name="connsiteY0" fmla="*/ 0 h 617706"/>
              <a:gd name="connsiteX1" fmla="*/ 0 w 792804"/>
              <a:gd name="connsiteY1" fmla="*/ 238327 h 617706"/>
              <a:gd name="connsiteX2" fmla="*/ 262647 w 792804"/>
              <a:gd name="connsiteY2" fmla="*/ 569068 h 617706"/>
              <a:gd name="connsiteX3" fmla="*/ 418289 w 792804"/>
              <a:gd name="connsiteY3" fmla="*/ 617706 h 617706"/>
              <a:gd name="connsiteX4" fmla="*/ 792804 w 792804"/>
              <a:gd name="connsiteY4" fmla="*/ 491246 h 617706"/>
              <a:gd name="connsiteX5" fmla="*/ 714983 w 792804"/>
              <a:gd name="connsiteY5" fmla="*/ 0 h 617706"/>
              <a:gd name="connsiteX6" fmla="*/ 218872 w 792804"/>
              <a:gd name="connsiteY6" fmla="*/ 0 h 6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804" h="617706">
                <a:moveTo>
                  <a:pt x="218872" y="0"/>
                </a:moveTo>
                <a:lnTo>
                  <a:pt x="0" y="238327"/>
                </a:lnTo>
                <a:lnTo>
                  <a:pt x="262647" y="569068"/>
                </a:lnTo>
                <a:lnTo>
                  <a:pt x="418289" y="617706"/>
                </a:lnTo>
                <a:lnTo>
                  <a:pt x="792804" y="491246"/>
                </a:lnTo>
                <a:lnTo>
                  <a:pt x="714983" y="0"/>
                </a:lnTo>
                <a:lnTo>
                  <a:pt x="218872" y="0"/>
                </a:ln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3360906" y="218872"/>
            <a:ext cx="1035996" cy="1186775"/>
          </a:xfrm>
          <a:custGeom>
            <a:avLst/>
            <a:gdLst>
              <a:gd name="connsiteX0" fmla="*/ 0 w 1035996"/>
              <a:gd name="connsiteY0" fmla="*/ 933856 h 1186775"/>
              <a:gd name="connsiteX1" fmla="*/ 145915 w 1035996"/>
              <a:gd name="connsiteY1" fmla="*/ 1186775 h 1186775"/>
              <a:gd name="connsiteX2" fmla="*/ 369651 w 1035996"/>
              <a:gd name="connsiteY2" fmla="*/ 797668 h 1186775"/>
              <a:gd name="connsiteX3" fmla="*/ 612843 w 1035996"/>
              <a:gd name="connsiteY3" fmla="*/ 773349 h 1186775"/>
              <a:gd name="connsiteX4" fmla="*/ 846307 w 1035996"/>
              <a:gd name="connsiteY4" fmla="*/ 773349 h 1186775"/>
              <a:gd name="connsiteX5" fmla="*/ 972766 w 1035996"/>
              <a:gd name="connsiteY5" fmla="*/ 661481 h 1186775"/>
              <a:gd name="connsiteX6" fmla="*/ 1035996 w 1035996"/>
              <a:gd name="connsiteY6" fmla="*/ 471792 h 1186775"/>
              <a:gd name="connsiteX7" fmla="*/ 1021405 w 1035996"/>
              <a:gd name="connsiteY7" fmla="*/ 272375 h 1186775"/>
              <a:gd name="connsiteX8" fmla="*/ 933856 w 1035996"/>
              <a:gd name="connsiteY8" fmla="*/ 116732 h 1186775"/>
              <a:gd name="connsiteX9" fmla="*/ 642026 w 1035996"/>
              <a:gd name="connsiteY9" fmla="*/ 0 h 1186775"/>
              <a:gd name="connsiteX10" fmla="*/ 437745 w 1035996"/>
              <a:gd name="connsiteY10" fmla="*/ 19456 h 1186775"/>
              <a:gd name="connsiteX11" fmla="*/ 223737 w 1035996"/>
              <a:gd name="connsiteY11" fmla="*/ 82685 h 1186775"/>
              <a:gd name="connsiteX12" fmla="*/ 102141 w 1035996"/>
              <a:gd name="connsiteY12" fmla="*/ 165371 h 1186775"/>
              <a:gd name="connsiteX13" fmla="*/ 19456 w 1035996"/>
              <a:gd name="connsiteY13" fmla="*/ 398834 h 1186775"/>
              <a:gd name="connsiteX14" fmla="*/ 0 w 1035996"/>
              <a:gd name="connsiteY14" fmla="*/ 933856 h 118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996" h="1186775">
                <a:moveTo>
                  <a:pt x="0" y="933856"/>
                </a:moveTo>
                <a:lnTo>
                  <a:pt x="145915" y="1186775"/>
                </a:lnTo>
                <a:lnTo>
                  <a:pt x="369651" y="797668"/>
                </a:lnTo>
                <a:lnTo>
                  <a:pt x="612843" y="773349"/>
                </a:lnTo>
                <a:lnTo>
                  <a:pt x="846307" y="773349"/>
                </a:lnTo>
                <a:lnTo>
                  <a:pt x="972766" y="661481"/>
                </a:lnTo>
                <a:lnTo>
                  <a:pt x="1035996" y="471792"/>
                </a:lnTo>
                <a:lnTo>
                  <a:pt x="1021405" y="272375"/>
                </a:lnTo>
                <a:lnTo>
                  <a:pt x="933856" y="116732"/>
                </a:lnTo>
                <a:lnTo>
                  <a:pt x="642026" y="0"/>
                </a:lnTo>
                <a:lnTo>
                  <a:pt x="437745" y="19456"/>
                </a:lnTo>
                <a:lnTo>
                  <a:pt x="223737" y="82685"/>
                </a:lnTo>
                <a:lnTo>
                  <a:pt x="102141" y="165371"/>
                </a:lnTo>
                <a:lnTo>
                  <a:pt x="19456" y="398834"/>
                </a:lnTo>
                <a:lnTo>
                  <a:pt x="0" y="933856"/>
                </a:ln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l="1990" t="1478" r="1589" b="1509"/>
          <a:stretch/>
        </p:blipFill>
        <p:spPr bwMode="auto">
          <a:xfrm>
            <a:off x="180000" y="100800"/>
            <a:ext cx="5418667" cy="6671733"/>
          </a:xfrm>
          <a:prstGeom prst="rect">
            <a:avLst/>
          </a:prstGeom>
          <a:noFill/>
          <a:ln w="952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1260000" y="5745600"/>
            <a:ext cx="216000" cy="216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396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Effect transition="in" filter="wipe(left)">
                                      <p:cBhvr>
                                        <p:cTn id="7" dur="1000"/>
                                        <p:tgtEl>
                                          <p:spTgt spid="10">
                                            <p:txEl>
                                              <p:pRg st="9" end="9"/>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10" end="10"/>
                                            </p:txEl>
                                          </p:spTgt>
                                        </p:tgtEl>
                                        <p:attrNameLst>
                                          <p:attrName>style.visibility</p:attrName>
                                        </p:attrNameLst>
                                      </p:cBhvr>
                                      <p:to>
                                        <p:strVal val="visible"/>
                                      </p:to>
                                    </p:set>
                                    <p:animEffect transition="in" filter="wipe(left)">
                                      <p:cBhvr>
                                        <p:cTn id="10" dur="1000"/>
                                        <p:tgtEl>
                                          <p:spTgt spid="10">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Effect transition="in" filter="wipe(left)">
                                      <p:cBhvr>
                                        <p:cTn id="35" dur="1000"/>
                                        <p:tgtEl>
                                          <p:spTgt spid="17">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10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wipe(left)">
                                      <p:cBhvr>
                                        <p:cTn id="43" dur="1000"/>
                                        <p:tgtEl>
                                          <p:spTgt spid="17">
                                            <p:txEl>
                                              <p:pRg st="2" end="2"/>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animEffect transition="in" filter="wipe(left)">
                                      <p:cBhvr>
                                        <p:cTn id="57" dur="1000"/>
                                        <p:tgtEl>
                                          <p:spTgt spid="17">
                                            <p:txEl>
                                              <p:pRg st="4" end="4"/>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xEl>
                                              <p:pRg st="5" end="5"/>
                                            </p:txEl>
                                          </p:spTgt>
                                        </p:tgtEl>
                                        <p:attrNameLst>
                                          <p:attrName>style.visibility</p:attrName>
                                        </p:attrNameLst>
                                      </p:cBhvr>
                                      <p:to>
                                        <p:strVal val="visible"/>
                                      </p:to>
                                    </p:set>
                                    <p:animEffect transition="in" filter="wipe(left)">
                                      <p:cBhvr>
                                        <p:cTn id="60" dur="1000"/>
                                        <p:tgtEl>
                                          <p:spTgt spid="17">
                                            <p:txEl>
                                              <p:pRg st="5" end="5"/>
                                            </p:txEl>
                                          </p:spTgt>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10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10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7">
                                            <p:txEl>
                                              <p:pRg st="7" end="7"/>
                                            </p:txEl>
                                          </p:spTgt>
                                        </p:tgtEl>
                                        <p:attrNameLst>
                                          <p:attrName>style.visibility</p:attrName>
                                        </p:attrNameLst>
                                      </p:cBhvr>
                                      <p:to>
                                        <p:strVal val="visible"/>
                                      </p:to>
                                    </p:set>
                                    <p:animEffect transition="in" filter="wipe(left)">
                                      <p:cBhvr>
                                        <p:cTn id="79" dur="1000"/>
                                        <p:tgtEl>
                                          <p:spTgt spid="17">
                                            <p:txEl>
                                              <p:pRg st="7" end="7"/>
                                            </p:txEl>
                                          </p:spTgt>
                                        </p:tgtEl>
                                      </p:cBhvr>
                                    </p:animEffect>
                                  </p:childTnLst>
                                </p:cTn>
                              </p:par>
                            </p:childTnLst>
                          </p:cTn>
                        </p:par>
                        <p:par>
                          <p:cTn id="80" fill="hold">
                            <p:stCondLst>
                              <p:cond delay="10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1000"/>
                                        <p:tgtEl>
                                          <p:spTgt spid="21"/>
                                        </p:tgtEl>
                                      </p:cBhvr>
                                    </p:animEffect>
                                  </p:childTnLst>
                                </p:cTn>
                              </p:par>
                            </p:childTnLst>
                          </p:cTn>
                        </p:par>
                        <p:par>
                          <p:cTn id="91" fill="hold">
                            <p:stCondLst>
                              <p:cond delay="1000"/>
                            </p:stCondLst>
                            <p:childTnLst>
                              <p:par>
                                <p:cTn id="92" presetID="22" presetClass="entr" presetSubtype="4"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1000"/>
                                        <p:tgtEl>
                                          <p:spTgt spid="2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7">
                                            <p:txEl>
                                              <p:pRg st="9" end="9"/>
                                            </p:txEl>
                                          </p:spTgt>
                                        </p:tgtEl>
                                        <p:attrNameLst>
                                          <p:attrName>style.visibility</p:attrName>
                                        </p:attrNameLst>
                                      </p:cBhvr>
                                      <p:to>
                                        <p:strVal val="visible"/>
                                      </p:to>
                                    </p:set>
                                    <p:animEffect transition="in" filter="wipe(left)">
                                      <p:cBhvr>
                                        <p:cTn id="102" dur="1000"/>
                                        <p:tgtEl>
                                          <p:spTgt spid="17">
                                            <p:txEl>
                                              <p:pRg st="9" end="9"/>
                                            </p:txEl>
                                          </p:spTgt>
                                        </p:tgtEl>
                                      </p:cBhvr>
                                    </p:animEffect>
                                  </p:childTnLst>
                                </p:cTn>
                              </p:par>
                            </p:childTnLst>
                          </p:cTn>
                        </p:par>
                        <p:par>
                          <p:cTn id="103" fill="hold">
                            <p:stCondLst>
                              <p:cond delay="1000"/>
                            </p:stCondLst>
                            <p:childTnLst>
                              <p:par>
                                <p:cTn id="104" presetID="53" presetClass="entr" presetSubtype="1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500" fill="hold"/>
                                        <p:tgtEl>
                                          <p:spTgt spid="37"/>
                                        </p:tgtEl>
                                        <p:attrNameLst>
                                          <p:attrName>ppt_w</p:attrName>
                                        </p:attrNameLst>
                                      </p:cBhvr>
                                      <p:tavLst>
                                        <p:tav tm="0">
                                          <p:val>
                                            <p:fltVal val="0"/>
                                          </p:val>
                                        </p:tav>
                                        <p:tav tm="100000">
                                          <p:val>
                                            <p:strVal val="#ppt_w"/>
                                          </p:val>
                                        </p:tav>
                                      </p:tavLst>
                                    </p:anim>
                                    <p:anim calcmode="lin" valueType="num">
                                      <p:cBhvr>
                                        <p:cTn id="107" dur="500" fill="hold"/>
                                        <p:tgtEl>
                                          <p:spTgt spid="37"/>
                                        </p:tgtEl>
                                        <p:attrNameLst>
                                          <p:attrName>ppt_h</p:attrName>
                                        </p:attrNameLst>
                                      </p:cBhvr>
                                      <p:tavLst>
                                        <p:tav tm="0">
                                          <p:val>
                                            <p:fltVal val="0"/>
                                          </p:val>
                                        </p:tav>
                                        <p:tav tm="100000">
                                          <p:val>
                                            <p:strVal val="#ppt_h"/>
                                          </p:val>
                                        </p:tav>
                                      </p:tavLst>
                                    </p:anim>
                                    <p:animEffect transition="in" filter="fade">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6150"/>
                                        </p:tgtEl>
                                        <p:attrNameLst>
                                          <p:attrName>style.visibility</p:attrName>
                                        </p:attrNameLst>
                                      </p:cBhvr>
                                      <p:to>
                                        <p:strVal val="visible"/>
                                      </p:to>
                                    </p:set>
                                    <p:animEffect transition="in" filter="wipe(up)">
                                      <p:cBhvr>
                                        <p:cTn id="113" dur="1000"/>
                                        <p:tgtEl>
                                          <p:spTgt spid="6150"/>
                                        </p:tgtEl>
                                      </p:cBhvr>
                                    </p:animEffect>
                                  </p:childTnLst>
                                </p:cTn>
                              </p:par>
                            </p:childTnLst>
                          </p:cTn>
                        </p:par>
                        <p:par>
                          <p:cTn id="114" fill="hold">
                            <p:stCondLst>
                              <p:cond delay="1000"/>
                            </p:stCondLst>
                            <p:childTnLst>
                              <p:par>
                                <p:cTn id="115" presetID="12" presetClass="entr" presetSubtype="4"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additive="base">
                                        <p:cTn id="117" dur="500"/>
                                        <p:tgtEl>
                                          <p:spTgt spid="41"/>
                                        </p:tgtEl>
                                        <p:attrNameLst>
                                          <p:attrName>ppt_y</p:attrName>
                                        </p:attrNameLst>
                                      </p:cBhvr>
                                      <p:tavLst>
                                        <p:tav tm="0">
                                          <p:val>
                                            <p:strVal val="#ppt_y+#ppt_h*1.125000"/>
                                          </p:val>
                                        </p:tav>
                                        <p:tav tm="100000">
                                          <p:val>
                                            <p:strVal val="#ppt_y"/>
                                          </p:val>
                                        </p:tav>
                                      </p:tavLst>
                                    </p:anim>
                                    <p:animEffect transition="in" filter="wipe(up)">
                                      <p:cBhvr>
                                        <p:cTn id="1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7" grpId="0" uiExpand="1" build="p" animBg="1"/>
      <p:bldP spid="18" grpId="0" animBg="1"/>
      <p:bldP spid="6" grpId="0"/>
      <p:bldP spid="14" grpId="0" animBg="1"/>
      <p:bldP spid="21" grpId="0" animBg="1"/>
      <p:bldP spid="35" grpId="0" animBg="1"/>
      <p:bldP spid="37" grpId="0" animBg="1"/>
      <p:bldP spid="6150" grpId="0" animBg="1"/>
      <p:bldP spid="19" grpId="0" animBg="1"/>
      <p:bldP spid="41" grpId="0"/>
      <p:bldP spid="20" grpId="0" animBg="1"/>
      <p:bldP spid="2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82880" y="684719"/>
            <a:ext cx="5053617" cy="430887"/>
          </a:xfrm>
          <a:prstGeom prst="rect">
            <a:avLst/>
          </a:prstGeom>
          <a:solidFill>
            <a:schemeClr val="bg1">
              <a:alpha val="72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just"/>
            <a:r>
              <a:rPr lang="fr-FR" sz="1400" b="1" dirty="0">
                <a:solidFill>
                  <a:schemeClr val="accent2">
                    <a:lumMod val="50000"/>
                  </a:schemeClr>
                </a:solidFill>
                <a:latin typeface="Tw Cen MT" pitchFamily="34" charset="0"/>
              </a:rPr>
              <a:t>Montrez à l’aide des </a:t>
            </a:r>
            <a:r>
              <a:rPr lang="fr-FR" sz="1400" b="1" dirty="0" smtClean="0">
                <a:solidFill>
                  <a:schemeClr val="accent2">
                    <a:lumMod val="50000"/>
                  </a:schemeClr>
                </a:solidFill>
                <a:latin typeface="Tw Cen MT" pitchFamily="34" charset="0"/>
              </a:rPr>
              <a:t>documents </a:t>
            </a:r>
            <a:r>
              <a:rPr lang="fr-FR" sz="1400" b="1" dirty="0">
                <a:solidFill>
                  <a:schemeClr val="accent2">
                    <a:lumMod val="50000"/>
                  </a:schemeClr>
                </a:solidFill>
                <a:latin typeface="Tw Cen MT" pitchFamily="34" charset="0"/>
              </a:rPr>
              <a:t>que Mumbai est le principal point d’ancrage de l’Inde à la mondialisation</a:t>
            </a:r>
          </a:p>
        </p:txBody>
      </p:sp>
      <p:pic>
        <p:nvPicPr>
          <p:cNvPr id="29" name="Picture 2" descr="C:\Users\fred\Pictures\2012-10-17\013.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1000" contrast="56000"/>
                    </a14:imgEffect>
                  </a14:imgLayer>
                </a14:imgProps>
              </a:ext>
              <a:ext uri="{28A0092B-C50C-407E-A947-70E740481C1C}">
                <a14:useLocalDpi xmlns:a14="http://schemas.microsoft.com/office/drawing/2010/main"/>
              </a:ext>
            </a:extLst>
          </a:blip>
          <a:srcRect l="1974" t="2528" r="263" b="11920"/>
          <a:stretch/>
        </p:blipFill>
        <p:spPr bwMode="auto">
          <a:xfrm>
            <a:off x="3982881" y="1196752"/>
            <a:ext cx="5053616" cy="2648263"/>
          </a:xfrm>
          <a:prstGeom prst="rect">
            <a:avLst/>
          </a:prstGeom>
          <a:noFill/>
          <a:ln>
            <a:solidFill>
              <a:schemeClr val="bg1"/>
            </a:solidFill>
          </a:ln>
        </p:spPr>
      </p:pic>
      <p:grpSp>
        <p:nvGrpSpPr>
          <p:cNvPr id="19" name="Groupe 18"/>
          <p:cNvGrpSpPr/>
          <p:nvPr/>
        </p:nvGrpSpPr>
        <p:grpSpPr>
          <a:xfrm>
            <a:off x="6502474" y="3921342"/>
            <a:ext cx="2534023" cy="2820026"/>
            <a:chOff x="6502474" y="3921342"/>
            <a:chExt cx="2534023" cy="2820026"/>
          </a:xfrm>
        </p:grpSpPr>
        <p:pic>
          <p:nvPicPr>
            <p:cNvPr id="1026" name="Picture 2" descr="Carte 3 : Exportations totales des 11 zones franches SEZ en activité au cours de l’année financière 2004-2005"/>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34000" contrast="74000"/>
                      </a14:imgEffect>
                    </a14:imgLayer>
                  </a14:imgProps>
                </a:ext>
                <a:ext uri="{28A0092B-C50C-407E-A947-70E740481C1C}">
                  <a14:useLocalDpi xmlns:a14="http://schemas.microsoft.com/office/drawing/2010/main"/>
                </a:ext>
              </a:extLst>
            </a:blip>
            <a:srcRect l="2076" t="3290" r="1674" b="1675"/>
            <a:stretch/>
          </p:blipFill>
          <p:spPr bwMode="auto">
            <a:xfrm>
              <a:off x="6502474" y="3921342"/>
              <a:ext cx="2534022" cy="28200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7596336" y="3921342"/>
              <a:ext cx="1440161" cy="615553"/>
            </a:xfrm>
            <a:prstGeom prst="rect">
              <a:avLst/>
            </a:prstGeom>
            <a:solidFill>
              <a:schemeClr val="bg1"/>
            </a:solidFill>
            <a:ln>
              <a:solidFill>
                <a:schemeClr val="tx1"/>
              </a:solidFill>
            </a:ln>
          </p:spPr>
          <p:txBody>
            <a:bodyPr wrap="square" tIns="0" bIns="0" rtlCol="0">
              <a:spAutoFit/>
            </a:bodyPr>
            <a:lstStyle/>
            <a:p>
              <a:pPr algn="ctr"/>
              <a:r>
                <a:rPr lang="fr-FR" sz="1000" b="1" dirty="0" smtClean="0">
                  <a:latin typeface="Tw Cen MT" pitchFamily="34" charset="0"/>
                </a:rPr>
                <a:t>Exportations totales des 11 zones franches </a:t>
              </a:r>
              <a:r>
                <a:rPr lang="fr-FR" sz="1000" b="1" dirty="0">
                  <a:latin typeface="Tw Cen MT" pitchFamily="34" charset="0"/>
                </a:rPr>
                <a:t>SEZ (</a:t>
              </a:r>
              <a:r>
                <a:rPr lang="fr-FR" sz="1000" b="1" dirty="0" err="1">
                  <a:latin typeface="Tw Cen MT" pitchFamily="34" charset="0"/>
                </a:rPr>
                <a:t>Special</a:t>
              </a:r>
              <a:r>
                <a:rPr lang="fr-FR" sz="1000" b="1" dirty="0">
                  <a:latin typeface="Tw Cen MT" pitchFamily="34" charset="0"/>
                </a:rPr>
                <a:t> </a:t>
              </a:r>
              <a:r>
                <a:rPr lang="fr-FR" sz="1000" b="1" dirty="0" err="1">
                  <a:latin typeface="Tw Cen MT" pitchFamily="34" charset="0"/>
                </a:rPr>
                <a:t>Economic</a:t>
              </a:r>
              <a:r>
                <a:rPr lang="fr-FR" sz="1000" b="1" dirty="0">
                  <a:latin typeface="Tw Cen MT" pitchFamily="34" charset="0"/>
                </a:rPr>
                <a:t> </a:t>
              </a:r>
              <a:r>
                <a:rPr lang="fr-FR" sz="1000" b="1" dirty="0" smtClean="0">
                  <a:latin typeface="Tw Cen MT" pitchFamily="34" charset="0"/>
                </a:rPr>
                <a:t>Zone) en 2004-2005</a:t>
              </a:r>
              <a:endParaRPr lang="fr-FR" sz="1000" b="1" dirty="0">
                <a:latin typeface="Tw Cen MT" pitchFamily="34" charset="0"/>
              </a:endParaRPr>
            </a:p>
          </p:txBody>
        </p:sp>
      </p:grpSp>
      <p:grpSp>
        <p:nvGrpSpPr>
          <p:cNvPr id="23" name="Groupe 22"/>
          <p:cNvGrpSpPr/>
          <p:nvPr/>
        </p:nvGrpSpPr>
        <p:grpSpPr>
          <a:xfrm>
            <a:off x="3982880" y="3920944"/>
            <a:ext cx="2479678" cy="2820424"/>
            <a:chOff x="3982880" y="3920944"/>
            <a:chExt cx="2479678" cy="2820424"/>
          </a:xfrm>
        </p:grpSpPr>
        <p:pic>
          <p:nvPicPr>
            <p:cNvPr id="1028" name="Picture 4" descr="Carte 2 : Localisation des sièges sociaux des 500 plus grandes entreprises d’Inde"/>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9000" contrast="70000"/>
                      </a14:imgEffect>
                    </a14:imgLayer>
                  </a14:imgProps>
                </a:ext>
                <a:ext uri="{28A0092B-C50C-407E-A947-70E740481C1C}">
                  <a14:useLocalDpi xmlns:a14="http://schemas.microsoft.com/office/drawing/2010/main"/>
                </a:ext>
              </a:extLst>
            </a:blip>
            <a:srcRect/>
            <a:stretch>
              <a:fillRect/>
            </a:stretch>
          </p:blipFill>
          <p:spPr bwMode="auto">
            <a:xfrm>
              <a:off x="3982880" y="3921342"/>
              <a:ext cx="2479678" cy="28200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ZoneTexte 33"/>
            <p:cNvSpPr txBox="1"/>
            <p:nvPr/>
          </p:nvSpPr>
          <p:spPr>
            <a:xfrm>
              <a:off x="5022397" y="3920944"/>
              <a:ext cx="1440161" cy="461665"/>
            </a:xfrm>
            <a:prstGeom prst="rect">
              <a:avLst/>
            </a:prstGeom>
            <a:solidFill>
              <a:schemeClr val="bg1"/>
            </a:solidFill>
            <a:ln>
              <a:solidFill>
                <a:schemeClr val="tx1"/>
              </a:solidFill>
            </a:ln>
          </p:spPr>
          <p:txBody>
            <a:bodyPr wrap="square" tIns="0" bIns="0" rtlCol="0">
              <a:spAutoFit/>
            </a:bodyPr>
            <a:lstStyle/>
            <a:p>
              <a:pPr algn="ctr"/>
              <a:r>
                <a:rPr lang="fr-FR" sz="1000" b="1" dirty="0" smtClean="0">
                  <a:latin typeface="Tw Cen MT" pitchFamily="34" charset="0"/>
                </a:rPr>
                <a:t>Les sièges </a:t>
              </a:r>
              <a:r>
                <a:rPr lang="fr-FR" sz="1000" b="1" dirty="0">
                  <a:latin typeface="Tw Cen MT" pitchFamily="34" charset="0"/>
                </a:rPr>
                <a:t>sociaux des 500 plus grandes entreprises d’Inde</a:t>
              </a:r>
            </a:p>
          </p:txBody>
        </p:sp>
      </p:grpSp>
      <p:sp>
        <p:nvSpPr>
          <p:cNvPr id="37" name="ZoneTexte 36"/>
          <p:cNvSpPr txBox="1"/>
          <p:nvPr/>
        </p:nvSpPr>
        <p:spPr>
          <a:xfrm>
            <a:off x="35496" y="692661"/>
            <a:ext cx="3866023" cy="6084000"/>
          </a:xfrm>
          <a:prstGeom prst="rect">
            <a:avLst/>
          </a:prstGeom>
          <a:solidFill>
            <a:schemeClr val="accent2">
              <a:lumMod val="20000"/>
              <a:lumOff val="8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cap="small" dirty="0" err="1">
                <a:latin typeface="Tw Cen MT" pitchFamily="34" charset="0"/>
              </a:rPr>
              <a:t>Mumbai</a:t>
            </a:r>
            <a:r>
              <a:rPr lang="fr-FR" sz="1200" b="1" cap="small" dirty="0">
                <a:latin typeface="Tw Cen MT" pitchFamily="34" charset="0"/>
              </a:rPr>
              <a:t>, poumon de l’économie nationale : quel rôle à l’échelle mondiale </a:t>
            </a:r>
            <a:r>
              <a:rPr lang="fr-FR" sz="1200" b="1" cap="small" dirty="0" smtClean="0">
                <a:latin typeface="Tw Cen MT" pitchFamily="34" charset="0"/>
              </a:rPr>
              <a:t>?</a:t>
            </a:r>
          </a:p>
          <a:p>
            <a:pPr algn="just"/>
            <a:r>
              <a:rPr lang="fr-FR" sz="1200" b="1" dirty="0" err="1">
                <a:latin typeface="Tw Cen MT" pitchFamily="34" charset="0"/>
              </a:rPr>
              <a:t>Mumbai</a:t>
            </a:r>
            <a:r>
              <a:rPr lang="fr-FR" sz="1200" b="1" dirty="0">
                <a:latin typeface="Tw Cen MT" pitchFamily="34" charset="0"/>
              </a:rPr>
              <a:t> concentre aujourd’hui un grand nombre d’institutions financières et de sièges sociaux, de banques nationales ou régionales. Parmi ces institutions financières figurent les deux pôles boursiers les plus importants de l’Inde, la Bombay Stock Exchange (BSE) et la National Stock Exchange (NSE</a:t>
            </a:r>
            <a:r>
              <a:rPr lang="fr-FR" sz="1200" b="1" dirty="0" smtClean="0">
                <a:latin typeface="Tw Cen MT" pitchFamily="34" charset="0"/>
              </a:rPr>
              <a:t>)… </a:t>
            </a:r>
            <a:r>
              <a:rPr lang="fr-FR" sz="1200" b="1" dirty="0" err="1">
                <a:latin typeface="Tw Cen MT" pitchFamily="34" charset="0"/>
              </a:rPr>
              <a:t>Mumbai</a:t>
            </a:r>
            <a:r>
              <a:rPr lang="fr-FR" sz="1200" b="1" dirty="0">
                <a:latin typeface="Tw Cen MT" pitchFamily="34" charset="0"/>
              </a:rPr>
              <a:t> apparaît clairement comme la capitale financière de l’Inde en termes de volume de transactions. Le deuxième centre, New Delhi, enregistre à peine la moitié du montant enregistré par </a:t>
            </a:r>
            <a:r>
              <a:rPr lang="fr-FR" sz="1200" b="1" dirty="0" err="1" smtClean="0">
                <a:latin typeface="Tw Cen MT" pitchFamily="34" charset="0"/>
              </a:rPr>
              <a:t>Mumbai</a:t>
            </a:r>
            <a:r>
              <a:rPr lang="fr-FR" sz="1200" b="1" dirty="0" smtClean="0">
                <a:latin typeface="Tw Cen MT" pitchFamily="34" charset="0"/>
              </a:rPr>
              <a:t> </a:t>
            </a:r>
            <a:r>
              <a:rPr lang="fr-FR" sz="1200" b="1" dirty="0">
                <a:latin typeface="Tw Cen MT" pitchFamily="34" charset="0"/>
              </a:rPr>
              <a:t>(…)</a:t>
            </a:r>
            <a:r>
              <a:rPr lang="fr-FR" sz="1200" b="1" dirty="0" smtClean="0">
                <a:latin typeface="Tw Cen MT" pitchFamily="34" charset="0"/>
              </a:rPr>
              <a:t> </a:t>
            </a:r>
          </a:p>
          <a:p>
            <a:pPr algn="just"/>
            <a:r>
              <a:rPr lang="fr-FR" sz="1200" b="1" dirty="0">
                <a:latin typeface="Tw Cen MT" pitchFamily="34" charset="0"/>
              </a:rPr>
              <a:t>En plus de sa position incontestable de capitale financière, </a:t>
            </a:r>
            <a:r>
              <a:rPr lang="fr-FR" sz="1200" b="1" dirty="0" err="1">
                <a:latin typeface="Tw Cen MT" pitchFamily="34" charset="0"/>
              </a:rPr>
              <a:t>Mumbai</a:t>
            </a:r>
            <a:r>
              <a:rPr lang="fr-FR" sz="1200" b="1" dirty="0">
                <a:latin typeface="Tw Cen MT" pitchFamily="34" charset="0"/>
              </a:rPr>
              <a:t> constitue le premier pôle économique d’Inde : c’est la région métropolitaine la plus riche de l’Union, concentrant 1,6 % de sa population active, 19 % de sa valeur ajoutée industrielle, 14 % de son capital productif (soit plus de </a:t>
            </a:r>
            <a:r>
              <a:rPr lang="fr-FR" sz="1200" b="1" dirty="0" smtClean="0">
                <a:latin typeface="Tw Cen MT" pitchFamily="34" charset="0"/>
              </a:rPr>
              <a:t>5000 </a:t>
            </a:r>
            <a:r>
              <a:rPr lang="fr-FR" sz="1200" b="1" dirty="0">
                <a:latin typeface="Tw Cen MT" pitchFamily="34" charset="0"/>
              </a:rPr>
              <a:t>usines) et représentant 25 % des impôts fédéraux sur le </a:t>
            </a:r>
            <a:r>
              <a:rPr lang="fr-FR" sz="1200" b="1" dirty="0" smtClean="0">
                <a:latin typeface="Tw Cen MT" pitchFamily="34" charset="0"/>
              </a:rPr>
              <a:t>revenu </a:t>
            </a:r>
            <a:r>
              <a:rPr lang="fr-FR" sz="1200" b="1" dirty="0">
                <a:latin typeface="Tw Cen MT" pitchFamily="34" charset="0"/>
              </a:rPr>
              <a:t>(…)</a:t>
            </a:r>
            <a:endParaRPr lang="fr-FR" sz="1200" b="1" dirty="0" smtClean="0">
              <a:latin typeface="Tw Cen MT" pitchFamily="34" charset="0"/>
            </a:endParaRPr>
          </a:p>
          <a:p>
            <a:pPr algn="just"/>
            <a:r>
              <a:rPr lang="fr-FR" sz="1200" b="1" dirty="0" smtClean="0">
                <a:latin typeface="Tw Cen MT" pitchFamily="34" charset="0"/>
              </a:rPr>
              <a:t>Bien </a:t>
            </a:r>
            <a:r>
              <a:rPr lang="fr-FR" sz="1200" b="1" dirty="0">
                <a:latin typeface="Tw Cen MT" pitchFamily="34" charset="0"/>
              </a:rPr>
              <a:t>que la ville possède de bonnes infrastructures physiques par rapport au reste du pays (autoroutes, réseau ferré, port, énergie, …), ces dernières demeurent cependant limitées en comparaison des villes avec lesquelles </a:t>
            </a:r>
            <a:r>
              <a:rPr lang="fr-FR" sz="1200" b="1" dirty="0" err="1">
                <a:latin typeface="Tw Cen MT" pitchFamily="34" charset="0"/>
              </a:rPr>
              <a:t>Mumbai</a:t>
            </a:r>
            <a:r>
              <a:rPr lang="fr-FR" sz="1200" b="1" dirty="0">
                <a:latin typeface="Tw Cen MT" pitchFamily="34" charset="0"/>
              </a:rPr>
              <a:t> se met en concurrence à l’échelle </a:t>
            </a:r>
            <a:r>
              <a:rPr lang="fr-FR" sz="1200" b="1" dirty="0" smtClean="0">
                <a:latin typeface="Tw Cen MT" pitchFamily="34" charset="0"/>
              </a:rPr>
              <a:t>planétaire. Si </a:t>
            </a:r>
            <a:r>
              <a:rPr lang="fr-FR" sz="1200" b="1" dirty="0">
                <a:latin typeface="Tw Cen MT" pitchFamily="34" charset="0"/>
              </a:rPr>
              <a:t>les infrastructures de télécommunications et de transports avec l’étranger ont été considérablement améliorées ces dernières années (création d’un nouveau terminal au sein de l’aéroport existant et projet d’un nouvel aéroport, connexion avec le reste du monde par fibres optiques sous-marines), le talon d’Achille de la ville est constitué des mauvaises conditions de circulation </a:t>
            </a:r>
            <a:r>
              <a:rPr lang="fr-FR" sz="1200" b="1" dirty="0" smtClean="0">
                <a:latin typeface="Tw Cen MT" pitchFamily="34" charset="0"/>
              </a:rPr>
              <a:t>interne.</a:t>
            </a:r>
          </a:p>
          <a:p>
            <a:pPr algn="r"/>
            <a:r>
              <a:rPr lang="fr-FR" sz="800" b="1" i="1" dirty="0">
                <a:latin typeface="Tw Cen MT" pitchFamily="34" charset="0"/>
              </a:rPr>
              <a:t>http://metropoles.revues.org/4469#tocfrom1n3</a:t>
            </a:r>
          </a:p>
        </p:txBody>
      </p:sp>
      <p:sp>
        <p:nvSpPr>
          <p:cNvPr id="38" name="Rectangle 37"/>
          <p:cNvSpPr/>
          <p:nvPr/>
        </p:nvSpPr>
        <p:spPr>
          <a:xfrm>
            <a:off x="1763688" y="1674000"/>
            <a:ext cx="2088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07504" y="1854000"/>
            <a:ext cx="3744184"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96415" y="2034000"/>
            <a:ext cx="2531369"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619672" y="2214000"/>
            <a:ext cx="2232016"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96415" y="2394000"/>
            <a:ext cx="2315345"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364088" y="2539096"/>
            <a:ext cx="720080" cy="169824"/>
          </a:xfrm>
          <a:prstGeom prst="rect">
            <a:avLst/>
          </a:prstGeom>
          <a:solidFill>
            <a:srgbClr val="C00000">
              <a:alpha val="30000"/>
            </a:srgbClr>
          </a:solid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4248000" y="3284984"/>
            <a:ext cx="684000" cy="162000"/>
          </a:xfrm>
          <a:prstGeom prst="rect">
            <a:avLst/>
          </a:prstGeom>
          <a:solidFill>
            <a:srgbClr val="C00000">
              <a:alpha val="30000"/>
            </a:srgbClr>
          </a:solid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384648" y="3626661"/>
            <a:ext cx="576064" cy="180000"/>
          </a:xfrm>
          <a:prstGeom prst="rect">
            <a:avLst/>
          </a:prstGeom>
          <a:solidFill>
            <a:srgbClr val="C00000">
              <a:alpha val="30000"/>
            </a:srgbClr>
          </a:solid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08983" y="1484800"/>
            <a:ext cx="2232000" cy="144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982880" y="1196752"/>
            <a:ext cx="3636000" cy="324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4068000" y="1232792"/>
            <a:ext cx="504000" cy="252000"/>
          </a:xfrm>
          <a:prstGeom prst="rect">
            <a:avLst/>
          </a:prstGeom>
          <a:solidFill>
            <a:schemeClr val="accent2">
              <a:lumMod val="50000"/>
              <a:alpha val="3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590000" y="1204903"/>
            <a:ext cx="1707903" cy="307777"/>
          </a:xfrm>
          <a:prstGeom prst="rect">
            <a:avLst/>
          </a:prstGeom>
          <a:noFill/>
        </p:spPr>
        <p:txBody>
          <a:bodyPr wrap="none" rtlCol="0">
            <a:spAutoFit/>
          </a:bodyPr>
          <a:lstStyle/>
          <a:p>
            <a:r>
              <a:rPr lang="fr-FR" sz="1400" b="1" dirty="0" smtClean="0">
                <a:latin typeface="Tw Cen MT" pitchFamily="34" charset="0"/>
              </a:rPr>
              <a:t>Puissance financière</a:t>
            </a:r>
            <a:endParaRPr lang="fr-FR" sz="1400" b="1" dirty="0">
              <a:latin typeface="Tw Cen MT" pitchFamily="34" charset="0"/>
            </a:endParaRPr>
          </a:p>
        </p:txBody>
      </p:sp>
      <p:sp>
        <p:nvSpPr>
          <p:cNvPr id="50" name="Rectangle 49"/>
          <p:cNvSpPr/>
          <p:nvPr/>
        </p:nvSpPr>
        <p:spPr>
          <a:xfrm>
            <a:off x="2160001" y="3140984"/>
            <a:ext cx="1691688"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96415" y="3312000"/>
            <a:ext cx="3755273"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96416" y="3497040"/>
            <a:ext cx="3759608"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96416" y="3672000"/>
            <a:ext cx="3759608"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flipV="1">
            <a:off x="96415" y="3852000"/>
            <a:ext cx="2315345" cy="144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5979014" y="3501371"/>
            <a:ext cx="1113265" cy="288000"/>
          </a:xfrm>
          <a:prstGeom prst="rect">
            <a:avLst/>
          </a:prstGeom>
          <a:solidFill>
            <a:srgbClr val="00B0F0">
              <a:alpha val="30000"/>
            </a:srgbClr>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4176000" y="5445224"/>
            <a:ext cx="432000" cy="396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p:cNvCxnSpPr/>
          <p:nvPr/>
        </p:nvCxnSpPr>
        <p:spPr>
          <a:xfrm>
            <a:off x="4644008" y="5642496"/>
            <a:ext cx="1028672" cy="306784"/>
          </a:xfrm>
          <a:prstGeom prst="straightConnector1">
            <a:avLst/>
          </a:prstGeom>
          <a:ln>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0" name="Ellipse 59"/>
          <p:cNvSpPr/>
          <p:nvPr/>
        </p:nvSpPr>
        <p:spPr>
          <a:xfrm>
            <a:off x="6730342" y="5445224"/>
            <a:ext cx="360000" cy="360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p:cNvCxnSpPr/>
          <p:nvPr/>
        </p:nvCxnSpPr>
        <p:spPr>
          <a:xfrm>
            <a:off x="7117752" y="5686376"/>
            <a:ext cx="1342680" cy="406920"/>
          </a:xfrm>
          <a:prstGeom prst="straightConnector1">
            <a:avLst/>
          </a:prstGeom>
          <a:ln>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4068000" y="1232800"/>
            <a:ext cx="504000" cy="252000"/>
          </a:xfrm>
          <a:prstGeom prst="rect">
            <a:avLst/>
          </a:prstGeom>
          <a:solidFill>
            <a:srgbClr val="00B0F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4611812" y="1228780"/>
            <a:ext cx="1792478" cy="307777"/>
          </a:xfrm>
          <a:prstGeom prst="rect">
            <a:avLst/>
          </a:prstGeom>
          <a:noFill/>
        </p:spPr>
        <p:txBody>
          <a:bodyPr wrap="none" rtlCol="0">
            <a:spAutoFit/>
          </a:bodyPr>
          <a:lstStyle/>
          <a:p>
            <a:r>
              <a:rPr lang="fr-FR" sz="1400" b="1" dirty="0" smtClean="0">
                <a:latin typeface="Tw Cen MT" pitchFamily="34" charset="0"/>
              </a:rPr>
              <a:t>Puissance industrielle</a:t>
            </a:r>
            <a:endParaRPr lang="fr-FR" sz="1400" b="1" dirty="0">
              <a:latin typeface="Tw Cen MT" pitchFamily="34" charset="0"/>
            </a:endParaRPr>
          </a:p>
        </p:txBody>
      </p:sp>
      <p:sp>
        <p:nvSpPr>
          <p:cNvPr id="66" name="Rectangle 65"/>
          <p:cNvSpPr/>
          <p:nvPr/>
        </p:nvSpPr>
        <p:spPr>
          <a:xfrm>
            <a:off x="4063393" y="1232094"/>
            <a:ext cx="504000" cy="252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4523444" y="1191752"/>
            <a:ext cx="2156744" cy="307777"/>
          </a:xfrm>
          <a:prstGeom prst="rect">
            <a:avLst/>
          </a:prstGeom>
          <a:noFill/>
        </p:spPr>
        <p:txBody>
          <a:bodyPr wrap="none" rtlCol="0">
            <a:spAutoFit/>
          </a:bodyPr>
          <a:lstStyle/>
          <a:p>
            <a:r>
              <a:rPr lang="fr-FR" sz="1400" b="1" dirty="0" smtClean="0">
                <a:latin typeface="Tw Cen MT" pitchFamily="34" charset="0"/>
              </a:rPr>
              <a:t>Nœud intermodal mondial</a:t>
            </a:r>
            <a:endParaRPr lang="fr-FR" sz="1400" b="1" dirty="0">
              <a:latin typeface="Tw Cen MT" pitchFamily="34" charset="0"/>
            </a:endParaRPr>
          </a:p>
        </p:txBody>
      </p:sp>
      <p:sp>
        <p:nvSpPr>
          <p:cNvPr id="68" name="Rectangle 67"/>
          <p:cNvSpPr/>
          <p:nvPr/>
        </p:nvSpPr>
        <p:spPr>
          <a:xfrm>
            <a:off x="971601" y="5157208"/>
            <a:ext cx="2880088"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107504" y="5340862"/>
            <a:ext cx="3744184"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109006" y="5517248"/>
            <a:ext cx="3742681"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08983" y="5695768"/>
            <a:ext cx="3742704"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117027" y="5889836"/>
            <a:ext cx="3734659"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117027" y="6081108"/>
            <a:ext cx="2042974" cy="144000"/>
          </a:xfrm>
          <a:prstGeom prst="rect">
            <a:avLst/>
          </a:prstGeom>
          <a:solidFill>
            <a:srgbClr val="00B05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4860032" y="2358000"/>
            <a:ext cx="668686" cy="206904"/>
          </a:xfrm>
          <a:prstGeom prst="rect">
            <a:avLst/>
          </a:prstGeom>
          <a:solidFill>
            <a:srgbClr val="00B0F0">
              <a:alpha val="30000"/>
            </a:srgbClr>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6297903" y="2668356"/>
            <a:ext cx="334343" cy="256588"/>
          </a:xfrm>
          <a:prstGeom prst="rect">
            <a:avLst/>
          </a:prstGeom>
          <a:solidFill>
            <a:srgbClr val="00B0F0">
              <a:alpha val="30000"/>
            </a:srgbClr>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5800880" y="2743589"/>
            <a:ext cx="1020420" cy="266266"/>
          </a:xfrm>
          <a:prstGeom prst="rect">
            <a:avLst/>
          </a:prstGeom>
          <a:solidFill>
            <a:srgbClr val="00B050">
              <a:alpha val="30000"/>
            </a:srgbClr>
          </a:solid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6474858" y="2876722"/>
            <a:ext cx="1049469" cy="435278"/>
          </a:xfrm>
          <a:prstGeom prst="rect">
            <a:avLst/>
          </a:prstGeom>
          <a:solidFill>
            <a:srgbClr val="00B050">
              <a:alpha val="30000"/>
            </a:srgbClr>
          </a:solid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937823" y="3182617"/>
            <a:ext cx="694423" cy="264367"/>
          </a:xfrm>
          <a:prstGeom prst="rect">
            <a:avLst/>
          </a:prstGeom>
          <a:solidFill>
            <a:srgbClr val="00B050">
              <a:alpha val="30000"/>
            </a:srgbClr>
          </a:solid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4068000" y="1228780"/>
            <a:ext cx="504000" cy="252000"/>
          </a:xfrm>
          <a:prstGeom prst="rect">
            <a:avLst/>
          </a:prstGeom>
          <a:solidFill>
            <a:srgbClr val="7030A0">
              <a:alpha val="3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4572000" y="1204911"/>
            <a:ext cx="2760051" cy="307777"/>
          </a:xfrm>
          <a:prstGeom prst="rect">
            <a:avLst/>
          </a:prstGeom>
          <a:noFill/>
        </p:spPr>
        <p:txBody>
          <a:bodyPr wrap="none" rtlCol="0">
            <a:spAutoFit/>
          </a:bodyPr>
          <a:lstStyle/>
          <a:p>
            <a:r>
              <a:rPr lang="fr-FR" sz="1400" b="1" dirty="0" smtClean="0">
                <a:latin typeface="Tw Cen MT" pitchFamily="34" charset="0"/>
              </a:rPr>
              <a:t>Rayonnement culturel (soft power)</a:t>
            </a:r>
            <a:endParaRPr lang="fr-FR" sz="1400" b="1" dirty="0">
              <a:latin typeface="Tw Cen MT" pitchFamily="34" charset="0"/>
            </a:endParaRPr>
          </a:p>
        </p:txBody>
      </p:sp>
      <p:sp>
        <p:nvSpPr>
          <p:cNvPr id="82" name="Rectangle 81"/>
          <p:cNvSpPr/>
          <p:nvPr/>
        </p:nvSpPr>
        <p:spPr>
          <a:xfrm>
            <a:off x="4168184" y="2876722"/>
            <a:ext cx="763816" cy="145071"/>
          </a:xfrm>
          <a:prstGeom prst="rect">
            <a:avLst/>
          </a:prstGeom>
          <a:solidFill>
            <a:srgbClr val="7030A0">
              <a:alpha val="30000"/>
            </a:srgbClr>
          </a:solidFill>
          <a:ln w="127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5194375" y="1818000"/>
            <a:ext cx="463666" cy="145071"/>
          </a:xfrm>
          <a:prstGeom prst="rect">
            <a:avLst/>
          </a:prstGeom>
          <a:solidFill>
            <a:srgbClr val="7030A0">
              <a:alpha val="30000"/>
            </a:srgbClr>
          </a:solidFill>
          <a:ln w="127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4550092" y="3620942"/>
            <a:ext cx="668686" cy="206904"/>
          </a:xfrm>
          <a:prstGeom prst="rect">
            <a:avLst/>
          </a:prstGeom>
          <a:solidFill>
            <a:srgbClr val="00B0F0">
              <a:alpha val="30000"/>
            </a:srgbClr>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75555" y="-1"/>
            <a:ext cx="9153211" cy="646331"/>
          </a:xfrm>
          <a:prstGeom prst="rect">
            <a:avLst/>
          </a:prstGeom>
          <a:solidFill>
            <a:schemeClr val="accent2">
              <a:lumMod val="20000"/>
              <a:lumOff val="80000"/>
              <a:alpha val="70000"/>
            </a:schemeClr>
          </a:solidFill>
        </p:spPr>
        <p:txBody>
          <a:bodyPr wrap="square">
            <a:spAutoFit/>
          </a:bodyPr>
          <a:lstStyle/>
          <a:p>
            <a:pPr algn="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I. </a:t>
            </a:r>
            <a:r>
              <a:rPr lang="fr-FR" b="1" u="sng" dirty="0" err="1">
                <a:solidFill>
                  <a:schemeClr val="accent2">
                    <a:lumMod val="50000"/>
                  </a:schemeClr>
                </a:solidFill>
                <a:effectLst>
                  <a:outerShdw blurRad="38100" dist="38100" dir="2700000" algn="tl">
                    <a:srgbClr val="000000">
                      <a:alpha val="43137"/>
                    </a:srgbClr>
                  </a:outerShdw>
                </a:effectLst>
                <a:latin typeface="John Handy LET" pitchFamily="2" charset="0"/>
              </a:rPr>
              <a:t>Mumbai</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 une métropole </a:t>
            </a:r>
            <a:r>
              <a:rPr lang="fr-FR"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 moderne » </a:t>
            </a:r>
            <a:r>
              <a:rPr lang="fr-FR" b="1" u="sng" dirty="0">
                <a:solidFill>
                  <a:schemeClr val="accent2">
                    <a:lumMod val="50000"/>
                  </a:schemeClr>
                </a:solidFill>
                <a:effectLst>
                  <a:outerShdw blurRad="38100" dist="38100" dir="2700000" algn="tl">
                    <a:srgbClr val="000000">
                      <a:alpha val="43137"/>
                    </a:srgbClr>
                  </a:outerShdw>
                </a:effectLst>
                <a:latin typeface="John Handy LET" pitchFamily="2" charset="0"/>
              </a:rPr>
              <a:t>en pleine mutation</a:t>
            </a:r>
          </a:p>
          <a:p>
            <a:pPr algn="r"/>
            <a:r>
              <a:rPr lang="fr-FR" b="1" dirty="0" smtClean="0">
                <a:solidFill>
                  <a:srgbClr val="003300"/>
                </a:solidFill>
                <a:effectLst>
                  <a:outerShdw blurRad="38100" dist="38100" dir="2700000" algn="tl">
                    <a:srgbClr val="000000">
                      <a:alpha val="43137"/>
                    </a:srgbClr>
                  </a:outerShdw>
                </a:effectLst>
                <a:latin typeface="Viner Hand ITC" pitchFamily="66" charset="0"/>
              </a:rPr>
              <a:t>3.</a:t>
            </a:r>
            <a:r>
              <a:rPr lang="fr-FR" b="1" dirty="0" smtClean="0">
                <a:solidFill>
                  <a:srgbClr val="003300"/>
                </a:solidFill>
                <a:effectLst>
                  <a:outerShdw blurRad="38100" dist="38100" dir="2700000" algn="tl">
                    <a:srgbClr val="000000">
                      <a:alpha val="43137"/>
                    </a:srgbClr>
                  </a:outerShdw>
                </a:effectLst>
                <a:latin typeface="John Handy LET" pitchFamily="2" charset="0"/>
              </a:rPr>
              <a:t> </a:t>
            </a:r>
            <a:r>
              <a:rPr lang="fr-FR" b="1" dirty="0">
                <a:solidFill>
                  <a:srgbClr val="003300"/>
                </a:solidFill>
                <a:effectLst>
                  <a:outerShdw blurRad="38100" dist="38100" dir="2700000" algn="tl">
                    <a:srgbClr val="000000">
                      <a:alpha val="43137"/>
                    </a:srgbClr>
                  </a:outerShdw>
                </a:effectLst>
                <a:latin typeface="John Handy LET" pitchFamily="2" charset="0"/>
              </a:rPr>
              <a:t>Une ville </a:t>
            </a:r>
            <a:r>
              <a:rPr lang="fr-FR" b="1" dirty="0" smtClean="0">
                <a:solidFill>
                  <a:srgbClr val="003300"/>
                </a:solidFill>
                <a:effectLst>
                  <a:outerShdw blurRad="38100" dist="38100" dir="2700000" algn="tl">
                    <a:srgbClr val="000000">
                      <a:alpha val="43137"/>
                    </a:srgbClr>
                  </a:outerShdw>
                </a:effectLst>
                <a:latin typeface="John Handy LET" pitchFamily="2" charset="0"/>
              </a:rPr>
              <a:t>métropole mondiale.</a:t>
            </a:r>
            <a:endParaRPr lang="fr-FR" b="1" dirty="0">
              <a:solidFill>
                <a:srgbClr val="003300"/>
              </a:solidFill>
              <a:effectLst>
                <a:outerShdw blurRad="38100" dist="38100" dir="2700000" algn="tl">
                  <a:srgbClr val="000000">
                    <a:alpha val="43137"/>
                  </a:srgbClr>
                </a:outerShdw>
              </a:effectLst>
              <a:latin typeface="John Handy LET" pitchFamily="2" charset="0"/>
            </a:endParaRPr>
          </a:p>
        </p:txBody>
      </p:sp>
    </p:spTree>
    <p:extLst>
      <p:ext uri="{BB962C8B-B14F-4D97-AF65-F5344CB8AC3E}">
        <p14:creationId xmlns:p14="http://schemas.microsoft.com/office/powerpoint/2010/main" val="128750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par>
                                <p:cTn id="12" presetID="21"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2000"/>
                                        <p:tgtEl>
                                          <p:spTgt spid="23"/>
                                        </p:tgtEl>
                                      </p:cBhvr>
                                    </p:animEffect>
                                  </p:childTnLst>
                                </p:cTn>
                              </p:par>
                              <p:par>
                                <p:cTn id="15" presetID="21"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par>
                          <p:cTn id="18" fill="hold">
                            <p:stCondLst>
                              <p:cond delay="4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1000"/>
                                        <p:tgtEl>
                                          <p:spTgt spid="27"/>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ppt_w</p:attrName>
                                        </p:attrNameLst>
                                      </p:cBhvr>
                                      <p:tavLst>
                                        <p:tav tm="0">
                                          <p:val>
                                            <p:fltVal val="0"/>
                                          </p:val>
                                        </p:tav>
                                        <p:tav tm="100000">
                                          <p:val>
                                            <p:strVal val="#ppt_w"/>
                                          </p:val>
                                        </p:tav>
                                      </p:tavLst>
                                    </p:anim>
                                    <p:anim calcmode="lin" valueType="num">
                                      <p:cBhvr>
                                        <p:cTn id="35" dur="1000" fill="hold"/>
                                        <p:tgtEl>
                                          <p:spTgt spid="48"/>
                                        </p:tgtEl>
                                        <p:attrNameLst>
                                          <p:attrName>ppt_h</p:attrName>
                                        </p:attrNameLst>
                                      </p:cBhvr>
                                      <p:tavLst>
                                        <p:tav tm="0">
                                          <p:val>
                                            <p:fltVal val="0"/>
                                          </p:val>
                                        </p:tav>
                                        <p:tav tm="100000">
                                          <p:val>
                                            <p:strVal val="#ppt_h"/>
                                          </p:val>
                                        </p:tav>
                                      </p:tavLst>
                                    </p:anim>
                                    <p:animEffect transition="in" filter="fade">
                                      <p:cBhvr>
                                        <p:cTn id="36" dur="1000"/>
                                        <p:tgtEl>
                                          <p:spTgt spid="48"/>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1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1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1000"/>
                                        <p:tgtEl>
                                          <p:spTgt spid="3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10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10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1000"/>
                                        <p:tgtEl>
                                          <p:spTgt spid="4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10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heel(1)">
                                      <p:cBhvr>
                                        <p:cTn id="69" dur="2000"/>
                                        <p:tgtEl>
                                          <p:spTgt spid="26"/>
                                        </p:tgtEl>
                                      </p:cBhvr>
                                    </p:animEffect>
                                  </p:childTnLst>
                                </p:cTn>
                              </p:par>
                            </p:childTnLst>
                          </p:cTn>
                        </p:par>
                        <p:par>
                          <p:cTn id="70" fill="hold">
                            <p:stCondLst>
                              <p:cond delay="2000"/>
                            </p:stCondLst>
                            <p:childTnLst>
                              <p:par>
                                <p:cTn id="71" presetID="21" presetClass="entr" presetSubtype="1"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heel(1)">
                                      <p:cBhvr>
                                        <p:cTn id="73" dur="2000"/>
                                        <p:tgtEl>
                                          <p:spTgt spid="45"/>
                                        </p:tgtEl>
                                      </p:cBhvr>
                                    </p:animEffect>
                                  </p:childTnLst>
                                </p:cTn>
                              </p:par>
                            </p:childTnLst>
                          </p:cTn>
                        </p:par>
                        <p:par>
                          <p:cTn id="74" fill="hold">
                            <p:stCondLst>
                              <p:cond delay="4000"/>
                            </p:stCondLst>
                            <p:childTnLst>
                              <p:par>
                                <p:cTn id="75" presetID="21" presetClass="entr" presetSubtype="1"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heel(1)">
                                      <p:cBhvr>
                                        <p:cTn id="77" dur="20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30"/>
                                        </p:tgtEl>
                                        <p:attrNameLst>
                                          <p:attrName>ppt_w</p:attrName>
                                        </p:attrNameLst>
                                      </p:cBhvr>
                                      <p:tavLst>
                                        <p:tav tm="0">
                                          <p:val>
                                            <p:strVal val="ppt_w"/>
                                          </p:val>
                                        </p:tav>
                                        <p:tav tm="100000">
                                          <p:val>
                                            <p:fltVal val="0"/>
                                          </p:val>
                                        </p:tav>
                                      </p:tavLst>
                                    </p:anim>
                                    <p:anim calcmode="lin" valueType="num">
                                      <p:cBhvr>
                                        <p:cTn id="82" dur="500"/>
                                        <p:tgtEl>
                                          <p:spTgt spid="30"/>
                                        </p:tgtEl>
                                        <p:attrNameLst>
                                          <p:attrName>ppt_h</p:attrName>
                                        </p:attrNameLst>
                                      </p:cBhvr>
                                      <p:tavLst>
                                        <p:tav tm="0">
                                          <p:val>
                                            <p:strVal val="ppt_h"/>
                                          </p:val>
                                        </p:tav>
                                        <p:tav tm="100000">
                                          <p:val>
                                            <p:fltVal val="0"/>
                                          </p:val>
                                        </p:tav>
                                      </p:tavLst>
                                    </p:anim>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48"/>
                                        </p:tgtEl>
                                        <p:attrNameLst>
                                          <p:attrName>ppt_w</p:attrName>
                                        </p:attrNameLst>
                                      </p:cBhvr>
                                      <p:tavLst>
                                        <p:tav tm="0">
                                          <p:val>
                                            <p:strVal val="ppt_w"/>
                                          </p:val>
                                        </p:tav>
                                        <p:tav tm="100000">
                                          <p:val>
                                            <p:fltVal val="0"/>
                                          </p:val>
                                        </p:tav>
                                      </p:tavLst>
                                    </p:anim>
                                    <p:anim calcmode="lin" valueType="num">
                                      <p:cBhvr>
                                        <p:cTn id="87" dur="500"/>
                                        <p:tgtEl>
                                          <p:spTgt spid="48"/>
                                        </p:tgtEl>
                                        <p:attrNameLst>
                                          <p:attrName>ppt_h</p:attrName>
                                        </p:attrNameLst>
                                      </p:cBhvr>
                                      <p:tavLst>
                                        <p:tav tm="0">
                                          <p:val>
                                            <p:strVal val="ppt_h"/>
                                          </p:val>
                                        </p:tav>
                                        <p:tav tm="100000">
                                          <p:val>
                                            <p:fltVal val="0"/>
                                          </p:val>
                                        </p:tav>
                                      </p:tavLst>
                                    </p:anim>
                                    <p:animEffect transition="out" filter="fade">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1000" fill="hold"/>
                                        <p:tgtEl>
                                          <p:spTgt spid="64"/>
                                        </p:tgtEl>
                                        <p:attrNameLst>
                                          <p:attrName>ppt_w</p:attrName>
                                        </p:attrNameLst>
                                      </p:cBhvr>
                                      <p:tavLst>
                                        <p:tav tm="0">
                                          <p:val>
                                            <p:fltVal val="0"/>
                                          </p:val>
                                        </p:tav>
                                        <p:tav tm="100000">
                                          <p:val>
                                            <p:strVal val="#ppt_w"/>
                                          </p:val>
                                        </p:tav>
                                      </p:tavLst>
                                    </p:anim>
                                    <p:anim calcmode="lin" valueType="num">
                                      <p:cBhvr>
                                        <p:cTn id="95" dur="1000" fill="hold"/>
                                        <p:tgtEl>
                                          <p:spTgt spid="64"/>
                                        </p:tgtEl>
                                        <p:attrNameLst>
                                          <p:attrName>ppt_h</p:attrName>
                                        </p:attrNameLst>
                                      </p:cBhvr>
                                      <p:tavLst>
                                        <p:tav tm="0">
                                          <p:val>
                                            <p:fltVal val="0"/>
                                          </p:val>
                                        </p:tav>
                                        <p:tav tm="100000">
                                          <p:val>
                                            <p:strVal val="#ppt_h"/>
                                          </p:val>
                                        </p:tav>
                                      </p:tavLst>
                                    </p:anim>
                                    <p:animEffect transition="in" filter="fade">
                                      <p:cBhvr>
                                        <p:cTn id="96" dur="1000"/>
                                        <p:tgtEl>
                                          <p:spTgt spid="64"/>
                                        </p:tgtEl>
                                      </p:cBhvr>
                                    </p:animEffect>
                                  </p:childTnLst>
                                </p:cTn>
                              </p:par>
                            </p:childTnLst>
                          </p:cTn>
                        </p:par>
                        <p:par>
                          <p:cTn id="97" fill="hold">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wipe(left)">
                                      <p:cBhvr>
                                        <p:cTn id="100" dur="1000"/>
                                        <p:tgtEl>
                                          <p:spTgt spid="6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1000"/>
                                        <p:tgtEl>
                                          <p:spTgt spid="5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1000"/>
                                        <p:tgtEl>
                                          <p:spTgt spid="5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1000"/>
                                        <p:tgtEl>
                                          <p:spTgt spid="5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left)">
                                      <p:cBhvr>
                                        <p:cTn id="114" dur="1000"/>
                                        <p:tgtEl>
                                          <p:spTgt spid="5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left)">
                                      <p:cBhvr>
                                        <p:cTn id="117" dur="1000"/>
                                        <p:tgtEl>
                                          <p:spTgt spid="55"/>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wheel(1)">
                                      <p:cBhvr>
                                        <p:cTn id="122" dur="2000"/>
                                        <p:tgtEl>
                                          <p:spTgt spid="56"/>
                                        </p:tgtEl>
                                      </p:cBhvr>
                                    </p:animEffect>
                                  </p:childTnLst>
                                </p:cTn>
                              </p:par>
                            </p:childTnLst>
                          </p:cTn>
                        </p:par>
                        <p:par>
                          <p:cTn id="123" fill="hold">
                            <p:stCondLst>
                              <p:cond delay="2000"/>
                            </p:stCondLst>
                            <p:childTnLst>
                              <p:par>
                                <p:cTn id="124" presetID="21" presetClass="entr" presetSubtype="1" fill="hold" grpId="0"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wheel(1)">
                                      <p:cBhvr>
                                        <p:cTn id="126" dur="2000"/>
                                        <p:tgtEl>
                                          <p:spTgt spid="74"/>
                                        </p:tgtEl>
                                      </p:cBhvr>
                                    </p:animEffect>
                                  </p:childTnLst>
                                </p:cTn>
                              </p:par>
                            </p:childTnLst>
                          </p:cTn>
                        </p:par>
                        <p:par>
                          <p:cTn id="127" fill="hold">
                            <p:stCondLst>
                              <p:cond delay="4000"/>
                            </p:stCondLst>
                            <p:childTnLst>
                              <p:par>
                                <p:cTn id="128" presetID="21" presetClass="entr" presetSubtype="1" fill="hold" grpId="0" nodeType="after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wheel(1)">
                                      <p:cBhvr>
                                        <p:cTn id="130" dur="2000"/>
                                        <p:tgtEl>
                                          <p:spTgt spid="75"/>
                                        </p:tgtEl>
                                      </p:cBhvr>
                                    </p:animEffect>
                                  </p:childTnLst>
                                </p:cTn>
                              </p:par>
                            </p:childTnLst>
                          </p:cTn>
                        </p:par>
                        <p:par>
                          <p:cTn id="131" fill="hold">
                            <p:stCondLst>
                              <p:cond delay="6000"/>
                            </p:stCondLst>
                            <p:childTnLst>
                              <p:par>
                                <p:cTn id="132" presetID="21" presetClass="entr" presetSubtype="1" fill="hold" grpId="0" nodeType="after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wheel(1)">
                                      <p:cBhvr>
                                        <p:cTn id="134" dur="2000"/>
                                        <p:tgtEl>
                                          <p:spTgt spid="58"/>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wheel(1)">
                                      <p:cBhvr>
                                        <p:cTn id="139" dur="2000"/>
                                        <p:tgtEl>
                                          <p:spTgt spid="47"/>
                                        </p:tgtEl>
                                      </p:cBhvr>
                                    </p:animEffect>
                                  </p:childTnLst>
                                </p:cTn>
                              </p:par>
                            </p:childTnLst>
                          </p:cTn>
                        </p:par>
                        <p:par>
                          <p:cTn id="140" fill="hold">
                            <p:stCondLst>
                              <p:cond delay="2000"/>
                            </p:stCondLst>
                            <p:childTnLst>
                              <p:par>
                                <p:cTn id="141" presetID="22" presetClass="entr" presetSubtype="8"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wipe(left)">
                                      <p:cBhvr>
                                        <p:cTn id="143" dur="1000"/>
                                        <p:tgtEl>
                                          <p:spTgt spid="57"/>
                                        </p:tgtEl>
                                      </p:cBhvr>
                                    </p:animEffect>
                                  </p:childTnLst>
                                </p:cTn>
                              </p:par>
                            </p:childTnLst>
                          </p:cTn>
                        </p:par>
                      </p:childTnLst>
                    </p:cTn>
                  </p:par>
                  <p:par>
                    <p:cTn id="144" fill="hold">
                      <p:stCondLst>
                        <p:cond delay="indefinite"/>
                      </p:stCondLst>
                      <p:childTnLst>
                        <p:par>
                          <p:cTn id="145" fill="hold">
                            <p:stCondLst>
                              <p:cond delay="0"/>
                            </p:stCondLst>
                            <p:childTnLst>
                              <p:par>
                                <p:cTn id="146" presetID="21" presetClass="entr" presetSubtype="1" fill="hold" grpId="0" nodeType="click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heel(1)">
                                      <p:cBhvr>
                                        <p:cTn id="148" dur="2000"/>
                                        <p:tgtEl>
                                          <p:spTgt spid="60"/>
                                        </p:tgtEl>
                                      </p:cBhvr>
                                    </p:animEffect>
                                  </p:childTnLst>
                                </p:cTn>
                              </p:par>
                            </p:childTnLst>
                          </p:cTn>
                        </p:par>
                        <p:par>
                          <p:cTn id="149" fill="hold">
                            <p:stCondLst>
                              <p:cond delay="2000"/>
                            </p:stCondLst>
                            <p:childTnLst>
                              <p:par>
                                <p:cTn id="150" presetID="22" presetClass="entr" presetSubtype="8" fill="hold"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left)">
                                      <p:cBhvr>
                                        <p:cTn id="152" dur="1000"/>
                                        <p:tgtEl>
                                          <p:spTgt spid="61"/>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xit" presetSubtype="32" fill="hold" grpId="1" nodeType="clickEffect">
                                  <p:stCondLst>
                                    <p:cond delay="0"/>
                                  </p:stCondLst>
                                  <p:childTnLst>
                                    <p:anim calcmode="lin" valueType="num">
                                      <p:cBhvr>
                                        <p:cTn id="156" dur="500"/>
                                        <p:tgtEl>
                                          <p:spTgt spid="65"/>
                                        </p:tgtEl>
                                        <p:attrNameLst>
                                          <p:attrName>ppt_w</p:attrName>
                                        </p:attrNameLst>
                                      </p:cBhvr>
                                      <p:tavLst>
                                        <p:tav tm="0">
                                          <p:val>
                                            <p:strVal val="ppt_w"/>
                                          </p:val>
                                        </p:tav>
                                        <p:tav tm="100000">
                                          <p:val>
                                            <p:fltVal val="0"/>
                                          </p:val>
                                        </p:tav>
                                      </p:tavLst>
                                    </p:anim>
                                    <p:anim calcmode="lin" valueType="num">
                                      <p:cBhvr>
                                        <p:cTn id="157" dur="500"/>
                                        <p:tgtEl>
                                          <p:spTgt spid="65"/>
                                        </p:tgtEl>
                                        <p:attrNameLst>
                                          <p:attrName>ppt_h</p:attrName>
                                        </p:attrNameLst>
                                      </p:cBhvr>
                                      <p:tavLst>
                                        <p:tav tm="0">
                                          <p:val>
                                            <p:strVal val="ppt_h"/>
                                          </p:val>
                                        </p:tav>
                                        <p:tav tm="100000">
                                          <p:val>
                                            <p:fltVal val="0"/>
                                          </p:val>
                                        </p:tav>
                                      </p:tavLst>
                                    </p:anim>
                                    <p:animEffect transition="out" filter="fade">
                                      <p:cBhvr>
                                        <p:cTn id="158" dur="500"/>
                                        <p:tgtEl>
                                          <p:spTgt spid="65"/>
                                        </p:tgtEl>
                                      </p:cBhvr>
                                    </p:animEffect>
                                    <p:set>
                                      <p:cBhvr>
                                        <p:cTn id="159" dur="1" fill="hold">
                                          <p:stCondLst>
                                            <p:cond delay="499"/>
                                          </p:stCondLst>
                                        </p:cTn>
                                        <p:tgtEl>
                                          <p:spTgt spid="65"/>
                                        </p:tgtEl>
                                        <p:attrNameLst>
                                          <p:attrName>style.visibility</p:attrName>
                                        </p:attrNameLst>
                                      </p:cBhvr>
                                      <p:to>
                                        <p:strVal val="hidden"/>
                                      </p:to>
                                    </p:set>
                                  </p:childTnLst>
                                </p:cTn>
                              </p:par>
                              <p:par>
                                <p:cTn id="160" presetID="53" presetClass="exit" presetSubtype="32" fill="hold" grpId="1" nodeType="with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1000" fill="hold"/>
                                        <p:tgtEl>
                                          <p:spTgt spid="66"/>
                                        </p:tgtEl>
                                        <p:attrNameLst>
                                          <p:attrName>ppt_w</p:attrName>
                                        </p:attrNameLst>
                                      </p:cBhvr>
                                      <p:tavLst>
                                        <p:tav tm="0">
                                          <p:val>
                                            <p:fltVal val="0"/>
                                          </p:val>
                                        </p:tav>
                                        <p:tav tm="100000">
                                          <p:val>
                                            <p:strVal val="#ppt_w"/>
                                          </p:val>
                                        </p:tav>
                                      </p:tavLst>
                                    </p:anim>
                                    <p:anim calcmode="lin" valueType="num">
                                      <p:cBhvr>
                                        <p:cTn id="170" dur="1000" fill="hold"/>
                                        <p:tgtEl>
                                          <p:spTgt spid="66"/>
                                        </p:tgtEl>
                                        <p:attrNameLst>
                                          <p:attrName>ppt_h</p:attrName>
                                        </p:attrNameLst>
                                      </p:cBhvr>
                                      <p:tavLst>
                                        <p:tav tm="0">
                                          <p:val>
                                            <p:fltVal val="0"/>
                                          </p:val>
                                        </p:tav>
                                        <p:tav tm="100000">
                                          <p:val>
                                            <p:strVal val="#ppt_h"/>
                                          </p:val>
                                        </p:tav>
                                      </p:tavLst>
                                    </p:anim>
                                    <p:animEffect transition="in" filter="fade">
                                      <p:cBhvr>
                                        <p:cTn id="171" dur="1000"/>
                                        <p:tgtEl>
                                          <p:spTgt spid="66"/>
                                        </p:tgtEl>
                                      </p:cBhvr>
                                    </p:animEffect>
                                  </p:childTnLst>
                                </p:cTn>
                              </p:par>
                            </p:childTnLst>
                          </p:cTn>
                        </p:par>
                        <p:par>
                          <p:cTn id="172" fill="hold">
                            <p:stCondLst>
                              <p:cond delay="1000"/>
                            </p:stCondLst>
                            <p:childTnLst>
                              <p:par>
                                <p:cTn id="173" presetID="22" presetClass="entr" presetSubtype="8"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wipe(left)">
                                      <p:cBhvr>
                                        <p:cTn id="175" dur="1000"/>
                                        <p:tgtEl>
                                          <p:spTgt spid="6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wipe(left)">
                                      <p:cBhvr>
                                        <p:cTn id="180" dur="1000"/>
                                        <p:tgtEl>
                                          <p:spTgt spid="68"/>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wipe(left)">
                                      <p:cBhvr>
                                        <p:cTn id="183" dur="1000"/>
                                        <p:tgtEl>
                                          <p:spTgt spid="69"/>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wipe(left)">
                                      <p:cBhvr>
                                        <p:cTn id="186" dur="1000"/>
                                        <p:tgtEl>
                                          <p:spTgt spid="70"/>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wipe(left)">
                                      <p:cBhvr>
                                        <p:cTn id="189" dur="1000"/>
                                        <p:tgtEl>
                                          <p:spTgt spid="71"/>
                                        </p:tgtEl>
                                      </p:cBhvr>
                                    </p:animEffect>
                                  </p:childTnLst>
                                </p:cTn>
                              </p:par>
                              <p:par>
                                <p:cTn id="190" presetID="22" presetClass="entr" presetSubtype="8" fill="hold" grpId="0" nodeType="withEffect">
                                  <p:stCondLst>
                                    <p:cond delay="0"/>
                                  </p:stCondLst>
                                  <p:childTnLst>
                                    <p:set>
                                      <p:cBhvr>
                                        <p:cTn id="191" dur="1" fill="hold">
                                          <p:stCondLst>
                                            <p:cond delay="0"/>
                                          </p:stCondLst>
                                        </p:cTn>
                                        <p:tgtEl>
                                          <p:spTgt spid="72"/>
                                        </p:tgtEl>
                                        <p:attrNameLst>
                                          <p:attrName>style.visibility</p:attrName>
                                        </p:attrNameLst>
                                      </p:cBhvr>
                                      <p:to>
                                        <p:strVal val="visible"/>
                                      </p:to>
                                    </p:set>
                                    <p:animEffect transition="in" filter="wipe(left)">
                                      <p:cBhvr>
                                        <p:cTn id="192" dur="1000"/>
                                        <p:tgtEl>
                                          <p:spTgt spid="72"/>
                                        </p:tgtEl>
                                      </p:cBhvr>
                                    </p:animEffect>
                                  </p:childTnLst>
                                </p:cTn>
                              </p:par>
                              <p:par>
                                <p:cTn id="193" presetID="22" presetClass="entr" presetSubtype="8" fill="hold" grpId="0" nodeType="withEffect">
                                  <p:stCondLst>
                                    <p:cond delay="0"/>
                                  </p:stCondLst>
                                  <p:childTnLst>
                                    <p:set>
                                      <p:cBhvr>
                                        <p:cTn id="194" dur="1" fill="hold">
                                          <p:stCondLst>
                                            <p:cond delay="0"/>
                                          </p:stCondLst>
                                        </p:cTn>
                                        <p:tgtEl>
                                          <p:spTgt spid="73"/>
                                        </p:tgtEl>
                                        <p:attrNameLst>
                                          <p:attrName>style.visibility</p:attrName>
                                        </p:attrNameLst>
                                      </p:cBhvr>
                                      <p:to>
                                        <p:strVal val="visible"/>
                                      </p:to>
                                    </p:set>
                                    <p:animEffect transition="in" filter="wipe(left)">
                                      <p:cBhvr>
                                        <p:cTn id="195" dur="1000"/>
                                        <p:tgtEl>
                                          <p:spTgt spid="73"/>
                                        </p:tgtEl>
                                      </p:cBhvr>
                                    </p:animEffect>
                                  </p:childTnLst>
                                </p:cTn>
                              </p:par>
                            </p:childTnLst>
                          </p:cTn>
                        </p:par>
                      </p:childTnLst>
                    </p:cTn>
                  </p:par>
                  <p:par>
                    <p:cTn id="196" fill="hold">
                      <p:stCondLst>
                        <p:cond delay="indefinite"/>
                      </p:stCondLst>
                      <p:childTnLst>
                        <p:par>
                          <p:cTn id="197" fill="hold">
                            <p:stCondLst>
                              <p:cond delay="0"/>
                            </p:stCondLst>
                            <p:childTnLst>
                              <p:par>
                                <p:cTn id="198" presetID="21" presetClass="entr" presetSubtype="1" fill="hold" grpId="0" nodeType="clickEffect">
                                  <p:stCondLst>
                                    <p:cond delay="0"/>
                                  </p:stCondLst>
                                  <p:childTnLst>
                                    <p:set>
                                      <p:cBhvr>
                                        <p:cTn id="199" dur="1" fill="hold">
                                          <p:stCondLst>
                                            <p:cond delay="0"/>
                                          </p:stCondLst>
                                        </p:cTn>
                                        <p:tgtEl>
                                          <p:spTgt spid="76"/>
                                        </p:tgtEl>
                                        <p:attrNameLst>
                                          <p:attrName>style.visibility</p:attrName>
                                        </p:attrNameLst>
                                      </p:cBhvr>
                                      <p:to>
                                        <p:strVal val="visible"/>
                                      </p:to>
                                    </p:set>
                                    <p:animEffect transition="in" filter="wheel(1)">
                                      <p:cBhvr>
                                        <p:cTn id="200" dur="2000"/>
                                        <p:tgtEl>
                                          <p:spTgt spid="76"/>
                                        </p:tgtEl>
                                      </p:cBhvr>
                                    </p:animEffect>
                                  </p:childTnLst>
                                </p:cTn>
                              </p:par>
                            </p:childTnLst>
                          </p:cTn>
                        </p:par>
                      </p:childTnLst>
                    </p:cTn>
                  </p:par>
                  <p:par>
                    <p:cTn id="201" fill="hold">
                      <p:stCondLst>
                        <p:cond delay="indefinite"/>
                      </p:stCondLst>
                      <p:childTnLst>
                        <p:par>
                          <p:cTn id="202" fill="hold">
                            <p:stCondLst>
                              <p:cond delay="0"/>
                            </p:stCondLst>
                            <p:childTnLst>
                              <p:par>
                                <p:cTn id="203" presetID="21" presetClass="entr" presetSubtype="1" fill="hold" grpId="0" nodeType="clickEffect">
                                  <p:stCondLst>
                                    <p:cond delay="0"/>
                                  </p:stCondLst>
                                  <p:childTnLst>
                                    <p:set>
                                      <p:cBhvr>
                                        <p:cTn id="204" dur="1" fill="hold">
                                          <p:stCondLst>
                                            <p:cond delay="0"/>
                                          </p:stCondLst>
                                        </p:cTn>
                                        <p:tgtEl>
                                          <p:spTgt spid="78"/>
                                        </p:tgtEl>
                                        <p:attrNameLst>
                                          <p:attrName>style.visibility</p:attrName>
                                        </p:attrNameLst>
                                      </p:cBhvr>
                                      <p:to>
                                        <p:strVal val="visible"/>
                                      </p:to>
                                    </p:set>
                                    <p:animEffect transition="in" filter="wheel(1)">
                                      <p:cBhvr>
                                        <p:cTn id="205" dur="2000"/>
                                        <p:tgtEl>
                                          <p:spTgt spid="78"/>
                                        </p:tgtEl>
                                      </p:cBhvr>
                                    </p:animEffect>
                                  </p:childTnLst>
                                </p:cTn>
                              </p:par>
                            </p:childTnLst>
                          </p:cTn>
                        </p:par>
                      </p:childTnLst>
                    </p:cTn>
                  </p:par>
                  <p:par>
                    <p:cTn id="206" fill="hold">
                      <p:stCondLst>
                        <p:cond delay="indefinite"/>
                      </p:stCondLst>
                      <p:childTnLst>
                        <p:par>
                          <p:cTn id="207" fill="hold">
                            <p:stCondLst>
                              <p:cond delay="0"/>
                            </p:stCondLst>
                            <p:childTnLst>
                              <p:par>
                                <p:cTn id="208" presetID="21" presetClass="entr" presetSubtype="1" fill="hold" grpId="0" nodeType="clickEffect">
                                  <p:stCondLst>
                                    <p:cond delay="0"/>
                                  </p:stCondLst>
                                  <p:childTnLst>
                                    <p:set>
                                      <p:cBhvr>
                                        <p:cTn id="209" dur="1" fill="hold">
                                          <p:stCondLst>
                                            <p:cond delay="0"/>
                                          </p:stCondLst>
                                        </p:cTn>
                                        <p:tgtEl>
                                          <p:spTgt spid="79"/>
                                        </p:tgtEl>
                                        <p:attrNameLst>
                                          <p:attrName>style.visibility</p:attrName>
                                        </p:attrNameLst>
                                      </p:cBhvr>
                                      <p:to>
                                        <p:strVal val="visible"/>
                                      </p:to>
                                    </p:set>
                                    <p:animEffect transition="in" filter="wheel(1)">
                                      <p:cBhvr>
                                        <p:cTn id="210" dur="2000"/>
                                        <p:tgtEl>
                                          <p:spTgt spid="79"/>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xit" presetSubtype="32" fill="hold" grpId="1" nodeType="clickEffect">
                                  <p:stCondLst>
                                    <p:cond delay="0"/>
                                  </p:stCondLst>
                                  <p:childTnLst>
                                    <p:anim calcmode="lin" valueType="num">
                                      <p:cBhvr>
                                        <p:cTn id="214" dur="500"/>
                                        <p:tgtEl>
                                          <p:spTgt spid="67"/>
                                        </p:tgtEl>
                                        <p:attrNameLst>
                                          <p:attrName>ppt_w</p:attrName>
                                        </p:attrNameLst>
                                      </p:cBhvr>
                                      <p:tavLst>
                                        <p:tav tm="0">
                                          <p:val>
                                            <p:strVal val="ppt_w"/>
                                          </p:val>
                                        </p:tav>
                                        <p:tav tm="100000">
                                          <p:val>
                                            <p:fltVal val="0"/>
                                          </p:val>
                                        </p:tav>
                                      </p:tavLst>
                                    </p:anim>
                                    <p:anim calcmode="lin" valueType="num">
                                      <p:cBhvr>
                                        <p:cTn id="215" dur="500"/>
                                        <p:tgtEl>
                                          <p:spTgt spid="67"/>
                                        </p:tgtEl>
                                        <p:attrNameLst>
                                          <p:attrName>ppt_h</p:attrName>
                                        </p:attrNameLst>
                                      </p:cBhvr>
                                      <p:tavLst>
                                        <p:tav tm="0">
                                          <p:val>
                                            <p:strVal val="ppt_h"/>
                                          </p:val>
                                        </p:tav>
                                        <p:tav tm="100000">
                                          <p:val>
                                            <p:fltVal val="0"/>
                                          </p:val>
                                        </p:tav>
                                      </p:tavLst>
                                    </p:anim>
                                    <p:animEffect transition="out" filter="fade">
                                      <p:cBhvr>
                                        <p:cTn id="216" dur="500"/>
                                        <p:tgtEl>
                                          <p:spTgt spid="67"/>
                                        </p:tgtEl>
                                      </p:cBhvr>
                                    </p:animEffect>
                                    <p:set>
                                      <p:cBhvr>
                                        <p:cTn id="217" dur="1" fill="hold">
                                          <p:stCondLst>
                                            <p:cond delay="499"/>
                                          </p:stCondLst>
                                        </p:cTn>
                                        <p:tgtEl>
                                          <p:spTgt spid="67"/>
                                        </p:tgtEl>
                                        <p:attrNameLst>
                                          <p:attrName>style.visibility</p:attrName>
                                        </p:attrNameLst>
                                      </p:cBhvr>
                                      <p:to>
                                        <p:strVal val="hidden"/>
                                      </p:to>
                                    </p:set>
                                  </p:childTnLst>
                                </p:cTn>
                              </p:par>
                              <p:par>
                                <p:cTn id="218" presetID="53" presetClass="exit" presetSubtype="32" fill="hold" grpId="1" nodeType="withEffect">
                                  <p:stCondLst>
                                    <p:cond delay="0"/>
                                  </p:stCondLst>
                                  <p:childTnLst>
                                    <p:anim calcmode="lin" valueType="num">
                                      <p:cBhvr>
                                        <p:cTn id="219" dur="500"/>
                                        <p:tgtEl>
                                          <p:spTgt spid="66"/>
                                        </p:tgtEl>
                                        <p:attrNameLst>
                                          <p:attrName>ppt_w</p:attrName>
                                        </p:attrNameLst>
                                      </p:cBhvr>
                                      <p:tavLst>
                                        <p:tav tm="0">
                                          <p:val>
                                            <p:strVal val="ppt_w"/>
                                          </p:val>
                                        </p:tav>
                                        <p:tav tm="100000">
                                          <p:val>
                                            <p:fltVal val="0"/>
                                          </p:val>
                                        </p:tav>
                                      </p:tavLst>
                                    </p:anim>
                                    <p:anim calcmode="lin" valueType="num">
                                      <p:cBhvr>
                                        <p:cTn id="220" dur="500"/>
                                        <p:tgtEl>
                                          <p:spTgt spid="66"/>
                                        </p:tgtEl>
                                        <p:attrNameLst>
                                          <p:attrName>ppt_h</p:attrName>
                                        </p:attrNameLst>
                                      </p:cBhvr>
                                      <p:tavLst>
                                        <p:tav tm="0">
                                          <p:val>
                                            <p:strVal val="ppt_h"/>
                                          </p:val>
                                        </p:tav>
                                        <p:tav tm="100000">
                                          <p:val>
                                            <p:fltVal val="0"/>
                                          </p:val>
                                        </p:tav>
                                      </p:tavLst>
                                    </p:anim>
                                    <p:animEffect transition="out" filter="fade">
                                      <p:cBhvr>
                                        <p:cTn id="221" dur="500"/>
                                        <p:tgtEl>
                                          <p:spTgt spid="66"/>
                                        </p:tgtEl>
                                      </p:cBhvr>
                                    </p:animEffect>
                                    <p:set>
                                      <p:cBhvr>
                                        <p:cTn id="222" dur="1" fill="hold">
                                          <p:stCondLst>
                                            <p:cond delay="499"/>
                                          </p:stCondLst>
                                        </p:cTn>
                                        <p:tgtEl>
                                          <p:spTgt spid="66"/>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80"/>
                                        </p:tgtEl>
                                        <p:attrNameLst>
                                          <p:attrName>style.visibility</p:attrName>
                                        </p:attrNameLst>
                                      </p:cBhvr>
                                      <p:to>
                                        <p:strVal val="visible"/>
                                      </p:to>
                                    </p:set>
                                    <p:anim calcmode="lin" valueType="num">
                                      <p:cBhvr>
                                        <p:cTn id="227" dur="1000" fill="hold"/>
                                        <p:tgtEl>
                                          <p:spTgt spid="80"/>
                                        </p:tgtEl>
                                        <p:attrNameLst>
                                          <p:attrName>ppt_w</p:attrName>
                                        </p:attrNameLst>
                                      </p:cBhvr>
                                      <p:tavLst>
                                        <p:tav tm="0">
                                          <p:val>
                                            <p:fltVal val="0"/>
                                          </p:val>
                                        </p:tav>
                                        <p:tav tm="100000">
                                          <p:val>
                                            <p:strVal val="#ppt_w"/>
                                          </p:val>
                                        </p:tav>
                                      </p:tavLst>
                                    </p:anim>
                                    <p:anim calcmode="lin" valueType="num">
                                      <p:cBhvr>
                                        <p:cTn id="228" dur="1000" fill="hold"/>
                                        <p:tgtEl>
                                          <p:spTgt spid="80"/>
                                        </p:tgtEl>
                                        <p:attrNameLst>
                                          <p:attrName>ppt_h</p:attrName>
                                        </p:attrNameLst>
                                      </p:cBhvr>
                                      <p:tavLst>
                                        <p:tav tm="0">
                                          <p:val>
                                            <p:fltVal val="0"/>
                                          </p:val>
                                        </p:tav>
                                        <p:tav tm="100000">
                                          <p:val>
                                            <p:strVal val="#ppt_h"/>
                                          </p:val>
                                        </p:tav>
                                      </p:tavLst>
                                    </p:anim>
                                    <p:animEffect transition="in" filter="fade">
                                      <p:cBhvr>
                                        <p:cTn id="229" dur="1000"/>
                                        <p:tgtEl>
                                          <p:spTgt spid="80"/>
                                        </p:tgtEl>
                                      </p:cBhvr>
                                    </p:animEffect>
                                  </p:childTnLst>
                                </p:cTn>
                              </p:par>
                            </p:childTnLst>
                          </p:cTn>
                        </p:par>
                        <p:par>
                          <p:cTn id="230" fill="hold">
                            <p:stCondLst>
                              <p:cond delay="1000"/>
                            </p:stCondLst>
                            <p:childTnLst>
                              <p:par>
                                <p:cTn id="231" presetID="22" presetClass="entr" presetSubtype="8" fill="hold" grpId="0" nodeType="afterEffect">
                                  <p:stCondLst>
                                    <p:cond delay="0"/>
                                  </p:stCondLst>
                                  <p:childTnLst>
                                    <p:set>
                                      <p:cBhvr>
                                        <p:cTn id="232" dur="1" fill="hold">
                                          <p:stCondLst>
                                            <p:cond delay="0"/>
                                          </p:stCondLst>
                                        </p:cTn>
                                        <p:tgtEl>
                                          <p:spTgt spid="81"/>
                                        </p:tgtEl>
                                        <p:attrNameLst>
                                          <p:attrName>style.visibility</p:attrName>
                                        </p:attrNameLst>
                                      </p:cBhvr>
                                      <p:to>
                                        <p:strVal val="visible"/>
                                      </p:to>
                                    </p:set>
                                    <p:animEffect transition="in" filter="wipe(left)">
                                      <p:cBhvr>
                                        <p:cTn id="233" dur="1000"/>
                                        <p:tgtEl>
                                          <p:spTgt spid="81"/>
                                        </p:tgtEl>
                                      </p:cBhvr>
                                    </p:animEffect>
                                  </p:childTnLst>
                                </p:cTn>
                              </p:par>
                            </p:childTnLst>
                          </p:cTn>
                        </p:par>
                      </p:childTnLst>
                    </p:cTn>
                  </p:par>
                  <p:par>
                    <p:cTn id="234" fill="hold">
                      <p:stCondLst>
                        <p:cond delay="indefinite"/>
                      </p:stCondLst>
                      <p:childTnLst>
                        <p:par>
                          <p:cTn id="235" fill="hold">
                            <p:stCondLst>
                              <p:cond delay="0"/>
                            </p:stCondLst>
                            <p:childTnLst>
                              <p:par>
                                <p:cTn id="236" presetID="21" presetClass="entr" presetSubtype="1" fill="hold" grpId="0"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wheel(1)">
                                      <p:cBhvr>
                                        <p:cTn id="238" dur="2000"/>
                                        <p:tgtEl>
                                          <p:spTgt spid="82"/>
                                        </p:tgtEl>
                                      </p:cBhvr>
                                    </p:animEffect>
                                  </p:childTnLst>
                                </p:cTn>
                              </p:par>
                            </p:childTnLst>
                          </p:cTn>
                        </p:par>
                      </p:childTnLst>
                    </p:cTn>
                  </p:par>
                  <p:par>
                    <p:cTn id="239" fill="hold">
                      <p:stCondLst>
                        <p:cond delay="indefinite"/>
                      </p:stCondLst>
                      <p:childTnLst>
                        <p:par>
                          <p:cTn id="240" fill="hold">
                            <p:stCondLst>
                              <p:cond delay="0"/>
                            </p:stCondLst>
                            <p:childTnLst>
                              <p:par>
                                <p:cTn id="241" presetID="21" presetClass="entr" presetSubtype="1" fill="hold" grpId="0" nodeType="click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wheel(1)">
                                      <p:cBhvr>
                                        <p:cTn id="243"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38" grpId="0" animBg="1"/>
      <p:bldP spid="39" grpId="0" animBg="1"/>
      <p:bldP spid="40" grpId="0" animBg="1"/>
      <p:bldP spid="41" grpId="0" animBg="1"/>
      <p:bldP spid="42" grpId="0" animBg="1"/>
      <p:bldP spid="26" grpId="0" animBg="1"/>
      <p:bldP spid="44" grpId="0" animBg="1"/>
      <p:bldP spid="45" grpId="0" animBg="1"/>
      <p:bldP spid="46" grpId="0" animBg="1"/>
      <p:bldP spid="27" grpId="0" animBg="1"/>
      <p:bldP spid="48" grpId="0" animBg="1"/>
      <p:bldP spid="48" grpId="1" animBg="1"/>
      <p:bldP spid="30" grpId="0"/>
      <p:bldP spid="30" grpId="1"/>
      <p:bldP spid="50" grpId="0" animBg="1"/>
      <p:bldP spid="51" grpId="0" animBg="1"/>
      <p:bldP spid="53" grpId="0" animBg="1"/>
      <p:bldP spid="54" grpId="0" animBg="1"/>
      <p:bldP spid="55" grpId="0" animBg="1"/>
      <p:bldP spid="56" grpId="0" animBg="1"/>
      <p:bldP spid="47" grpId="0" animBg="1"/>
      <p:bldP spid="60" grpId="0" animBg="1"/>
      <p:bldP spid="64" grpId="0" animBg="1"/>
      <p:bldP spid="64" grpId="1" animBg="1"/>
      <p:bldP spid="65" grpId="0"/>
      <p:bldP spid="65" grpId="1"/>
      <p:bldP spid="66" grpId="0" animBg="1"/>
      <p:bldP spid="66" grpId="1" animBg="1"/>
      <p:bldP spid="67" grpId="0"/>
      <p:bldP spid="67" grpId="1"/>
      <p:bldP spid="68"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80" grpId="0" animBg="1"/>
      <p:bldP spid="81" grpId="0"/>
      <p:bldP spid="82" grpId="0" animBg="1"/>
      <p:bldP spid="83" grpId="0" animBg="1"/>
      <p:bldP spid="58" grpId="0" animBg="1"/>
      <p:bldP spid="5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6108</TotalTime>
  <Words>3725</Words>
  <Application>Microsoft Office PowerPoint</Application>
  <PresentationFormat>Affichage à l'écran (4:3)</PresentationFormat>
  <Paragraphs>350</Paragraphs>
  <Slides>18</Slides>
  <Notes>16</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TESSSON VINCENT</cp:lastModifiedBy>
  <cp:revision>485</cp:revision>
  <cp:lastPrinted>2015-03-15T15:56:37Z</cp:lastPrinted>
  <dcterms:created xsi:type="dcterms:W3CDTF">2013-01-28T15:02:03Z</dcterms:created>
  <dcterms:modified xsi:type="dcterms:W3CDTF">2015-03-15T16:54:28Z</dcterms:modified>
</cp:coreProperties>
</file>