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0E730-870C-426B-A4B0-15913CF0D650}" type="datetimeFigureOut">
              <a:rPr lang="fr-FR" smtClean="0"/>
              <a:t>29/05/2015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F7CB1-68BB-47F2-B3F8-939C270625E5}" type="slidenum">
              <a:rPr lang="fr-FR" smtClean="0"/>
              <a:t>‹N°›</a:t>
            </a:fld>
            <a:endParaRPr lang="fr-FR"/>
          </a:p>
        </p:txBody>
      </p:sp>
    </p:spTree>
    <p:extLst>
      <p:ext uri="{BB962C8B-B14F-4D97-AF65-F5344CB8AC3E}">
        <p14:creationId xmlns:p14="http://schemas.microsoft.com/office/powerpoint/2010/main" val="427221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5F7CB1-68BB-47F2-B3F8-939C270625E5}" type="slidenum">
              <a:rPr lang="fr-FR" smtClean="0"/>
              <a:t>6</a:t>
            </a:fld>
            <a:endParaRPr lang="fr-FR"/>
          </a:p>
        </p:txBody>
      </p:sp>
    </p:spTree>
    <p:extLst>
      <p:ext uri="{BB962C8B-B14F-4D97-AF65-F5344CB8AC3E}">
        <p14:creationId xmlns:p14="http://schemas.microsoft.com/office/powerpoint/2010/main" val="363888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5F7CB1-68BB-47F2-B3F8-939C270625E5}" type="slidenum">
              <a:rPr lang="fr-FR" smtClean="0"/>
              <a:t>12</a:t>
            </a:fld>
            <a:endParaRPr lang="fr-FR"/>
          </a:p>
        </p:txBody>
      </p:sp>
    </p:spTree>
    <p:extLst>
      <p:ext uri="{BB962C8B-B14F-4D97-AF65-F5344CB8AC3E}">
        <p14:creationId xmlns:p14="http://schemas.microsoft.com/office/powerpoint/2010/main" val="329377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384416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333033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160906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414207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241781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45234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111322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411324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351156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158069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B01E00-0572-4C90-AFA2-BA569027E834}" type="datetimeFigureOut">
              <a:rPr lang="fr-FR" smtClean="0"/>
              <a:t>29/05/2015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6E6F104-ED11-4020-8098-99AB1B8C256D}" type="slidenum">
              <a:rPr lang="fr-FR" smtClean="0"/>
              <a:t>‹N°›</a:t>
            </a:fld>
            <a:endParaRPr lang="fr-FR" dirty="0"/>
          </a:p>
        </p:txBody>
      </p:sp>
    </p:spTree>
    <p:extLst>
      <p:ext uri="{BB962C8B-B14F-4D97-AF65-F5344CB8AC3E}">
        <p14:creationId xmlns:p14="http://schemas.microsoft.com/office/powerpoint/2010/main" val="417234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01E00-0572-4C90-AFA2-BA569027E834}" type="datetimeFigureOut">
              <a:rPr lang="fr-FR" smtClean="0"/>
              <a:t>29/05/2015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6F104-ED11-4020-8098-99AB1B8C256D}" type="slidenum">
              <a:rPr lang="fr-FR" smtClean="0"/>
              <a:t>‹N°›</a:t>
            </a:fld>
            <a:endParaRPr lang="fr-FR" dirty="0"/>
          </a:p>
        </p:txBody>
      </p:sp>
    </p:spTree>
    <p:extLst>
      <p:ext uri="{BB962C8B-B14F-4D97-AF65-F5344CB8AC3E}">
        <p14:creationId xmlns:p14="http://schemas.microsoft.com/office/powerpoint/2010/main" val="192405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30783"/>
            <a:ext cx="7772400" cy="461913"/>
          </a:xfrm>
        </p:spPr>
        <p:txBody>
          <a:bodyPr>
            <a:normAutofit fontScale="90000"/>
          </a:bodyPr>
          <a:lstStyle/>
          <a:p>
            <a:r>
              <a:rPr lang="fr-FR" sz="3100" b="1" dirty="0"/>
              <a:t>Médias et opinion publique dans les grandes crises politiques en France depuis l’Affaire Dreyfus</a:t>
            </a:r>
            <a:r>
              <a:rPr lang="fr-FR" b="1" dirty="0" smtClean="0"/>
              <a:t>.</a:t>
            </a:r>
            <a:endParaRPr lang="fr-FR" dirty="0"/>
          </a:p>
        </p:txBody>
      </p:sp>
      <p:sp>
        <p:nvSpPr>
          <p:cNvPr id="3" name="Sous-titre 2"/>
          <p:cNvSpPr>
            <a:spLocks noGrp="1"/>
          </p:cNvSpPr>
          <p:nvPr>
            <p:ph type="subTitle" idx="1"/>
          </p:nvPr>
        </p:nvSpPr>
        <p:spPr>
          <a:xfrm>
            <a:off x="0" y="1124744"/>
            <a:ext cx="9144000" cy="1752600"/>
          </a:xfrm>
        </p:spPr>
        <p:txBody>
          <a:bodyPr>
            <a:normAutofit fontScale="25000" lnSpcReduction="20000"/>
          </a:bodyPr>
          <a:lstStyle/>
          <a:p>
            <a:r>
              <a:rPr lang="fr-FR" sz="7200" b="1" dirty="0" smtClean="0">
                <a:solidFill>
                  <a:schemeClr val="tx1"/>
                </a:solidFill>
              </a:rPr>
              <a:t>Définition du sujet :</a:t>
            </a:r>
          </a:p>
          <a:p>
            <a:pPr algn="l"/>
            <a:r>
              <a:rPr lang="fr-FR" sz="7200" b="1" dirty="0" smtClean="0">
                <a:solidFill>
                  <a:schemeClr val="tx1"/>
                </a:solidFill>
              </a:rPr>
              <a:t>Contexte : </a:t>
            </a:r>
          </a:p>
          <a:p>
            <a:pPr algn="l"/>
            <a:r>
              <a:rPr lang="fr-FR" sz="7200" b="1" dirty="0" smtClean="0">
                <a:solidFill>
                  <a:schemeClr val="tx1"/>
                </a:solidFill>
              </a:rPr>
              <a:t>L’affaire Dreyfus </a:t>
            </a:r>
            <a:r>
              <a:rPr lang="fr-FR" sz="7200" dirty="0" smtClean="0">
                <a:solidFill>
                  <a:schemeClr val="tx1"/>
                </a:solidFill>
              </a:rPr>
              <a:t>est une crise majeure de la vie politique française qui s’étend sur plus d’une décennie entre 1894 et 1906 (Réhabilitation de Dreyfus). </a:t>
            </a:r>
            <a:r>
              <a:rPr lang="fr-FR" sz="7200" b="1" dirty="0" smtClean="0">
                <a:solidFill>
                  <a:schemeClr val="tx1"/>
                </a:solidFill>
              </a:rPr>
              <a:t>D’autres crises politiques </a:t>
            </a:r>
            <a:r>
              <a:rPr lang="fr-FR" sz="7200" dirty="0" smtClean="0">
                <a:solidFill>
                  <a:schemeClr val="tx1"/>
                </a:solidFill>
              </a:rPr>
              <a:t>vont diviser la nation durant le XXe siècle et le début du XXIe siècle. </a:t>
            </a:r>
            <a:r>
              <a:rPr lang="fr-FR" sz="7200" b="1" dirty="0" smtClean="0">
                <a:solidFill>
                  <a:schemeClr val="tx1"/>
                </a:solidFill>
              </a:rPr>
              <a:t>Ces moments critiques,</a:t>
            </a:r>
            <a:r>
              <a:rPr lang="fr-FR" sz="7200" dirty="0" smtClean="0">
                <a:solidFill>
                  <a:schemeClr val="tx1"/>
                </a:solidFill>
              </a:rPr>
              <a:t> que traverse la nation, sont très différemment relayés par les médias. De même,  le rôle de l’état est ambivalent puisqu’il oscille entre une volonté de contrôle et une application stricte de la liberté de la presse définie par la loi du 29 juillet 1881.</a:t>
            </a:r>
          </a:p>
          <a:p>
            <a:pPr algn="l"/>
            <a:r>
              <a:rPr lang="fr-FR" sz="7200" dirty="0" smtClean="0">
                <a:solidFill>
                  <a:schemeClr val="tx1"/>
                </a:solidFill>
              </a:rPr>
              <a:t>D’autre part, en un siècle, les médias ont profondément évolué et sont devenus des « médias de masse » qui diffusent de façon industrielle et aujourd’hui continue  l’information.  Ils jouent  un rôle essentiel dans la construction de </a:t>
            </a:r>
            <a:r>
              <a:rPr lang="fr-FR" sz="7200" b="1" dirty="0" smtClean="0">
                <a:solidFill>
                  <a:schemeClr val="tx1"/>
                </a:solidFill>
              </a:rPr>
              <a:t>l’opinion publique </a:t>
            </a:r>
            <a:r>
              <a:rPr lang="fr-FR" sz="7200" dirty="0" smtClean="0">
                <a:solidFill>
                  <a:schemeClr val="tx1"/>
                </a:solidFill>
              </a:rPr>
              <a:t>c’est-à-dire </a:t>
            </a:r>
            <a:r>
              <a:rPr lang="fr-FR" sz="7200" b="1" dirty="0" smtClean="0">
                <a:solidFill>
                  <a:schemeClr val="tx1"/>
                </a:solidFill>
              </a:rPr>
              <a:t>l’ensemble des valeurs, des convictions et des représentations</a:t>
            </a:r>
            <a:r>
              <a:rPr lang="fr-FR" sz="7200" dirty="0" smtClean="0">
                <a:solidFill>
                  <a:schemeClr val="tx1"/>
                </a:solidFill>
              </a:rPr>
              <a:t> plus ou moins partagés par l’ensemble de la population.</a:t>
            </a:r>
          </a:p>
          <a:p>
            <a:pPr algn="l"/>
            <a:r>
              <a:rPr lang="fr-FR" sz="7200" b="1" dirty="0" smtClean="0">
                <a:solidFill>
                  <a:schemeClr val="tx1"/>
                </a:solidFill>
              </a:rPr>
              <a:t>Problématique :</a:t>
            </a:r>
          </a:p>
          <a:p>
            <a:pPr algn="l"/>
            <a:r>
              <a:rPr lang="fr-FR" sz="7200" dirty="0" smtClean="0">
                <a:solidFill>
                  <a:schemeClr val="tx1"/>
                </a:solidFill>
              </a:rPr>
              <a:t>Le sujet appelle donc à s’interroger sur </a:t>
            </a:r>
            <a:r>
              <a:rPr lang="fr-FR" sz="7200" b="1" dirty="0" smtClean="0">
                <a:solidFill>
                  <a:schemeClr val="tx1"/>
                </a:solidFill>
              </a:rPr>
              <a:t>le rôle des médias (de masse) dans  la construction de l’opinion publique et </a:t>
            </a:r>
            <a:r>
              <a:rPr lang="fr-FR" sz="7200" b="1" u="sng" dirty="0" smtClean="0">
                <a:solidFill>
                  <a:schemeClr val="tx1"/>
                </a:solidFill>
              </a:rPr>
              <a:t>sur leur relation avec l’Etat et les partis politiques</a:t>
            </a:r>
            <a:r>
              <a:rPr lang="fr-FR" sz="7200" u="sng" dirty="0" smtClean="0">
                <a:solidFill>
                  <a:schemeClr val="tx1"/>
                </a:solidFill>
              </a:rPr>
              <a:t> </a:t>
            </a:r>
            <a:r>
              <a:rPr lang="fr-FR" sz="7200" dirty="0" smtClean="0">
                <a:solidFill>
                  <a:schemeClr val="tx1"/>
                </a:solidFill>
              </a:rPr>
              <a:t>en particulier durant les périodes de crises politiques. Sans être exhaustif, le sujet s’appuie sur quelques crises politiques pour dégager l’attitude des médias et mettre en évidence les clivages ou les mécanismes d’unité dans l’opinion publique.</a:t>
            </a:r>
          </a:p>
          <a:p>
            <a:pPr algn="l"/>
            <a:endParaRPr lang="fr-FR" sz="7200" dirty="0" smtClean="0">
              <a:solidFill>
                <a:schemeClr val="tx1"/>
              </a:solidFill>
            </a:endParaRPr>
          </a:p>
          <a:p>
            <a:pPr marL="1143000" indent="-1143000" algn="l">
              <a:buAutoNum type="romanUcPeriod"/>
            </a:pPr>
            <a:r>
              <a:rPr lang="fr-FR" sz="7200" b="1" dirty="0">
                <a:solidFill>
                  <a:schemeClr val="tx1"/>
                </a:solidFill>
              </a:rPr>
              <a:t>L</a:t>
            </a:r>
            <a:r>
              <a:rPr lang="fr-FR" sz="7200" b="1" dirty="0" smtClean="0">
                <a:solidFill>
                  <a:schemeClr val="tx1"/>
                </a:solidFill>
              </a:rPr>
              <a:t>’âge d’or de la presse d’opinion. (1894-1945)</a:t>
            </a:r>
          </a:p>
          <a:p>
            <a:pPr marL="1143000" indent="-1143000" algn="l">
              <a:buAutoNum type="romanUcPeriod"/>
            </a:pPr>
            <a:r>
              <a:rPr lang="fr-FR" sz="7200" b="1" dirty="0" smtClean="0">
                <a:solidFill>
                  <a:schemeClr val="tx1"/>
                </a:solidFill>
              </a:rPr>
              <a:t>La révolution médiatique et la construction de la « démocratie médiatique » (depuis 1945 à 1981)</a:t>
            </a:r>
          </a:p>
          <a:p>
            <a:pPr marL="1143000" indent="-1143000" algn="l">
              <a:buAutoNum type="romanUcPeriod"/>
            </a:pPr>
            <a:r>
              <a:rPr lang="fr-FR" sz="7200" b="1" dirty="0" smtClean="0">
                <a:solidFill>
                  <a:schemeClr val="tx1"/>
                </a:solidFill>
              </a:rPr>
              <a:t>La </a:t>
            </a:r>
            <a:r>
              <a:rPr lang="fr-FR" sz="7200" b="1" dirty="0">
                <a:solidFill>
                  <a:schemeClr val="tx1"/>
                </a:solidFill>
              </a:rPr>
              <a:t>crise de la « démocratie médiatique » (</a:t>
            </a:r>
            <a:r>
              <a:rPr lang="fr-FR" sz="7200" b="1" dirty="0" smtClean="0">
                <a:solidFill>
                  <a:schemeClr val="tx1"/>
                </a:solidFill>
              </a:rPr>
              <a:t>1981 </a:t>
            </a:r>
            <a:r>
              <a:rPr lang="fr-FR" sz="7200" b="1" dirty="0">
                <a:solidFill>
                  <a:schemeClr val="tx1"/>
                </a:solidFill>
              </a:rPr>
              <a:t>à aujourd’hui)</a:t>
            </a:r>
            <a:endParaRPr lang="fr-FR" sz="7200" b="1" dirty="0" smtClean="0">
              <a:solidFill>
                <a:schemeClr val="tx1"/>
              </a:solidFill>
            </a:endParaRPr>
          </a:p>
          <a:p>
            <a:pPr marL="1143000" indent="-1143000" algn="l">
              <a:buAutoNum type="romanUcPeriod"/>
            </a:pPr>
            <a:endParaRPr lang="fr-FR" sz="7200" b="1" dirty="0" smtClean="0">
              <a:solidFill>
                <a:schemeClr val="tx1"/>
              </a:solidFill>
            </a:endParaRPr>
          </a:p>
          <a:p>
            <a:pPr algn="l"/>
            <a:endParaRPr lang="fr-FR" sz="7200" b="1" dirty="0">
              <a:solidFill>
                <a:schemeClr val="tx1"/>
              </a:solidFill>
            </a:endParaRPr>
          </a:p>
        </p:txBody>
      </p:sp>
      <p:sp>
        <p:nvSpPr>
          <p:cNvPr id="4" name="ZoneTexte 3"/>
          <p:cNvSpPr txBox="1"/>
          <p:nvPr/>
        </p:nvSpPr>
        <p:spPr>
          <a:xfrm>
            <a:off x="0" y="971436"/>
            <a:ext cx="2952328" cy="369332"/>
          </a:xfrm>
          <a:prstGeom prst="rect">
            <a:avLst/>
          </a:prstGeom>
          <a:noFill/>
        </p:spPr>
        <p:txBody>
          <a:bodyPr wrap="square" rtlCol="0">
            <a:spAutoFit/>
          </a:bodyPr>
          <a:lstStyle/>
          <a:p>
            <a:r>
              <a:rPr lang="fr-FR" dirty="0" smtClean="0"/>
              <a:t>Introduction  : p 120-121</a:t>
            </a:r>
            <a:endParaRPr lang="fr-FR" dirty="0"/>
          </a:p>
        </p:txBody>
      </p:sp>
    </p:spTree>
    <p:extLst>
      <p:ext uri="{BB962C8B-B14F-4D97-AF65-F5344CB8AC3E}">
        <p14:creationId xmlns:p14="http://schemas.microsoft.com/office/powerpoint/2010/main" val="10672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095"/>
            <a:ext cx="9144000" cy="584775"/>
          </a:xfrm>
          <a:prstGeom prst="rect">
            <a:avLst/>
          </a:prstGeom>
        </p:spPr>
        <p:txBody>
          <a:bodyPr wrap="square">
            <a:spAutoFit/>
          </a:bodyPr>
          <a:lstStyle/>
          <a:p>
            <a:r>
              <a:rPr lang="fr-FR" sz="1600" b="1" dirty="0"/>
              <a:t>III. </a:t>
            </a:r>
            <a:r>
              <a:rPr lang="fr-FR" sz="1600" b="1" dirty="0" smtClean="0"/>
              <a:t>Les difficultés de la «</a:t>
            </a:r>
            <a:r>
              <a:rPr lang="fr-FR" sz="1600" b="1" dirty="0"/>
              <a:t> démocratie médiatique » (1970 à aujourd’hui)</a:t>
            </a:r>
          </a:p>
          <a:p>
            <a:r>
              <a:rPr lang="fr-FR" sz="1600" b="1" dirty="0"/>
              <a:t>	III. 1. L’essor de la société de l’image </a:t>
            </a:r>
            <a:r>
              <a:rPr lang="fr-FR" sz="1600" b="1" dirty="0" smtClean="0"/>
              <a:t>(de 1970 à la fin des années 1990</a:t>
            </a:r>
            <a:r>
              <a:rPr lang="fr-FR" sz="1600" b="1" dirty="0"/>
              <a:t>)</a:t>
            </a:r>
          </a:p>
        </p:txBody>
      </p:sp>
      <p:sp>
        <p:nvSpPr>
          <p:cNvPr id="3" name="ZoneTexte 2"/>
          <p:cNvSpPr txBox="1"/>
          <p:nvPr/>
        </p:nvSpPr>
        <p:spPr>
          <a:xfrm>
            <a:off x="35496" y="476672"/>
            <a:ext cx="9001000" cy="6663363"/>
          </a:xfrm>
          <a:prstGeom prst="rect">
            <a:avLst/>
          </a:prstGeom>
          <a:noFill/>
        </p:spPr>
        <p:txBody>
          <a:bodyPr wrap="square" rtlCol="0">
            <a:spAutoFit/>
          </a:bodyPr>
          <a:lstStyle/>
          <a:p>
            <a:r>
              <a:rPr lang="fr-FR" sz="1700" dirty="0" smtClean="0"/>
              <a:t>La période 1970-1990 est marquée par un nouvel essor des médias dont la place s’accroît. La télévision est désormais au cœur de tous les foyers, le taux d’équipement passant de 67% en 1970 à plus de 95% en 2000. Le nombre de chaines est doublée, on passe de 3 chaines publiques en 1984 à 6 dont 3 privées en 1985. En 1981, les radio-libres obtiennent la liberté d’émission, cela donne naissance aux radios « FM ». </a:t>
            </a:r>
          </a:p>
          <a:p>
            <a:endParaRPr lang="fr-FR" sz="1700" dirty="0"/>
          </a:p>
          <a:p>
            <a:r>
              <a:rPr lang="fr-FR" sz="1700" dirty="0" smtClean="0"/>
              <a:t>L’opinion publique se forge donc désormais davantage par la diffusion des informations audiovisuelles que par la presse écrite dont le déclin se confirme. </a:t>
            </a:r>
          </a:p>
          <a:p>
            <a:endParaRPr lang="fr-FR" sz="1700" dirty="0"/>
          </a:p>
          <a:p>
            <a:r>
              <a:rPr lang="fr-FR" sz="1700" dirty="0" smtClean="0"/>
              <a:t>En effet, entre 1950 et 2000, le nombre d’exemplaires vendus par la presse quotidienne passe de 250%</a:t>
            </a:r>
            <a:r>
              <a:rPr lang="fr-FR" sz="1700" baseline="-10000" dirty="0" smtClean="0"/>
              <a:t>0</a:t>
            </a:r>
            <a:r>
              <a:rPr lang="fr-FR" sz="1700" dirty="0" smtClean="0"/>
              <a:t> à  167%</a:t>
            </a:r>
            <a:r>
              <a:rPr lang="fr-FR" sz="1700" baseline="-10000" dirty="0" smtClean="0"/>
              <a:t>0</a:t>
            </a:r>
            <a:r>
              <a:rPr lang="fr-FR" sz="1700" dirty="0" smtClean="0"/>
              <a:t> soit une perte d’1/3 de son lectorat. De très nombreux quotidiens nationaux disparaissent  et les groupes de presse régionaux se regroupent pour réduire leurs coûts et survivre.</a:t>
            </a:r>
          </a:p>
          <a:p>
            <a:endParaRPr lang="fr-FR" sz="1700" dirty="0"/>
          </a:p>
          <a:p>
            <a:r>
              <a:rPr lang="fr-FR" sz="1700" dirty="0" smtClean="0"/>
              <a:t>Pour les hommes politiques, il est nécessaire d’occuper le terrain médiatique et de cultiver leur image. Les campagnes présidentielles se jouent désormais souvent à la télévision. Le débat entre les 2 principaux candidats devient un moment clé comme en 1974.</a:t>
            </a:r>
          </a:p>
          <a:p>
            <a:endParaRPr lang="fr-FR" sz="1700" dirty="0"/>
          </a:p>
          <a:p>
            <a:r>
              <a:rPr lang="fr-FR" sz="1700" dirty="0" smtClean="0"/>
              <a:t>En 1974, François Mitterrand candidat de la « Gauche Unie » semble en mesure de battre Valéry Giscard d’Estaing, ancien ministre de Pompidou. Mais par son habileté médiatique, sa jeunesse  et l’utilisation de formules pertinentes, VGE réussit à séduire l’opinion publique et remporte de justesse l’élection présidentielle. A partir de cette date, les candidats s’entourent de spécialistes de la communication comme Jacques Séguéla, un publicitaire qui  supervise les campagnes de F. Mitterrand en 1981et en 1988 puis de Jacques Chirac en 1995 ou Lionel Jospin en 2002.</a:t>
            </a:r>
          </a:p>
          <a:p>
            <a:endParaRPr lang="fr-FR" dirty="0"/>
          </a:p>
          <a:p>
            <a:endParaRPr lang="fr-FR" dirty="0" smtClean="0"/>
          </a:p>
        </p:txBody>
      </p:sp>
      <p:pic>
        <p:nvPicPr>
          <p:cNvPr id="4" name="Vous n'avez pas le monopole du coeur  - V.Giscard d'Estaing - François Mitterrand 197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03647" y="620688"/>
            <a:ext cx="5832649" cy="4374486"/>
          </a:xfrm>
          <a:prstGeom prst="rect">
            <a:avLst/>
          </a:prstGeom>
        </p:spPr>
      </p:pic>
    </p:spTree>
    <p:extLst>
      <p:ext uri="{BB962C8B-B14F-4D97-AF65-F5344CB8AC3E}">
        <p14:creationId xmlns:p14="http://schemas.microsoft.com/office/powerpoint/2010/main" val="18730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xEl>
                                              <p:pRg st="2" end="2"/>
                                            </p:txEl>
                                          </p:spTgt>
                                        </p:tgtEl>
                                      </p:cBhvr>
                                    </p:animEffect>
                                    <p:set>
                                      <p:cBhvr>
                                        <p:cTn id="26" dur="1" fill="hold">
                                          <p:stCondLst>
                                            <p:cond delay="499"/>
                                          </p:stCondLst>
                                        </p:cTn>
                                        <p:tgtEl>
                                          <p:spTgt spid="3">
                                            <p:txEl>
                                              <p:pRg st="2" end="2"/>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
                                            <p:txEl>
                                              <p:pRg st="4" end="4"/>
                                            </p:txEl>
                                          </p:spTgt>
                                        </p:tgtEl>
                                      </p:cBhvr>
                                    </p:animEffect>
                                    <p:set>
                                      <p:cBhvr>
                                        <p:cTn id="29" dur="1" fill="hold">
                                          <p:stCondLst>
                                            <p:cond delay="499"/>
                                          </p:stCondLst>
                                        </p:cTn>
                                        <p:tgtEl>
                                          <p:spTgt spid="3">
                                            <p:txEl>
                                              <p:pRg st="4" end="4"/>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
                                            <p:txEl>
                                              <p:pRg st="6" end="6"/>
                                            </p:txEl>
                                          </p:spTgt>
                                        </p:tgtEl>
                                      </p:cBhvr>
                                    </p:animEffect>
                                    <p:set>
                                      <p:cBhvr>
                                        <p:cTn id="3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8885" fill="hold"/>
                                        <p:tgtEl>
                                          <p:spTgt spid="4"/>
                                        </p:tgtEl>
                                      </p:cBhvr>
                                    </p:cmd>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md type="call" cmd="stop">
                                      <p:cBhvr>
                                        <p:cTn id="46" dur="1">
                                          <p:stCondLst>
                                            <p:cond delay="499"/>
                                          </p:stCondLst>
                                        </p:cTn>
                                        <p:tgtEl>
                                          <p:spTgt spid="4"/>
                                        </p:tgtEl>
                                      </p:cBhvr>
                                    </p:cmd>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1" fill="hold" display="0">
                  <p:stCondLst>
                    <p:cond delay="indefinite"/>
                  </p:stCondLst>
                </p:cTn>
                <p:tgtEl>
                  <p:spTgt spid="4"/>
                </p:tgtEl>
              </p:cMediaNode>
            </p:video>
          </p:childTnLst>
        </p:cTn>
      </p:par>
    </p:tnLst>
    <p:bldLst>
      <p:bldP spid="3" grpId="0" uiExpand="1" build="allAtOnce"/>
      <p:bldP spid="3"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6740307"/>
          </a:xfrm>
          <a:prstGeom prst="rect">
            <a:avLst/>
          </a:prstGeom>
        </p:spPr>
        <p:txBody>
          <a:bodyPr wrap="square">
            <a:spAutoFit/>
          </a:bodyPr>
          <a:lstStyle/>
          <a:p>
            <a:pPr algn="just"/>
            <a:r>
              <a:rPr lang="fr-FR" sz="1600" dirty="0" smtClean="0"/>
              <a:t>Dans les années 2000, la presse écrite entre dans la plus importante crise de son histoire. Beaucoup de quotidiens nationaux ou régionaux ne  survivent que  </a:t>
            </a:r>
            <a:r>
              <a:rPr lang="fr-FR" sz="1600" dirty="0"/>
              <a:t>grâce aux aides </a:t>
            </a:r>
            <a:r>
              <a:rPr lang="fr-FR" sz="1600" dirty="0" smtClean="0"/>
              <a:t>publiques (1,4 Md € en 2010)  </a:t>
            </a:r>
            <a:r>
              <a:rPr lang="fr-FR" sz="1600" dirty="0"/>
              <a:t>et à de riches « mécènes » (Edouard de Rothschild, Pierre Bergé, Serge Dassault). Cette intrusion de riches hommes d’affaires dans les médias relancent la question de l’indépendance de la presse vis-à-vis des milieux d’affaires</a:t>
            </a:r>
            <a:r>
              <a:rPr lang="fr-FR" sz="1600" dirty="0" smtClean="0"/>
              <a:t>.</a:t>
            </a:r>
          </a:p>
          <a:p>
            <a:pPr algn="just"/>
            <a:endParaRPr lang="fr-FR" sz="1600" dirty="0"/>
          </a:p>
          <a:p>
            <a:pPr algn="just"/>
            <a:r>
              <a:rPr lang="fr-FR" sz="1600" dirty="0" smtClean="0"/>
              <a:t>La rapide diffusion  d’Internet modifie une nouvelle fois la société médiatique. Le développement de sites d’Informations et de plateformes de diffusion vidéo donne la possibilité aux citoyens de s’informer en continue et de choisir leur information.</a:t>
            </a:r>
          </a:p>
          <a:p>
            <a:pPr algn="just"/>
            <a:endParaRPr lang="fr-FR" sz="1600" dirty="0"/>
          </a:p>
          <a:p>
            <a:pPr algn="just"/>
            <a:r>
              <a:rPr lang="fr-FR" sz="1600" dirty="0" smtClean="0"/>
              <a:t>Dans le domaine de la télévision, on assiste à une multiplication de chaines d’informations continues liées au développement du </a:t>
            </a:r>
            <a:r>
              <a:rPr lang="fr-FR" sz="1600" dirty="0" err="1" smtClean="0"/>
              <a:t>cable</a:t>
            </a:r>
            <a:r>
              <a:rPr lang="fr-FR" sz="1600" dirty="0" smtClean="0"/>
              <a:t>, du satellite puis de la TNT. </a:t>
            </a:r>
          </a:p>
          <a:p>
            <a:pPr algn="just"/>
            <a:endParaRPr lang="fr-FR" sz="1600" dirty="0"/>
          </a:p>
          <a:p>
            <a:pPr algn="just"/>
            <a:r>
              <a:rPr lang="fr-FR" sz="1600" dirty="0" smtClean="0"/>
              <a:t>Les institutions de sondages nés dans les années 1930 (</a:t>
            </a:r>
            <a:r>
              <a:rPr lang="fr-FR" sz="1600" dirty="0"/>
              <a:t>en </a:t>
            </a:r>
            <a:r>
              <a:rPr lang="fr-FR" sz="1600" dirty="0" smtClean="0"/>
              <a:t>France IFOP  en 1936) se multiplient et réalisent pour les médias et les sites internet,  des sondages d’opinion publique dans tous les domaines de la vie. </a:t>
            </a:r>
            <a:endParaRPr lang="fr-FR" sz="1600" dirty="0"/>
          </a:p>
          <a:p>
            <a:pPr algn="just"/>
            <a:endParaRPr lang="fr-FR" sz="1600" dirty="0" smtClean="0"/>
          </a:p>
          <a:p>
            <a:pPr algn="just"/>
            <a:r>
              <a:rPr lang="fr-FR" sz="1600" dirty="0" smtClean="0"/>
              <a:t>On accuse désormais souvent les gouvernements de pratiquer une « politique des sondages » en veillant à mettre en avant les thèmes les plus populaires ou les inquiétudes des Français. Ainsi la campagne électorale de 2002 tourne autour du thème de « l’insécurité » et de la « fracture sociale » ce qui favorise le Front Nationale. </a:t>
            </a:r>
          </a:p>
          <a:p>
            <a:pPr algn="just"/>
            <a:endParaRPr lang="fr-FR" sz="1600" dirty="0"/>
          </a:p>
          <a:p>
            <a:pPr algn="just"/>
            <a:r>
              <a:rPr lang="fr-FR" sz="1600" dirty="0" smtClean="0"/>
              <a:t>Véritable séisme politique, l’élection de 2002 a conduit à interroger la responsabilité des médias dans la présentation de la campagne. En effet, presque tous l’avait réduit à un duel Chirac-Jospin.  Seul quelques médias comme </a:t>
            </a:r>
            <a:r>
              <a:rPr lang="fr-FR" sz="1600" i="1" dirty="0" smtClean="0"/>
              <a:t>L’Express</a:t>
            </a:r>
            <a:r>
              <a:rPr lang="fr-FR" sz="1600" dirty="0" smtClean="0"/>
              <a:t> avait dans son édition du 31 janvier 2002 mis en avant un score élevé du candidat du Front Nationale. Cette élection introduit une fracture entre médias et opinion publique. On peut parler de crise de confiance  de la population vis-à-vis des médias traditionnels.</a:t>
            </a:r>
          </a:p>
          <a:p>
            <a:pPr algn="just"/>
            <a:endParaRPr lang="fr-FR" sz="1600" i="1" dirty="0" smtClean="0"/>
          </a:p>
        </p:txBody>
      </p:sp>
      <p:sp>
        <p:nvSpPr>
          <p:cNvPr id="3" name="Rectangle 2"/>
          <p:cNvSpPr/>
          <p:nvPr/>
        </p:nvSpPr>
        <p:spPr>
          <a:xfrm>
            <a:off x="0" y="-99392"/>
            <a:ext cx="8388424" cy="923330"/>
          </a:xfrm>
          <a:prstGeom prst="rect">
            <a:avLst/>
          </a:prstGeom>
        </p:spPr>
        <p:txBody>
          <a:bodyPr wrap="square">
            <a:spAutoFit/>
          </a:bodyPr>
          <a:lstStyle/>
          <a:p>
            <a:r>
              <a:rPr lang="fr-FR" b="1" dirty="0"/>
              <a:t>III. 2. </a:t>
            </a:r>
            <a:r>
              <a:rPr lang="fr-FR" b="1" dirty="0" smtClean="0"/>
              <a:t>La </a:t>
            </a:r>
            <a:r>
              <a:rPr lang="fr-FR" b="1" dirty="0"/>
              <a:t>crise de la démocratie et des médias </a:t>
            </a:r>
            <a:r>
              <a:rPr lang="fr-FR" b="1" dirty="0" smtClean="0"/>
              <a:t>?</a:t>
            </a:r>
          </a:p>
          <a:p>
            <a:r>
              <a:rPr lang="fr-FR" b="1" dirty="0"/>
              <a:t>	</a:t>
            </a:r>
            <a:r>
              <a:rPr lang="fr-FR" b="1" dirty="0" smtClean="0"/>
              <a:t>a. la crise des médias</a:t>
            </a:r>
          </a:p>
          <a:p>
            <a:pPr algn="ctr"/>
            <a:r>
              <a:rPr lang="fr-FR" b="1" dirty="0" smtClean="0"/>
              <a:t>.</a:t>
            </a:r>
            <a:endParaRPr lang="fr-FR"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048"/>
          <a:stretch/>
        </p:blipFill>
        <p:spPr bwMode="auto">
          <a:xfrm>
            <a:off x="755576" y="1268760"/>
            <a:ext cx="7063085" cy="369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99592" y="404664"/>
            <a:ext cx="8136904" cy="369332"/>
          </a:xfrm>
          <a:prstGeom prst="rect">
            <a:avLst/>
          </a:prstGeom>
          <a:noFill/>
        </p:spPr>
        <p:txBody>
          <a:bodyPr wrap="square" rtlCol="0">
            <a:spAutoFit/>
          </a:bodyPr>
          <a:lstStyle/>
          <a:p>
            <a:r>
              <a:rPr lang="fr-FR" b="1" dirty="0"/>
              <a:t>b. L’élection présidentielle de 2002, un choc politique et médiatique.</a:t>
            </a:r>
            <a:endParaRPr lang="fr-FR" dirty="0"/>
          </a:p>
        </p:txBody>
      </p:sp>
    </p:spTree>
    <p:extLst>
      <p:ext uri="{BB962C8B-B14F-4D97-AF65-F5344CB8AC3E}">
        <p14:creationId xmlns:p14="http://schemas.microsoft.com/office/powerpoint/2010/main" val="32443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
                                            <p:txEl>
                                              <p:pRg st="2" end="2"/>
                                            </p:txEl>
                                          </p:spTgt>
                                        </p:tgtEl>
                                      </p:cBhvr>
                                    </p:animEffect>
                                    <p:set>
                                      <p:cBhvr>
                                        <p:cTn id="34" dur="1" fill="hold">
                                          <p:stCondLst>
                                            <p:cond delay="499"/>
                                          </p:stCondLst>
                                        </p:cTn>
                                        <p:tgtEl>
                                          <p:spTgt spid="2">
                                            <p:txEl>
                                              <p:pRg st="2" end="2"/>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
                                            <p:txEl>
                                              <p:pRg st="4" end="4"/>
                                            </p:txEl>
                                          </p:spTgt>
                                        </p:tgtEl>
                                      </p:cBhvr>
                                    </p:animEffect>
                                    <p:set>
                                      <p:cBhvr>
                                        <p:cTn id="37" dur="1" fill="hold">
                                          <p:stCondLst>
                                            <p:cond delay="499"/>
                                          </p:stCondLst>
                                        </p:cTn>
                                        <p:tgtEl>
                                          <p:spTgt spid="2">
                                            <p:txEl>
                                              <p:pRg st="4" end="4"/>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
                                            <p:txEl>
                                              <p:pRg st="6" end="6"/>
                                            </p:txEl>
                                          </p:spTgt>
                                        </p:tgtEl>
                                      </p:cBhvr>
                                    </p:animEffect>
                                    <p:set>
                                      <p:cBhvr>
                                        <p:cTn id="40" dur="1" fill="hold">
                                          <p:stCondLst>
                                            <p:cond delay="499"/>
                                          </p:stCondLst>
                                        </p:cTn>
                                        <p:tgtEl>
                                          <p:spTgt spid="2">
                                            <p:txEl>
                                              <p:pRg st="6" end="6"/>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
                                            <p:txEl>
                                              <p:pRg st="8" end="8"/>
                                            </p:txEl>
                                          </p:spTgt>
                                        </p:tgtEl>
                                      </p:cBhvr>
                                    </p:animEffect>
                                    <p:set>
                                      <p:cBhvr>
                                        <p:cTn id="43" dur="1" fill="hold">
                                          <p:stCondLst>
                                            <p:cond delay="499"/>
                                          </p:stCondLst>
                                        </p:cTn>
                                        <p:tgtEl>
                                          <p:spTgt spid="2">
                                            <p:txEl>
                                              <p:pRg st="8" end="8"/>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 y="33862"/>
            <a:ext cx="8962354" cy="369332"/>
          </a:xfrm>
          <a:prstGeom prst="rect">
            <a:avLst/>
          </a:prstGeom>
        </p:spPr>
        <p:txBody>
          <a:bodyPr wrap="square">
            <a:spAutoFit/>
          </a:bodyPr>
          <a:lstStyle/>
          <a:p>
            <a:r>
              <a:rPr lang="fr-FR" b="1" dirty="0"/>
              <a:t>III. 3. La démocratie connectée ou la fin de l’opinion publique ?</a:t>
            </a:r>
          </a:p>
        </p:txBody>
      </p:sp>
      <p:sp>
        <p:nvSpPr>
          <p:cNvPr id="3" name="ZoneTexte 2"/>
          <p:cNvSpPr txBox="1"/>
          <p:nvPr/>
        </p:nvSpPr>
        <p:spPr>
          <a:xfrm>
            <a:off x="683568" y="260648"/>
            <a:ext cx="7344816" cy="369332"/>
          </a:xfrm>
          <a:prstGeom prst="rect">
            <a:avLst/>
          </a:prstGeom>
          <a:noFill/>
        </p:spPr>
        <p:txBody>
          <a:bodyPr wrap="square" rtlCol="0">
            <a:spAutoFit/>
          </a:bodyPr>
          <a:lstStyle/>
          <a:p>
            <a:r>
              <a:rPr lang="fr-FR" dirty="0" smtClean="0"/>
              <a:t>a. le temps de l’immédiateté </a:t>
            </a:r>
            <a:endParaRPr lang="fr-FR" dirty="0"/>
          </a:p>
        </p:txBody>
      </p:sp>
      <p:sp>
        <p:nvSpPr>
          <p:cNvPr id="4" name="ZoneTexte 3"/>
          <p:cNvSpPr txBox="1"/>
          <p:nvPr/>
        </p:nvSpPr>
        <p:spPr>
          <a:xfrm>
            <a:off x="2134" y="548680"/>
            <a:ext cx="9141865" cy="2862322"/>
          </a:xfrm>
          <a:prstGeom prst="rect">
            <a:avLst/>
          </a:prstGeom>
          <a:noFill/>
        </p:spPr>
        <p:txBody>
          <a:bodyPr wrap="square" rtlCol="0">
            <a:spAutoFit/>
          </a:bodyPr>
          <a:lstStyle/>
          <a:p>
            <a:pPr marL="285750" indent="-285750">
              <a:buFontTx/>
              <a:buChar char="-"/>
            </a:pPr>
            <a:r>
              <a:rPr lang="fr-FR" dirty="0" smtClean="0"/>
              <a:t>Depuis 2000, les médias sont contraint de se transformer sous l ’effet de la révolution technologique que constitue les nouvelles technologies de l’Information et de la communication (NTIC).</a:t>
            </a:r>
          </a:p>
          <a:p>
            <a:pPr marL="285750" indent="-285750">
              <a:buFontTx/>
              <a:buChar char="-"/>
            </a:pPr>
            <a:r>
              <a:rPr lang="fr-FR" dirty="0" smtClean="0"/>
              <a:t>En dix ans le nombre d’Internautes est passé de 8,5 à 45 millions. Les réseaux sociaux se sont développés et ont créé de nouvelles pratiques dans la vie politique. Les hommes politique engagent  des conseillers en communication chargés de gérer leurs images sur Internet (profil Face book, comptes  twitter, pages personnelles…)</a:t>
            </a:r>
          </a:p>
          <a:p>
            <a:pPr marL="285750" indent="-285750">
              <a:buFontTx/>
              <a:buChar char="-"/>
            </a:pPr>
            <a:r>
              <a:rPr lang="fr-FR" dirty="0" smtClean="0"/>
              <a:t>Les membres du gouvernement sont contraints de réagir immédiatement à une crise ou à un événement dramatique. L’absence de réaction est présentée comme une faute par des médias omniprésents.</a:t>
            </a:r>
          </a:p>
        </p:txBody>
      </p:sp>
      <p:sp>
        <p:nvSpPr>
          <p:cNvPr id="5" name="ZoneTexte 4"/>
          <p:cNvSpPr txBox="1"/>
          <p:nvPr/>
        </p:nvSpPr>
        <p:spPr>
          <a:xfrm>
            <a:off x="827584" y="3411002"/>
            <a:ext cx="7632848" cy="369332"/>
          </a:xfrm>
          <a:prstGeom prst="rect">
            <a:avLst/>
          </a:prstGeom>
          <a:noFill/>
        </p:spPr>
        <p:txBody>
          <a:bodyPr wrap="square" rtlCol="0">
            <a:spAutoFit/>
          </a:bodyPr>
          <a:lstStyle/>
          <a:p>
            <a:r>
              <a:rPr lang="fr-FR" dirty="0" smtClean="0"/>
              <a:t>b. De l’opinion publique à  la multiplication des opinions privées.</a:t>
            </a:r>
            <a:endParaRPr lang="fr-FR" dirty="0"/>
          </a:p>
        </p:txBody>
      </p:sp>
      <p:sp>
        <p:nvSpPr>
          <p:cNvPr id="6" name="ZoneTexte 5"/>
          <p:cNvSpPr txBox="1"/>
          <p:nvPr/>
        </p:nvSpPr>
        <p:spPr>
          <a:xfrm>
            <a:off x="35496" y="3801814"/>
            <a:ext cx="9141865" cy="2862322"/>
          </a:xfrm>
          <a:prstGeom prst="rect">
            <a:avLst/>
          </a:prstGeom>
          <a:noFill/>
        </p:spPr>
        <p:txBody>
          <a:bodyPr wrap="square" rtlCol="0">
            <a:spAutoFit/>
          </a:bodyPr>
          <a:lstStyle/>
          <a:p>
            <a:pPr marL="285750" indent="-285750">
              <a:buFontTx/>
              <a:buChar char="-"/>
            </a:pPr>
            <a:r>
              <a:rPr lang="fr-FR" dirty="0" smtClean="0"/>
              <a:t>L’Internet a permis aux individus de devenir acteurs de l’Information et donc de multiplier les opinions. Les citoyens se retrouvent de moins en moins dans des discours collectifs et construisent individuellement leurs convictions.</a:t>
            </a:r>
          </a:p>
          <a:p>
            <a:pPr marL="285750" indent="-285750">
              <a:buFontTx/>
              <a:buChar char="-"/>
            </a:pPr>
            <a:r>
              <a:rPr lang="fr-FR" dirty="0" smtClean="0"/>
              <a:t>Le déclin de la participations aux élections doit être rapproché du déclin de la presse écrite et dans une certaine mesure de la presse audiovisuelle. </a:t>
            </a:r>
          </a:p>
          <a:p>
            <a:pPr marL="285750" indent="-285750">
              <a:buFontTx/>
              <a:buChar char="-"/>
            </a:pPr>
            <a:r>
              <a:rPr lang="fr-FR" dirty="0" smtClean="0"/>
              <a:t>Plus multiples, la société française serait donc plus individualiste ce qui conduirait à rejeter le concept d’opinion publique.</a:t>
            </a:r>
          </a:p>
          <a:p>
            <a:pPr marL="285750" indent="-285750">
              <a:buFontTx/>
              <a:buChar char="-"/>
            </a:pPr>
            <a:r>
              <a:rPr lang="fr-FR" dirty="0" smtClean="0"/>
              <a:t>Pourtant les manifestations qui ont suivi l’assassinat des journalistes de Charlie Hebdo le 7 janvier 2015 ont réuni plus de 4 millions de personnes qui ont ainsi montré leur attachement à la liberté de la presse.</a:t>
            </a:r>
            <a:endParaRPr lang="fr-FR" dirty="0"/>
          </a:p>
        </p:txBody>
      </p:sp>
    </p:spTree>
    <p:extLst>
      <p:ext uri="{BB962C8B-B14F-4D97-AF65-F5344CB8AC3E}">
        <p14:creationId xmlns:p14="http://schemas.microsoft.com/office/powerpoint/2010/main" val="8954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75856" y="644034"/>
            <a:ext cx="2808312" cy="523220"/>
          </a:xfrm>
          <a:prstGeom prst="rect">
            <a:avLst/>
          </a:prstGeom>
          <a:noFill/>
        </p:spPr>
        <p:txBody>
          <a:bodyPr wrap="square" rtlCol="0">
            <a:spAutoFit/>
          </a:bodyPr>
          <a:lstStyle/>
          <a:p>
            <a:pPr algn="ctr"/>
            <a:r>
              <a:rPr lang="fr-FR" sz="2800" dirty="0" smtClean="0"/>
              <a:t>Conclusion </a:t>
            </a:r>
            <a:endParaRPr lang="fr-FR" sz="2800" dirty="0"/>
          </a:p>
        </p:txBody>
      </p:sp>
      <p:sp>
        <p:nvSpPr>
          <p:cNvPr id="3" name="ZoneTexte 2"/>
          <p:cNvSpPr txBox="1"/>
          <p:nvPr/>
        </p:nvSpPr>
        <p:spPr>
          <a:xfrm>
            <a:off x="1043608" y="1685707"/>
            <a:ext cx="7272808" cy="2031325"/>
          </a:xfrm>
          <a:prstGeom prst="rect">
            <a:avLst/>
          </a:prstGeom>
          <a:noFill/>
        </p:spPr>
        <p:txBody>
          <a:bodyPr wrap="square" rtlCol="0">
            <a:spAutoFit/>
          </a:bodyPr>
          <a:lstStyle/>
          <a:p>
            <a:pPr algn="ctr"/>
            <a:r>
              <a:rPr lang="fr-FR" dirty="0" smtClean="0"/>
              <a:t>Entre 1894 et 2015, les médias ont permis d’ancrer les principes du républicanisme et de la démocratie en France.</a:t>
            </a:r>
          </a:p>
          <a:p>
            <a:pPr algn="ctr"/>
            <a:r>
              <a:rPr lang="fr-FR" dirty="0" smtClean="0"/>
              <a:t>Ils ont fortement contribuer à construire l’opinion publique et ont permis l ’expression de la multitude des points de vue.</a:t>
            </a:r>
          </a:p>
          <a:p>
            <a:pPr algn="ctr"/>
            <a:r>
              <a:rPr lang="fr-FR" dirty="0" smtClean="0"/>
              <a:t>Cependant, la crise économique et la crise de confiance qui touchent de nombreux acteurs médiatiques conduit à s’interroger sur l’avenir de notre  modèle de « démocratie médiatique ».</a:t>
            </a:r>
          </a:p>
        </p:txBody>
      </p:sp>
    </p:spTree>
    <p:extLst>
      <p:ext uri="{BB962C8B-B14F-4D97-AF65-F5344CB8AC3E}">
        <p14:creationId xmlns:p14="http://schemas.microsoft.com/office/powerpoint/2010/main" val="3976728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964488" cy="6463308"/>
          </a:xfrm>
          <a:prstGeom prst="rect">
            <a:avLst/>
          </a:prstGeom>
        </p:spPr>
        <p:txBody>
          <a:bodyPr wrap="square">
            <a:spAutoFit/>
          </a:bodyPr>
          <a:lstStyle/>
          <a:p>
            <a:r>
              <a:rPr lang="fr-FR" b="1" dirty="0" smtClean="0">
                <a:solidFill>
                  <a:schemeClr val="tx1"/>
                </a:solidFill>
              </a:rPr>
              <a:t>I. L’âge d’or de la presse d’opinion. (1894-1945)</a:t>
            </a:r>
          </a:p>
          <a:p>
            <a:r>
              <a:rPr lang="fr-FR" b="1" dirty="0" smtClean="0"/>
              <a:t>	I.1.	Le rôle majeur de la presse durant l’affaire Dreyfus.</a:t>
            </a:r>
          </a:p>
          <a:p>
            <a:r>
              <a:rPr lang="fr-FR" b="1" dirty="0">
                <a:solidFill>
                  <a:schemeClr val="tx1"/>
                </a:solidFill>
              </a:rPr>
              <a:t>	</a:t>
            </a:r>
            <a:r>
              <a:rPr lang="fr-FR" b="1" dirty="0" smtClean="0">
                <a:solidFill>
                  <a:schemeClr val="tx1"/>
                </a:solidFill>
              </a:rPr>
              <a:t>I.2 	Le rôle croissant de la presse écrite et des nouveaux médias de 1914 à 1940.</a:t>
            </a:r>
          </a:p>
          <a:p>
            <a:r>
              <a:rPr lang="fr-FR" b="1" dirty="0"/>
              <a:t>	</a:t>
            </a:r>
            <a:r>
              <a:rPr lang="fr-FR" b="1" dirty="0" smtClean="0"/>
              <a:t>	a. La 1</a:t>
            </a:r>
            <a:r>
              <a:rPr lang="fr-FR" b="1" baseline="30000" dirty="0" smtClean="0"/>
              <a:t>ère</a:t>
            </a:r>
            <a:r>
              <a:rPr lang="fr-FR" b="1" dirty="0" smtClean="0"/>
              <a:t> Guerre mondiale et le consensus médiatique.</a:t>
            </a:r>
          </a:p>
          <a:p>
            <a:r>
              <a:rPr lang="fr-FR" b="1" dirty="0" smtClean="0">
                <a:solidFill>
                  <a:schemeClr val="tx1"/>
                </a:solidFill>
              </a:rPr>
              <a:t>		b. La crise de février 1934, illustration du rôle de la presse politique.</a:t>
            </a:r>
          </a:p>
          <a:p>
            <a:r>
              <a:rPr lang="fr-FR" b="1" dirty="0"/>
              <a:t>	</a:t>
            </a:r>
            <a:r>
              <a:rPr lang="fr-FR" b="1" dirty="0" smtClean="0"/>
              <a:t>I.3 La liberté de la presse à l’épreuve du régime de Vichy.</a:t>
            </a:r>
          </a:p>
          <a:p>
            <a:endParaRPr lang="fr-FR" b="1" dirty="0" smtClean="0"/>
          </a:p>
          <a:p>
            <a:r>
              <a:rPr lang="fr-FR" b="1" dirty="0" smtClean="0"/>
              <a:t>II. </a:t>
            </a:r>
            <a:r>
              <a:rPr lang="fr-FR" b="1" dirty="0" smtClean="0">
                <a:solidFill>
                  <a:schemeClr val="tx1"/>
                </a:solidFill>
              </a:rPr>
              <a:t>La révolution médiatique et la construction de la « démocratie médiatique »  1945 à 1945	</a:t>
            </a:r>
            <a:r>
              <a:rPr lang="fr-FR" b="1" dirty="0" smtClean="0"/>
              <a:t>II.1. Les années 1945-1962.</a:t>
            </a:r>
          </a:p>
          <a:p>
            <a:r>
              <a:rPr lang="fr-FR" b="1" dirty="0" smtClean="0">
                <a:solidFill>
                  <a:schemeClr val="tx1"/>
                </a:solidFill>
              </a:rPr>
              <a:t>		a. L’essor de la « société audiovisuelle ».</a:t>
            </a:r>
          </a:p>
          <a:p>
            <a:r>
              <a:rPr lang="fr-FR" b="1" dirty="0"/>
              <a:t>	</a:t>
            </a:r>
            <a:r>
              <a:rPr lang="fr-FR" b="1" dirty="0" smtClean="0"/>
              <a:t>	b. le rôle des médias dans la crise algérienne.</a:t>
            </a:r>
          </a:p>
          <a:p>
            <a:r>
              <a:rPr lang="fr-FR" b="1" dirty="0">
                <a:solidFill>
                  <a:schemeClr val="tx1"/>
                </a:solidFill>
              </a:rPr>
              <a:t>	</a:t>
            </a:r>
            <a:r>
              <a:rPr lang="fr-FR" b="1" dirty="0" smtClean="0"/>
              <a:t>II.2. Les années 1962-1970 : </a:t>
            </a:r>
          </a:p>
          <a:p>
            <a:r>
              <a:rPr lang="fr-FR" b="1" dirty="0">
                <a:solidFill>
                  <a:schemeClr val="tx1"/>
                </a:solidFill>
              </a:rPr>
              <a:t>	</a:t>
            </a:r>
            <a:r>
              <a:rPr lang="fr-FR" b="1" dirty="0" smtClean="0">
                <a:solidFill>
                  <a:schemeClr val="tx1"/>
                </a:solidFill>
              </a:rPr>
              <a:t>	a. La tentation du contrôle  étatique : l’ORTF.</a:t>
            </a:r>
          </a:p>
          <a:p>
            <a:r>
              <a:rPr lang="fr-FR" b="1" dirty="0" smtClean="0">
                <a:solidFill>
                  <a:schemeClr val="tx1"/>
                </a:solidFill>
              </a:rPr>
              <a:t>		b. Mai 1968, la lutte entre la presse traditionnelle et la presse alternative.</a:t>
            </a:r>
          </a:p>
          <a:p>
            <a:r>
              <a:rPr lang="fr-FR" b="1" dirty="0"/>
              <a:t>	</a:t>
            </a:r>
            <a:endParaRPr lang="fr-FR" b="1" dirty="0" smtClean="0"/>
          </a:p>
          <a:p>
            <a:r>
              <a:rPr lang="fr-FR" b="1" dirty="0" smtClean="0"/>
              <a:t>III. Les difficultés de la « démocratie médiatique » (1970 à aujourd’hui)</a:t>
            </a:r>
          </a:p>
          <a:p>
            <a:r>
              <a:rPr lang="fr-FR" b="1" dirty="0">
                <a:solidFill>
                  <a:schemeClr val="tx1"/>
                </a:solidFill>
              </a:rPr>
              <a:t>	</a:t>
            </a:r>
            <a:r>
              <a:rPr lang="fr-FR" b="1" dirty="0" smtClean="0">
                <a:solidFill>
                  <a:schemeClr val="tx1"/>
                </a:solidFill>
              </a:rPr>
              <a:t>III. 1. L’âge d’or de la société de l’image (1970-1990)</a:t>
            </a:r>
          </a:p>
          <a:p>
            <a:r>
              <a:rPr lang="fr-FR" b="1" dirty="0"/>
              <a:t>	</a:t>
            </a:r>
            <a:r>
              <a:rPr lang="fr-FR" b="1" dirty="0" smtClean="0"/>
              <a:t>III. 2. Vers la crise de la démocratie et des médias</a:t>
            </a:r>
          </a:p>
          <a:p>
            <a:r>
              <a:rPr lang="fr-FR" b="1" dirty="0"/>
              <a:t>	</a:t>
            </a:r>
            <a:r>
              <a:rPr lang="fr-FR" b="1" dirty="0" smtClean="0"/>
              <a:t>	a. Des médias en crise ?</a:t>
            </a:r>
          </a:p>
          <a:p>
            <a:r>
              <a:rPr lang="fr-FR" b="1" dirty="0"/>
              <a:t>	</a:t>
            </a:r>
            <a:r>
              <a:rPr lang="fr-FR" b="1" dirty="0" smtClean="0"/>
              <a:t>	b. L’élection présidentielle de 2002, un choc politique et médiatique.</a:t>
            </a:r>
          </a:p>
          <a:p>
            <a:r>
              <a:rPr lang="fr-FR" b="1" dirty="0"/>
              <a:t>	</a:t>
            </a:r>
            <a:r>
              <a:rPr lang="fr-FR" b="1" dirty="0" smtClean="0"/>
              <a:t>III. 3. La démocratie connectée ou la fin de l’opinion publique ?</a:t>
            </a:r>
          </a:p>
          <a:p>
            <a:r>
              <a:rPr lang="fr-FR" b="1" dirty="0"/>
              <a:t>	</a:t>
            </a:r>
            <a:r>
              <a:rPr lang="fr-FR" b="1" dirty="0" smtClean="0"/>
              <a:t>	</a:t>
            </a:r>
          </a:p>
        </p:txBody>
      </p:sp>
    </p:spTree>
    <p:extLst>
      <p:ext uri="{BB962C8B-B14F-4D97-AF65-F5344CB8AC3E}">
        <p14:creationId xmlns:p14="http://schemas.microsoft.com/office/powerpoint/2010/main" val="11563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620688"/>
            <a:ext cx="9143999" cy="6463308"/>
          </a:xfrm>
          <a:prstGeom prst="rect">
            <a:avLst/>
          </a:prstGeom>
          <a:solidFill>
            <a:schemeClr val="bg1"/>
          </a:solidFill>
        </p:spPr>
        <p:txBody>
          <a:bodyPr wrap="square" rtlCol="0">
            <a:spAutoFit/>
          </a:bodyPr>
          <a:lstStyle/>
          <a:p>
            <a:r>
              <a:rPr lang="fr-FR" b="1" dirty="0" smtClean="0"/>
              <a:t>A retenir : </a:t>
            </a:r>
          </a:p>
          <a:p>
            <a:pPr marL="285750" indent="-285750" algn="just">
              <a:buFontTx/>
              <a:buChar char="-"/>
            </a:pPr>
            <a:r>
              <a:rPr lang="fr-FR" dirty="0" smtClean="0"/>
              <a:t>L’Affaire Dreyfus est fondée sur une erreur judiciaire pour laquelle l’état et la justice  préfèrent taire la vérité au nom de la « raison d’état » pour ne pas salir l’honneur de l’armée.</a:t>
            </a:r>
          </a:p>
          <a:p>
            <a:pPr marL="285750" indent="-285750" algn="just">
              <a:buFontTx/>
              <a:buChar char="-"/>
            </a:pPr>
            <a:r>
              <a:rPr lang="fr-FR" dirty="0" smtClean="0"/>
              <a:t>Elle est marquée par l’engagement des Intellectuels comme Zola, qui au nom </a:t>
            </a:r>
            <a:r>
              <a:rPr lang="fr-FR" b="1" dirty="0" smtClean="0"/>
              <a:t>des Droits de l’Homme</a:t>
            </a:r>
            <a:r>
              <a:rPr lang="fr-FR" dirty="0" smtClean="0"/>
              <a:t>, s’engagent dans le combat pour l’innocence de Dreyfus.</a:t>
            </a:r>
          </a:p>
          <a:p>
            <a:pPr marL="285750" indent="-285750" algn="just">
              <a:buFontTx/>
              <a:buChar char="-"/>
            </a:pPr>
            <a:r>
              <a:rPr lang="fr-FR" dirty="0" smtClean="0"/>
              <a:t>Elle partage l’opinion publique française en deux camps, les Dreyfusards et les Antidreyfusards.</a:t>
            </a:r>
          </a:p>
          <a:p>
            <a:pPr marL="285750" indent="-285750" algn="just">
              <a:buFontTx/>
              <a:buChar char="-"/>
            </a:pPr>
            <a:r>
              <a:rPr lang="fr-FR" dirty="0" smtClean="0"/>
              <a:t>La </a:t>
            </a:r>
            <a:r>
              <a:rPr lang="fr-FR" b="1" dirty="0" smtClean="0"/>
              <a:t>presse écrite </a:t>
            </a:r>
            <a:r>
              <a:rPr lang="fr-FR" dirty="0" smtClean="0"/>
              <a:t>joue un rôle majeur car elle relaye et accentue les divisions des Français par ses prises de positions et par ses excès en particulier par la diffusion des caricatures antidreyfusards.</a:t>
            </a:r>
          </a:p>
          <a:p>
            <a:pPr marL="285750" indent="-285750" algn="just">
              <a:buFontTx/>
              <a:buChar char="-"/>
            </a:pPr>
            <a:r>
              <a:rPr lang="fr-FR" dirty="0" smtClean="0"/>
              <a:t>L’obligation de scolarisation introduite par les lois Ferry de 1881 élève </a:t>
            </a:r>
            <a:r>
              <a:rPr lang="fr-FR" b="1" dirty="0" smtClean="0"/>
              <a:t>le niveau d’instruction de la population qui accède massivement à la presse écrit e</a:t>
            </a:r>
            <a:r>
              <a:rPr lang="fr-FR" dirty="0" smtClean="0"/>
              <a:t>.</a:t>
            </a:r>
            <a:r>
              <a:rPr lang="fr-FR" b="1" dirty="0" smtClean="0"/>
              <a:t> </a:t>
            </a:r>
          </a:p>
          <a:p>
            <a:pPr marL="285750" indent="-285750" algn="just">
              <a:buFontTx/>
              <a:buChar char="-"/>
            </a:pPr>
            <a:r>
              <a:rPr lang="fr-FR" b="1" dirty="0" smtClean="0"/>
              <a:t>La presse d’opinion </a:t>
            </a:r>
            <a:r>
              <a:rPr lang="fr-FR" dirty="0" smtClean="0"/>
              <a:t>connaît entre 1894 et 1905, un essor de son lectorat puisque les titres diffusés se multiplient. Ainsi la diffusion du « Petit Parisien » passe de 70 000 en 1883 à </a:t>
            </a:r>
            <a:r>
              <a:rPr lang="fr-FR" dirty="0"/>
              <a:t> </a:t>
            </a:r>
            <a:r>
              <a:rPr lang="fr-FR" dirty="0" smtClean="0"/>
              <a:t>       1 000 000 en 1905. </a:t>
            </a:r>
          </a:p>
          <a:p>
            <a:pPr marL="285750" indent="-285750" algn="just">
              <a:buFontTx/>
              <a:buChar char="-"/>
            </a:pPr>
            <a:r>
              <a:rPr lang="fr-FR" b="1" dirty="0" smtClean="0"/>
              <a:t>La presse écrite entre dans un âge d’or </a:t>
            </a:r>
            <a:r>
              <a:rPr lang="fr-FR" dirty="0" smtClean="0"/>
              <a:t>et on compte 6000  journalistes en 1914 qui diversifient leurs activités (politique, économique, grands reportages comme ceux Albert Londres). Ils contribuent à informer la population  et à construire l’opinion publique. Cependant, ils sont parfois accusés de collusion avec le pouvoir ou les milieux d’affaires, Ils contribuent cependant à dénoncer les abus politiques comme </a:t>
            </a:r>
            <a:r>
              <a:rPr lang="fr-FR" b="1" dirty="0" smtClean="0"/>
              <a:t>l’Affaire des fiches </a:t>
            </a:r>
            <a:r>
              <a:rPr lang="fr-FR" dirty="0" smtClean="0"/>
              <a:t>révélée par </a:t>
            </a:r>
            <a:r>
              <a:rPr lang="fr-FR" b="1" i="1" dirty="0" smtClean="0"/>
              <a:t>le Matin </a:t>
            </a:r>
            <a:r>
              <a:rPr lang="fr-FR" dirty="0" smtClean="0"/>
              <a:t>en 1904 et </a:t>
            </a:r>
            <a:r>
              <a:rPr lang="fr-FR" b="1" dirty="0" smtClean="0"/>
              <a:t>l’Affaire Caillaux </a:t>
            </a:r>
            <a:r>
              <a:rPr lang="fr-FR" dirty="0" smtClean="0"/>
              <a:t>qui conduit à </a:t>
            </a:r>
            <a:r>
              <a:rPr lang="fr-FR" dirty="0"/>
              <a:t>l’assassinat en 1914de </a:t>
            </a:r>
            <a:r>
              <a:rPr lang="fr-FR" dirty="0" smtClean="0"/>
              <a:t>Gaston Calmette, directeur du figaro.</a:t>
            </a:r>
          </a:p>
          <a:p>
            <a:pPr marL="285750" indent="-285750">
              <a:buFontTx/>
              <a:buChar char="-"/>
            </a:pPr>
            <a:endParaRPr lang="fr-FR" dirty="0"/>
          </a:p>
        </p:txBody>
      </p:sp>
      <p:sp>
        <p:nvSpPr>
          <p:cNvPr id="2" name="Rectangle 1"/>
          <p:cNvSpPr/>
          <p:nvPr/>
        </p:nvSpPr>
        <p:spPr>
          <a:xfrm>
            <a:off x="179512" y="30218"/>
            <a:ext cx="8568952" cy="646331"/>
          </a:xfrm>
          <a:prstGeom prst="rect">
            <a:avLst/>
          </a:prstGeom>
        </p:spPr>
        <p:txBody>
          <a:bodyPr wrap="square">
            <a:spAutoFit/>
          </a:bodyPr>
          <a:lstStyle/>
          <a:p>
            <a:r>
              <a:rPr lang="fr-FR" b="1" dirty="0" smtClean="0">
                <a:solidFill>
                  <a:schemeClr val="tx1"/>
                </a:solidFill>
              </a:rPr>
              <a:t>I. L’âge d’or de la presse écrite et des nouveaux médias. (1894-1945)</a:t>
            </a:r>
          </a:p>
          <a:p>
            <a:r>
              <a:rPr lang="fr-FR" b="1" dirty="0" smtClean="0"/>
              <a:t>	I.1.	Le rôle majeur de la presse durant l’affaire Dreyfus. P118 +122-123</a:t>
            </a:r>
          </a:p>
        </p:txBody>
      </p:sp>
      <p:pic>
        <p:nvPicPr>
          <p:cNvPr id="1028" name="Picture 4" descr="C:\Users\TESSSON\Documents\lycée\cours 2014\1ère  Générale L.ES.S\archives 2009-2011\histoire\france belle époque\affaire dreyfus\ZOLA_Horre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264" y="630712"/>
            <a:ext cx="4680520" cy="60612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SSSON\Documents\lycée\cours 2014\1ère  Générale L.ES.S\2013-2014\histoire\La république,trois  républiques\dreyfus\J_accuse couverture Aur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487" y="676549"/>
            <a:ext cx="3810000" cy="5057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ESSSON\Documents\lycée\cours 2014\1ère  Générale L.ES.S\2013-2014\histoire\La république,trois  républiques\dreyfus\diner_famil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1863"/>
            <a:ext cx="3528392" cy="56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1028"/>
                                        </p:tgtEl>
                                      </p:cBhvr>
                                    </p:animEffect>
                                    <p:set>
                                      <p:cBhvr>
                                        <p:cTn id="27" dur="1" fill="hold">
                                          <p:stCondLst>
                                            <p:cond delay="499"/>
                                          </p:stCondLst>
                                        </p:cTn>
                                        <p:tgtEl>
                                          <p:spTgt spid="10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9" y="566092"/>
            <a:ext cx="9036495" cy="6463308"/>
          </a:xfrm>
          <a:prstGeom prst="rect">
            <a:avLst/>
          </a:prstGeom>
          <a:solidFill>
            <a:schemeClr val="bg1"/>
          </a:solidFill>
        </p:spPr>
        <p:txBody>
          <a:bodyPr wrap="square" rtlCol="0">
            <a:spAutoFit/>
          </a:bodyPr>
          <a:lstStyle/>
          <a:p>
            <a:r>
              <a:rPr lang="fr-FR" b="1" dirty="0" smtClean="0"/>
              <a:t>A retenir : </a:t>
            </a:r>
          </a:p>
          <a:p>
            <a:endParaRPr lang="fr-FR" b="1" dirty="0" smtClean="0"/>
          </a:p>
          <a:p>
            <a:r>
              <a:rPr lang="fr-FR" b="1" dirty="0" smtClean="0"/>
              <a:t> - Dès le début de la Guerre en Août 1914, </a:t>
            </a:r>
            <a:r>
              <a:rPr lang="fr-FR" dirty="0" smtClean="0"/>
              <a:t>les partis politiques acceptent le principe de </a:t>
            </a:r>
            <a:r>
              <a:rPr lang="fr-FR" b="1" dirty="0" smtClean="0"/>
              <a:t>l’Union Sacrée.</a:t>
            </a:r>
          </a:p>
          <a:p>
            <a:endParaRPr lang="fr-FR" b="1" dirty="0" smtClean="0"/>
          </a:p>
          <a:p>
            <a:pPr marL="285750" indent="-285750">
              <a:buFontTx/>
              <a:buChar char="-"/>
            </a:pPr>
            <a:r>
              <a:rPr lang="fr-FR" b="1" dirty="0" smtClean="0"/>
              <a:t>Le Président Poincaré </a:t>
            </a:r>
            <a:r>
              <a:rPr lang="fr-FR" dirty="0" smtClean="0"/>
              <a:t>décrète la loi martiale et la mise en place de la censure qui s’applique à la correspondance privée mais aussi à la presse.</a:t>
            </a:r>
          </a:p>
          <a:p>
            <a:pPr marL="285750" indent="-285750">
              <a:buFontTx/>
              <a:buChar char="-"/>
            </a:pPr>
            <a:endParaRPr lang="fr-FR" dirty="0"/>
          </a:p>
          <a:p>
            <a:pPr marL="285750" indent="-285750">
              <a:buFontTx/>
              <a:buChar char="-"/>
            </a:pPr>
            <a:r>
              <a:rPr lang="fr-FR" dirty="0" smtClean="0"/>
              <a:t>De façon spontanée, </a:t>
            </a:r>
            <a:r>
              <a:rPr lang="fr-FR" b="1" dirty="0" smtClean="0"/>
              <a:t>les journaux « s’autocensurent »</a:t>
            </a:r>
            <a:r>
              <a:rPr lang="fr-FR" dirty="0" smtClean="0"/>
              <a:t> et ne diffusent que les informations contrôlées par l’Etat.</a:t>
            </a:r>
          </a:p>
          <a:p>
            <a:pPr marL="285750" indent="-285750">
              <a:buFontTx/>
              <a:buChar char="-"/>
            </a:pPr>
            <a:endParaRPr lang="fr-FR" b="1" dirty="0"/>
          </a:p>
          <a:p>
            <a:pPr marL="285750" indent="-285750">
              <a:buFontTx/>
              <a:buChar char="-"/>
            </a:pPr>
            <a:r>
              <a:rPr lang="fr-FR" dirty="0" smtClean="0"/>
              <a:t>Ils contribuent à diffuser une vision caricaturale de la guerre, des combattants  français et de l’ennemi. La presse joue donc un rôle majeur dans </a:t>
            </a:r>
            <a:r>
              <a:rPr lang="fr-FR" b="1" dirty="0" smtClean="0"/>
              <a:t>la propagande </a:t>
            </a:r>
            <a:r>
              <a:rPr lang="fr-FR" dirty="0" smtClean="0"/>
              <a:t>qui a pu prendre la forme excessive dite du « </a:t>
            </a:r>
            <a:r>
              <a:rPr lang="fr-FR" b="1" dirty="0" smtClean="0"/>
              <a:t>bourrage de crâne ».</a:t>
            </a:r>
          </a:p>
          <a:p>
            <a:pPr marL="285750" indent="-285750">
              <a:buFontTx/>
              <a:buChar char="-"/>
            </a:pPr>
            <a:endParaRPr lang="fr-FR" b="1" dirty="0"/>
          </a:p>
          <a:p>
            <a:pPr marL="285750" indent="-285750">
              <a:buFontTx/>
              <a:buChar char="-"/>
            </a:pPr>
            <a:r>
              <a:rPr lang="fr-FR" dirty="0" smtClean="0"/>
              <a:t>Cependant, certains journaux  comme « L’Homme enchaîné » (anciennement  Homme Libre) de Clemenceau ou « le Canard enchaîné », paru pour la première fois en 1915 dénoncent la censure.  Des maisons d’édition vont également publier  des récits de soldats qui contribuent à forger une image plus réaliste des souffrances des combattants.</a:t>
            </a:r>
          </a:p>
          <a:p>
            <a:endParaRPr lang="fr-FR" dirty="0"/>
          </a:p>
          <a:p>
            <a:r>
              <a:rPr lang="fr-FR" dirty="0" smtClean="0"/>
              <a:t>- Les soldats publient des « journaux de tranchée » qui restent fortement contrôlés mais témoignent du poids de la presse et du besoin d’informations des soldats et des familles.</a:t>
            </a:r>
          </a:p>
          <a:p>
            <a:endParaRPr lang="fr-FR" b="1" dirty="0"/>
          </a:p>
        </p:txBody>
      </p:sp>
      <p:pic>
        <p:nvPicPr>
          <p:cNvPr id="2052" name="Picture 4" descr="http://www.google.fr/url?source=imglanding&amp;ct=img&amp;q=http://centenaire.org/sites/default/files/atom-source-images/canard_slider.jpg&amp;sa=X&amp;ei=1lpbVbKtOOHVyAOKz4GwDQ&amp;ved=0CAkQ8wc&amp;usg=AFQjCNFn0mhxlMgoqbCHnQEH7Kfw-kYh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23938"/>
            <a:ext cx="8928991" cy="38291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75" r="24479" b="13492"/>
          <a:stretch/>
        </p:blipFill>
        <p:spPr bwMode="auto">
          <a:xfrm>
            <a:off x="345089" y="692696"/>
            <a:ext cx="8507814" cy="477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504" y="-86618"/>
            <a:ext cx="8928992" cy="923330"/>
          </a:xfrm>
          <a:prstGeom prst="rect">
            <a:avLst/>
          </a:prstGeom>
        </p:spPr>
        <p:txBody>
          <a:bodyPr wrap="square">
            <a:spAutoFit/>
          </a:bodyPr>
          <a:lstStyle/>
          <a:p>
            <a:r>
              <a:rPr lang="fr-FR" b="1" dirty="0" smtClean="0">
                <a:solidFill>
                  <a:schemeClr val="tx1"/>
                </a:solidFill>
              </a:rPr>
              <a:t>I.2 	Le rôle croissant des la presse  et des nouveaux médias de 1914 à 1940.</a:t>
            </a:r>
          </a:p>
          <a:p>
            <a:r>
              <a:rPr lang="fr-FR" b="1" dirty="0" smtClean="0"/>
              <a:t>		a. La 1</a:t>
            </a:r>
            <a:r>
              <a:rPr lang="fr-FR" b="1" baseline="30000" dirty="0" smtClean="0"/>
              <a:t>ère</a:t>
            </a:r>
            <a:r>
              <a:rPr lang="fr-FR" b="1" dirty="0" smtClean="0"/>
              <a:t> Guerre mondiale et le consensus médiatique.</a:t>
            </a:r>
          </a:p>
          <a:p>
            <a:r>
              <a:rPr lang="fr-FR" b="1" dirty="0" smtClean="0">
                <a:solidFill>
                  <a:schemeClr val="tx1"/>
                </a:solidFill>
              </a:rPr>
              <a:t>		</a:t>
            </a:r>
          </a:p>
        </p:txBody>
      </p:sp>
      <p:sp>
        <p:nvSpPr>
          <p:cNvPr id="4" name="ZoneTexte 3"/>
          <p:cNvSpPr txBox="1"/>
          <p:nvPr/>
        </p:nvSpPr>
        <p:spPr>
          <a:xfrm>
            <a:off x="107504" y="6211669"/>
            <a:ext cx="8601383" cy="646331"/>
          </a:xfrm>
          <a:prstGeom prst="rect">
            <a:avLst/>
          </a:prstGeom>
          <a:noFill/>
        </p:spPr>
        <p:txBody>
          <a:bodyPr wrap="square" rtlCol="0">
            <a:spAutoFit/>
          </a:bodyPr>
          <a:lstStyle/>
          <a:p>
            <a:r>
              <a:rPr lang="fr-FR" b="1" dirty="0" smtClean="0"/>
              <a:t>Pourquoi les journaux contribuent-ils à diffuser une vision caricaturale et erronée de la vie des soldats au front durant la 1</a:t>
            </a:r>
            <a:r>
              <a:rPr lang="fr-FR" b="1" baseline="30000" dirty="0" smtClean="0"/>
              <a:t>ère</a:t>
            </a:r>
            <a:r>
              <a:rPr lang="fr-FR" b="1" dirty="0" smtClean="0"/>
              <a:t> Guerre Mondiale ?</a:t>
            </a:r>
            <a:endParaRPr lang="fr-FR" b="1" dirty="0"/>
          </a:p>
        </p:txBody>
      </p:sp>
      <p:sp>
        <p:nvSpPr>
          <p:cNvPr id="3" name="ZoneTexte 2"/>
          <p:cNvSpPr txBox="1"/>
          <p:nvPr/>
        </p:nvSpPr>
        <p:spPr>
          <a:xfrm>
            <a:off x="251520" y="692696"/>
            <a:ext cx="5616624" cy="5078313"/>
          </a:xfrm>
          <a:prstGeom prst="rect">
            <a:avLst/>
          </a:prstGeom>
          <a:noFill/>
        </p:spPr>
        <p:txBody>
          <a:bodyPr wrap="square" rtlCol="0">
            <a:spAutoFit/>
          </a:bodyPr>
          <a:lstStyle/>
          <a:p>
            <a:pPr algn="just"/>
            <a:r>
              <a:rPr lang="fr-FR" dirty="0"/>
              <a:t>Les balles allemandes ne tuent pas. Camelote allemande. Balles et blessures inoffensives.</a:t>
            </a:r>
          </a:p>
          <a:p>
            <a:pPr algn="just"/>
            <a:r>
              <a:rPr lang="fr-FR" dirty="0"/>
              <a:t>Nos soldats ont pris l’habitude des balles allemandes et des shrapnells, et l’inefficacité des projectiles de nos ennemis est l’objet de toutes les conversations. Les shrapnells en effet, éclatent mollement en l’air et tombent en pluie inoffensive ou s’enfoncent dans la terre sans éclater. De plus, le tir est très mal réglé. Et nos pioupious n’en parlent entre eux qu’en riant. Quant aux blessures causées par les balles, elles ne sont pas dangereuses. Un de nos amis qui revient de la frontière a pu constater que les balles traversent les chairs de part en part sans faire aucune déchirure. De sorte que les grands trains de blessés que notre ami rencontra, étaient remplis </a:t>
            </a:r>
            <a:r>
              <a:rPr lang="fr-FR" dirty="0" smtClean="0"/>
              <a:t>de </a:t>
            </a:r>
            <a:r>
              <a:rPr lang="fr-FR" dirty="0"/>
              <a:t>jeunes garçons atteints par les balles, et qui, pourtant, riaient avec une réconfortante bonne humeur.</a:t>
            </a:r>
          </a:p>
          <a:p>
            <a:r>
              <a:rPr lang="fr-FR" dirty="0"/>
              <a:t> </a:t>
            </a:r>
            <a:r>
              <a:rPr lang="fr-FR" i="1" dirty="0" smtClean="0"/>
              <a:t>L’Intransigeant</a:t>
            </a:r>
            <a:r>
              <a:rPr lang="fr-FR" dirty="0"/>
              <a:t>, 17 août 1914</a:t>
            </a:r>
          </a:p>
          <a:p>
            <a:endParaRPr lang="fr-FR" dirty="0"/>
          </a:p>
        </p:txBody>
      </p:sp>
    </p:spTree>
    <p:extLst>
      <p:ext uri="{BB962C8B-B14F-4D97-AF65-F5344CB8AC3E}">
        <p14:creationId xmlns:p14="http://schemas.microsoft.com/office/powerpoint/2010/main" val="222330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
                                            <p:txEl>
                                              <p:pRg st="2" end="2"/>
                                            </p:txEl>
                                          </p:spTgt>
                                        </p:tgtEl>
                                      </p:cBhvr>
                                    </p:animEffect>
                                    <p:set>
                                      <p:cBhvr>
                                        <p:cTn id="2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2050"/>
                                        </p:tgtEl>
                                      </p:cBhvr>
                                    </p:animEffect>
                                    <p:anim calcmode="lin" valueType="num">
                                      <p:cBhvr>
                                        <p:cTn id="30" dur="1000"/>
                                        <p:tgtEl>
                                          <p:spTgt spid="2050"/>
                                        </p:tgtEl>
                                        <p:attrNameLst>
                                          <p:attrName>ppt_x</p:attrName>
                                        </p:attrNameLst>
                                      </p:cBhvr>
                                      <p:tavLst>
                                        <p:tav tm="0">
                                          <p:val>
                                            <p:strVal val="ppt_x"/>
                                          </p:val>
                                        </p:tav>
                                        <p:tav tm="100000">
                                          <p:val>
                                            <p:strVal val="ppt_x"/>
                                          </p:val>
                                        </p:tav>
                                      </p:tavLst>
                                    </p:anim>
                                    <p:anim calcmode="lin" valueType="num">
                                      <p:cBhvr>
                                        <p:cTn id="31" dur="1000"/>
                                        <p:tgtEl>
                                          <p:spTgt spid="2050"/>
                                        </p:tgtEl>
                                        <p:attrNameLst>
                                          <p:attrName>ppt_y</p:attrName>
                                        </p:attrNameLst>
                                      </p:cBhvr>
                                      <p:tavLst>
                                        <p:tav tm="0">
                                          <p:val>
                                            <p:strVal val="ppt_y"/>
                                          </p:val>
                                        </p:tav>
                                        <p:tav tm="100000">
                                          <p:val>
                                            <p:strVal val="ppt_y+.1"/>
                                          </p:val>
                                        </p:tav>
                                      </p:tavLst>
                                    </p:anim>
                                    <p:set>
                                      <p:cBhvr>
                                        <p:cTn id="32" dur="1" fill="hold">
                                          <p:stCondLst>
                                            <p:cond delay="999"/>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52"/>
                                        </p:tgtEl>
                                      </p:cBhvr>
                                    </p:animEffect>
                                    <p:set>
                                      <p:cBhvr>
                                        <p:cTn id="72"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6512" y="-120889"/>
            <a:ext cx="9207085" cy="7155805"/>
          </a:xfrm>
          <a:prstGeom prst="rect">
            <a:avLst/>
          </a:prstGeom>
          <a:solidFill>
            <a:schemeClr val="bg1"/>
          </a:solidFill>
        </p:spPr>
        <p:txBody>
          <a:bodyPr wrap="square" rtlCol="0">
            <a:spAutoFit/>
          </a:bodyPr>
          <a:lstStyle/>
          <a:p>
            <a:r>
              <a:rPr lang="fr-FR" sz="1700" b="1" dirty="0" smtClean="0"/>
              <a:t>A retenir :</a:t>
            </a:r>
            <a:endParaRPr lang="fr-FR" sz="1700" b="1" dirty="0"/>
          </a:p>
          <a:p>
            <a:pPr marL="285750" indent="-285750">
              <a:buFontTx/>
              <a:buChar char="-"/>
            </a:pPr>
            <a:r>
              <a:rPr lang="fr-FR" sz="1700" b="1" dirty="0" smtClean="0"/>
              <a:t>La presse écrite </a:t>
            </a:r>
            <a:r>
              <a:rPr lang="fr-FR" sz="1700" dirty="0" smtClean="0"/>
              <a:t>connaît un âge d’or durant les années 1920-1930. Plusieurs centaines de journaux sont lus chaque jour par près de 20 millions de Français.</a:t>
            </a:r>
          </a:p>
          <a:p>
            <a:endParaRPr lang="fr-FR" sz="1700" b="1" dirty="0" smtClean="0"/>
          </a:p>
          <a:p>
            <a:pPr marL="285750" indent="-285750">
              <a:buFontTx/>
              <a:buChar char="-"/>
            </a:pPr>
            <a:r>
              <a:rPr lang="fr-FR" sz="1700" b="1" dirty="0" smtClean="0"/>
              <a:t>A partir de 1922, </a:t>
            </a:r>
            <a:r>
              <a:rPr lang="fr-FR" sz="1700" dirty="0" smtClean="0"/>
              <a:t>apparaît un nouveau média : La Radio (ou TSF). Plusieurs stations privées se développent en France. En 1934, environ 2 millions de Français disposent alors de ce media. </a:t>
            </a:r>
            <a:r>
              <a:rPr lang="fr-FR" sz="1700" b="1" dirty="0" smtClean="0"/>
              <a:t>Les événements du 6 février 1934 </a:t>
            </a:r>
            <a:r>
              <a:rPr lang="fr-FR" sz="1700" dirty="0" smtClean="0"/>
              <a:t>témoignent de l’importance de la presse dans la diffusion de l’information et  </a:t>
            </a:r>
            <a:r>
              <a:rPr lang="fr-FR" sz="1700" b="1" dirty="0" smtClean="0"/>
              <a:t>montrent le lien étroit entre engagement politique et presse. </a:t>
            </a:r>
            <a:r>
              <a:rPr lang="fr-FR" sz="1700" dirty="0" smtClean="0"/>
              <a:t>Tous les partis disposent de journaux pour relayer leurs opinions et fédérer leurs partisans. </a:t>
            </a:r>
            <a:r>
              <a:rPr lang="fr-FR" sz="1700" b="1" dirty="0" smtClean="0"/>
              <a:t>Le</a:t>
            </a:r>
            <a:r>
              <a:rPr lang="fr-FR" sz="1700" dirty="0" smtClean="0"/>
              <a:t> </a:t>
            </a:r>
            <a:r>
              <a:rPr lang="fr-FR" sz="1700" b="1" dirty="0" smtClean="0"/>
              <a:t>caractère politisé de la presse explique la différence de point de vue dans la narration des émeutes.</a:t>
            </a:r>
            <a:r>
              <a:rPr lang="fr-FR" sz="1700" dirty="0" smtClean="0"/>
              <a:t> La droite et l’extrême-droite les présentent comme la manifestation des faiblesses de la démocratie corrompue qui recourt à la force contre des « Patriotes » alors que la gauche voit dans ce mouvement, un « coup de force fasciste ». Radio-Paris désigne les manifestants en utilisant l’expression « repris de justice ».</a:t>
            </a:r>
          </a:p>
          <a:p>
            <a:pPr marL="285750" indent="-285750">
              <a:buFontTx/>
              <a:buChar char="-"/>
            </a:pPr>
            <a:endParaRPr lang="fr-FR" sz="1700" dirty="0" smtClean="0"/>
          </a:p>
          <a:p>
            <a:pPr marL="285750" indent="-285750">
              <a:buFontTx/>
              <a:buChar char="-"/>
            </a:pPr>
            <a:r>
              <a:rPr lang="fr-FR" sz="1700" b="1" dirty="0" smtClean="0"/>
              <a:t>A partir de 1934, le gouvernement d’union nationale puis le Front populaire renforcent le contrôle étatique de la radio </a:t>
            </a:r>
            <a:r>
              <a:rPr lang="fr-FR" sz="1700" dirty="0" smtClean="0"/>
              <a:t>: une grande administration est créée et placée sous l’autorité directe de la présidence du Conseil. Les journaux de droite s’insurgent alors contre la TSFIO. </a:t>
            </a:r>
          </a:p>
          <a:p>
            <a:pPr marL="285750" indent="-285750">
              <a:buFontTx/>
              <a:buChar char="-"/>
            </a:pPr>
            <a:endParaRPr lang="fr-FR" sz="1700" dirty="0"/>
          </a:p>
          <a:p>
            <a:pPr marL="285750" indent="-285750">
              <a:buFontTx/>
              <a:buChar char="-"/>
            </a:pPr>
            <a:r>
              <a:rPr lang="fr-FR" sz="1700" b="1" dirty="0" smtClean="0"/>
              <a:t>En 1936, </a:t>
            </a:r>
            <a:r>
              <a:rPr lang="fr-FR" sz="1700" dirty="0" smtClean="0"/>
              <a:t>la campagne électorale voit pour la première fois, les candidats débattre en direct dans des émissions de radio. En 1937, ils sont 4 millions. La rapide diffusion de la radio marque un tournant dans la diffusion de l’Information. Un ministère de l’Information est créé par le gouvernement du Front Populaire, il témoigne de la volonté de contrôle de l’Etat.</a:t>
            </a:r>
            <a:endParaRPr lang="fr-FR" sz="1700" dirty="0"/>
          </a:p>
          <a:p>
            <a:pPr marL="285750" indent="-285750">
              <a:buFontTx/>
              <a:buChar char="-"/>
            </a:pPr>
            <a:endParaRPr lang="fr-FR" sz="1700" dirty="0" smtClean="0"/>
          </a:p>
          <a:p>
            <a:pPr marL="285750" indent="-285750">
              <a:buFontTx/>
              <a:buChar char="-"/>
            </a:pPr>
            <a:r>
              <a:rPr lang="fr-FR" sz="1700" b="1" dirty="0" smtClean="0"/>
              <a:t>Apparues en 1909, Les actualités cinématographiques </a:t>
            </a:r>
            <a:r>
              <a:rPr lang="fr-FR" sz="1700" dirty="0" smtClean="0"/>
              <a:t>diffusent à partir de 1932 un résumé des informations hebdomadaires. L’image devient centrale dans la construction de l’opinion publique, Elle permet de « donner un visage » à de nombreux acteurs politiques.</a:t>
            </a:r>
          </a:p>
        </p:txBody>
      </p:sp>
      <p:sp>
        <p:nvSpPr>
          <p:cNvPr id="2" name="Rectangle 1"/>
          <p:cNvSpPr/>
          <p:nvPr/>
        </p:nvSpPr>
        <p:spPr>
          <a:xfrm>
            <a:off x="0" y="118373"/>
            <a:ext cx="9396536" cy="646331"/>
          </a:xfrm>
          <a:prstGeom prst="rect">
            <a:avLst/>
          </a:prstGeom>
        </p:spPr>
        <p:txBody>
          <a:bodyPr wrap="square">
            <a:spAutoFit/>
          </a:bodyPr>
          <a:lstStyle/>
          <a:p>
            <a:r>
              <a:rPr lang="fr-FR" b="1" dirty="0" smtClean="0">
                <a:solidFill>
                  <a:schemeClr val="tx1"/>
                </a:solidFill>
              </a:rPr>
              <a:t>I.2 	Le rôle croissant de la presse écrite et des nouveaux médias de 1914 à 1940.</a:t>
            </a:r>
          </a:p>
          <a:p>
            <a:r>
              <a:rPr lang="fr-FR" b="1" dirty="0" smtClean="0">
                <a:solidFill>
                  <a:schemeClr val="tx1"/>
                </a:solidFill>
              </a:rPr>
              <a:t>b. La crise de février 1934, illustration du rôle de la presse politique.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4872541" cy="3654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6512" y="1023319"/>
            <a:ext cx="4680520" cy="4524315"/>
          </a:xfrm>
          <a:prstGeom prst="rect">
            <a:avLst/>
          </a:prstGeom>
          <a:solidFill>
            <a:schemeClr val="bg1"/>
          </a:solidFill>
        </p:spPr>
        <p:txBody>
          <a:bodyPr wrap="square" rtlCol="0">
            <a:spAutoFit/>
          </a:bodyPr>
          <a:lstStyle/>
          <a:p>
            <a:r>
              <a:rPr lang="fr-FR" b="1" dirty="0" smtClean="0"/>
              <a:t>Le 6 février vu par un chroniqueur de droite :</a:t>
            </a:r>
            <a:endParaRPr lang="fr-FR" dirty="0" smtClean="0"/>
          </a:p>
          <a:p>
            <a:pPr algn="just"/>
            <a:r>
              <a:rPr lang="fr-FR" dirty="0" smtClean="0"/>
              <a:t>« Le 6 février, dans la soirée, tandis que le plus effroyable tumulte régnait au Palais Bourbon, au dehors, la manifestation grandiose des patriotes exaspérés dégénérait en une bataille de rues telles que Paris, depuis longtemps, n’en avait pas vu. Les ordres brutaux du Président du Conseil et du ministre de l’Intérieur déchainèrent la police. (…) sur les Jeunesses Patriotes (ligue d’extrême-droite). Le ministère Daladier qui a ensanglanté Paris ne pouvait pas gouverner la France ; elle ne lui pardonnerait pas d’avoir employé son armée à sauver les amis de Stavisky.</a:t>
            </a:r>
          </a:p>
          <a:p>
            <a:r>
              <a:rPr lang="fr-FR" b="1" dirty="0" smtClean="0"/>
              <a:t>René Pinon, La Revue des deux mondes, 15 février 1934</a:t>
            </a:r>
            <a:endParaRPr lang="fr-FR" b="1" dirty="0"/>
          </a:p>
        </p:txBody>
      </p:sp>
      <p:sp>
        <p:nvSpPr>
          <p:cNvPr id="4" name="ZoneTexte 3"/>
          <p:cNvSpPr txBox="1"/>
          <p:nvPr/>
        </p:nvSpPr>
        <p:spPr>
          <a:xfrm>
            <a:off x="6245" y="5103674"/>
            <a:ext cx="8784976" cy="1754326"/>
          </a:xfrm>
          <a:prstGeom prst="rect">
            <a:avLst/>
          </a:prstGeom>
          <a:noFill/>
        </p:spPr>
        <p:txBody>
          <a:bodyPr wrap="square" rtlCol="0">
            <a:spAutoFit/>
          </a:bodyPr>
          <a:lstStyle/>
          <a:p>
            <a:r>
              <a:rPr lang="fr-FR" b="1" dirty="0" smtClean="0"/>
              <a:t>En Janvier 1934, </a:t>
            </a:r>
            <a:r>
              <a:rPr lang="fr-FR" dirty="0" smtClean="0"/>
              <a:t>l’Affaire Stavisky éclabousse de nombreux hommes politiques qui s’étaient rendus complice de l’escroc Stavisky. C’est le début d’une grave crise politique qui s’accentue avec le « suicide » controversé du principal suspect. Pour la droite « antirépublicaine » , ils s’agit d’un assassinat politique qui vise à camoufler la corruption généralisée. Les journaux de Droite et d’extrême-droite attaquent alors le gouvernement et les partis républicains  de gauche et du centre en diffusant l’expression « tous pourris ! »</a:t>
            </a:r>
            <a:endParaRPr lang="fr-FR" dirty="0"/>
          </a:p>
        </p:txBody>
      </p:sp>
      <p:sp>
        <p:nvSpPr>
          <p:cNvPr id="6" name="ZoneTexte 5"/>
          <p:cNvSpPr txBox="1"/>
          <p:nvPr/>
        </p:nvSpPr>
        <p:spPr>
          <a:xfrm>
            <a:off x="4644008" y="908720"/>
            <a:ext cx="4491069" cy="4524315"/>
          </a:xfrm>
          <a:prstGeom prst="rect">
            <a:avLst/>
          </a:prstGeom>
          <a:solidFill>
            <a:schemeClr val="bg1"/>
          </a:solidFill>
        </p:spPr>
        <p:txBody>
          <a:bodyPr wrap="square" rtlCol="0">
            <a:spAutoFit/>
          </a:bodyPr>
          <a:lstStyle/>
          <a:p>
            <a:r>
              <a:rPr lang="fr-FR" b="1" dirty="0" smtClean="0"/>
              <a:t>Le 6 février vu par un chroniqueur la gauche:</a:t>
            </a:r>
            <a:endParaRPr lang="fr-FR" dirty="0" smtClean="0"/>
          </a:p>
          <a:p>
            <a:r>
              <a:rPr lang="fr-FR" b="1" dirty="0" smtClean="0"/>
              <a:t>Le Coup de force fasciste a échoué.</a:t>
            </a:r>
            <a:endParaRPr lang="fr-FR" b="1" dirty="0"/>
          </a:p>
          <a:p>
            <a:pPr algn="just"/>
            <a:r>
              <a:rPr lang="fr-FR" dirty="0" smtClean="0"/>
              <a:t>« Les bandes fascistes composés de « Camelots du Roy », de « Croix de Feu », de Jeunesses Patriotes ont attaqué avec une sauvagerie inouïe, le service d’ordre, à coups de matraques, </a:t>
            </a:r>
            <a:r>
              <a:rPr lang="fr-FR" dirty="0"/>
              <a:t>d</a:t>
            </a:r>
            <a:r>
              <a:rPr lang="fr-FR" dirty="0" smtClean="0"/>
              <a:t>e rasoirs et de révolvers. Les manifestants ont mis le feu au Ministère de la Marine.</a:t>
            </a:r>
          </a:p>
          <a:p>
            <a:pPr algn="just"/>
            <a:r>
              <a:rPr lang="fr-FR" dirty="0" smtClean="0"/>
              <a:t>La police et la garde mobile ont tiré sur les agresseurs.</a:t>
            </a:r>
          </a:p>
          <a:p>
            <a:pPr algn="just"/>
            <a:r>
              <a:rPr lang="fr-FR" dirty="0" smtClean="0"/>
              <a:t>Il y a vingt-neuf morts dont plusieurs gardes mobiles…</a:t>
            </a:r>
          </a:p>
          <a:p>
            <a:pPr algn="just"/>
            <a:r>
              <a:rPr lang="fr-FR" b="1" dirty="0" smtClean="0"/>
              <a:t>Une du Populaire du 7 Février 1934, journal de la SFIO.</a:t>
            </a:r>
          </a:p>
          <a:p>
            <a:endParaRPr lang="fr-FR" dirty="0"/>
          </a:p>
        </p:txBody>
      </p:sp>
    </p:spTree>
    <p:extLst>
      <p:ext uri="{BB962C8B-B14F-4D97-AF65-F5344CB8AC3E}">
        <p14:creationId xmlns:p14="http://schemas.microsoft.com/office/powerpoint/2010/main" val="231177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p:bldP spid="4" grpId="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7384"/>
            <a:ext cx="6696744" cy="369332"/>
          </a:xfrm>
          <a:prstGeom prst="rect">
            <a:avLst/>
          </a:prstGeom>
        </p:spPr>
        <p:txBody>
          <a:bodyPr wrap="square">
            <a:spAutoFit/>
          </a:bodyPr>
          <a:lstStyle/>
          <a:p>
            <a:r>
              <a:rPr lang="fr-FR" b="1" dirty="0" smtClean="0"/>
              <a:t>I.3 La liberté de la presse à l’épreuve du régime de Vichy.</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53" y="2039227"/>
            <a:ext cx="3132623" cy="4818773"/>
          </a:xfrm>
          <a:prstGeom prst="rect">
            <a:avLst/>
          </a:prstGeom>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t="204" r="1974"/>
          <a:stretch/>
        </p:blipFill>
        <p:spPr>
          <a:xfrm rot="-60000">
            <a:off x="142644" y="330893"/>
            <a:ext cx="8085674" cy="4097457"/>
          </a:xfrm>
          <a:prstGeom prst="rect">
            <a:avLst/>
          </a:prstGeom>
        </p:spPr>
      </p:pic>
      <p:sp>
        <p:nvSpPr>
          <p:cNvPr id="5" name="ZoneTexte 4"/>
          <p:cNvSpPr txBox="1"/>
          <p:nvPr/>
        </p:nvSpPr>
        <p:spPr>
          <a:xfrm>
            <a:off x="2868930" y="4498596"/>
            <a:ext cx="5951542" cy="2308324"/>
          </a:xfrm>
          <a:prstGeom prst="rect">
            <a:avLst/>
          </a:prstGeom>
          <a:noFill/>
        </p:spPr>
        <p:txBody>
          <a:bodyPr wrap="square" rtlCol="0">
            <a:spAutoFit/>
          </a:bodyPr>
          <a:lstStyle/>
          <a:p>
            <a:r>
              <a:rPr lang="fr-FR" dirty="0" smtClean="0"/>
              <a:t>Durant la 2de GM, le gouvernement de Vichy instaure un contrôle strict de l’information, journaux, radios, actualités cinématographiques sont censurés et deviennent des instrument de propagande.</a:t>
            </a:r>
          </a:p>
          <a:p>
            <a:r>
              <a:rPr lang="fr-FR" dirty="0" smtClean="0"/>
              <a:t>Pour la Résistance, l’information est une priorité. De très nombreux journaux clandestins sont diffusés depuis Londres comme </a:t>
            </a:r>
            <a:r>
              <a:rPr lang="fr-FR" b="1" i="1" dirty="0" smtClean="0"/>
              <a:t>le courrier de l’air </a:t>
            </a:r>
            <a:r>
              <a:rPr lang="fr-FR" dirty="0" smtClean="0"/>
              <a:t>mais surtout imprimés en France (</a:t>
            </a:r>
            <a:r>
              <a:rPr lang="fr-FR" b="1" i="1" dirty="0" smtClean="0"/>
              <a:t>Comba</a:t>
            </a:r>
            <a:r>
              <a:rPr lang="fr-FR" dirty="0" smtClean="0"/>
              <a:t>t ou </a:t>
            </a:r>
            <a:r>
              <a:rPr lang="fr-FR" b="1" i="1" dirty="0" smtClean="0"/>
              <a:t>Libération</a:t>
            </a:r>
            <a:r>
              <a:rPr lang="fr-FR" dirty="0" smtClean="0"/>
              <a:t>).</a:t>
            </a:r>
            <a:endParaRPr lang="fr-FR" dirty="0"/>
          </a:p>
        </p:txBody>
      </p:sp>
      <p:sp>
        <p:nvSpPr>
          <p:cNvPr id="6" name="ZoneTexte 5"/>
          <p:cNvSpPr txBox="1"/>
          <p:nvPr/>
        </p:nvSpPr>
        <p:spPr>
          <a:xfrm>
            <a:off x="3587726" y="305643"/>
            <a:ext cx="5556274" cy="6588000"/>
          </a:xfrm>
          <a:prstGeom prst="rect">
            <a:avLst/>
          </a:prstGeom>
          <a:solidFill>
            <a:schemeClr val="bg1"/>
          </a:solidFill>
        </p:spPr>
        <p:txBody>
          <a:bodyPr wrap="square" rtlCol="0">
            <a:spAutoFit/>
          </a:bodyPr>
          <a:lstStyle/>
          <a:p>
            <a:r>
              <a:rPr lang="fr-FR" sz="1700" dirty="0" smtClean="0"/>
              <a:t>De Gaulle devient la voix de la « France Libre », Bien avant de découvrir son visage, beaucoup de Français connurent sa voix. La BBC offrant chaque jour une heure d’informations en Français. L’émission « Ici Londres, les Français parlent aux Français » devint un moyen de contrer la propagande vichyssoise. </a:t>
            </a:r>
          </a:p>
          <a:p>
            <a:endParaRPr lang="fr-FR" sz="1700" dirty="0"/>
          </a:p>
          <a:p>
            <a:r>
              <a:rPr lang="fr-FR" sz="1700" dirty="0"/>
              <a:t>Si entre 1940 et 1942, l’Opinion publique est très largement « maréchaliste », progressivement par rejet de la collaboration et </a:t>
            </a:r>
            <a:r>
              <a:rPr lang="fr-FR" sz="1700" dirty="0" smtClean="0"/>
              <a:t>grâce aux informations diffusées par la  </a:t>
            </a:r>
            <a:r>
              <a:rPr lang="fr-FR" sz="1700" dirty="0"/>
              <a:t>Résistance, les Français sont nombreux à ne plus soutenir le régime de Vichy</a:t>
            </a:r>
            <a:r>
              <a:rPr lang="fr-FR" sz="1700" dirty="0" smtClean="0"/>
              <a:t>.</a:t>
            </a:r>
          </a:p>
          <a:p>
            <a:endParaRPr lang="fr-FR" sz="1700" dirty="0"/>
          </a:p>
          <a:p>
            <a:r>
              <a:rPr lang="fr-FR" sz="1700" dirty="0"/>
              <a:t>A la </a:t>
            </a:r>
            <a:r>
              <a:rPr lang="fr-FR" sz="1700" dirty="0" smtClean="0"/>
              <a:t>libération, 99 journalistes comme R. Brasillach furent fusillés pour collaboration</a:t>
            </a:r>
            <a:r>
              <a:rPr lang="fr-FR" sz="1700" dirty="0"/>
              <a:t>, </a:t>
            </a:r>
            <a:r>
              <a:rPr lang="fr-FR" sz="1700" dirty="0" smtClean="0"/>
              <a:t>687 autres comme </a:t>
            </a:r>
            <a:r>
              <a:rPr lang="fr-FR" sz="1700" dirty="0"/>
              <a:t>L-F Céline durent </a:t>
            </a:r>
            <a:r>
              <a:rPr lang="fr-FR" sz="1700" dirty="0" smtClean="0"/>
              <a:t>s’exiler ou furent interdits d’exercice. </a:t>
            </a:r>
          </a:p>
          <a:p>
            <a:endParaRPr lang="fr-FR" sz="1700" dirty="0" smtClean="0"/>
          </a:p>
          <a:p>
            <a:r>
              <a:rPr lang="fr-FR" sz="1700" dirty="0"/>
              <a:t>Après la </a:t>
            </a:r>
            <a:r>
              <a:rPr lang="fr-FR" sz="1700" dirty="0" smtClean="0"/>
              <a:t>guerre, les journaux issus de la Résistance et  souvent liés à un mouvement politique  se substituent  à la presse collaborationniste, cette transition provoque la disparition de très nombreux journaux nés avant –guerre.</a:t>
            </a:r>
          </a:p>
          <a:p>
            <a:endParaRPr lang="fr-FR" sz="1700" dirty="0" smtClean="0"/>
          </a:p>
          <a:p>
            <a:r>
              <a:rPr lang="fr-FR" sz="1700" dirty="0" smtClean="0"/>
              <a:t>En décembre 1944, de Gaulle favorise la naissance d’un quotidien national de référence indépendant des grands partis,  </a:t>
            </a:r>
            <a:r>
              <a:rPr lang="fr-FR" sz="1700" i="1" dirty="0" smtClean="0"/>
              <a:t>Le Monde </a:t>
            </a:r>
            <a:r>
              <a:rPr lang="fr-FR" sz="1700" dirty="0" smtClean="0"/>
              <a:t>fondé par Hubert Beuve-Méry.</a:t>
            </a:r>
            <a:endParaRPr lang="fr-FR" sz="1700" i="1" dirty="0" smtClean="0"/>
          </a:p>
          <a:p>
            <a:endParaRPr lang="fr-FR" sz="1700" dirty="0"/>
          </a:p>
        </p:txBody>
      </p:sp>
    </p:spTree>
    <p:extLst>
      <p:ext uri="{BB962C8B-B14F-4D97-AF65-F5344CB8AC3E}">
        <p14:creationId xmlns:p14="http://schemas.microsoft.com/office/powerpoint/2010/main" val="18510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490"/>
            <a:ext cx="8964488" cy="1077218"/>
          </a:xfrm>
          <a:prstGeom prst="rect">
            <a:avLst/>
          </a:prstGeom>
        </p:spPr>
        <p:txBody>
          <a:bodyPr wrap="square">
            <a:spAutoFit/>
          </a:bodyPr>
          <a:lstStyle/>
          <a:p>
            <a:r>
              <a:rPr lang="fr-FR" sz="1600" b="1" dirty="0"/>
              <a:t>II. La révolution médiatique et la construction de la « démocratie médiatique »  1945 à 1945	</a:t>
            </a:r>
            <a:endParaRPr lang="fr-FR" sz="1600" b="1" dirty="0" smtClean="0"/>
          </a:p>
          <a:p>
            <a:r>
              <a:rPr lang="fr-FR" sz="1600" b="1" dirty="0"/>
              <a:t>	</a:t>
            </a:r>
            <a:r>
              <a:rPr lang="fr-FR" sz="1600" b="1" dirty="0" smtClean="0"/>
              <a:t>II.1</a:t>
            </a:r>
            <a:r>
              <a:rPr lang="fr-FR" sz="1600" b="1" dirty="0"/>
              <a:t>. Les années </a:t>
            </a:r>
            <a:r>
              <a:rPr lang="fr-FR" sz="1600" b="1" dirty="0" smtClean="0"/>
              <a:t>1945-1962.</a:t>
            </a:r>
            <a:endParaRPr lang="fr-FR" sz="1600" b="1" dirty="0"/>
          </a:p>
          <a:p>
            <a:r>
              <a:rPr lang="fr-FR" sz="1600" b="1" dirty="0"/>
              <a:t>		a. L’essor de la « société </a:t>
            </a:r>
            <a:r>
              <a:rPr lang="fr-FR" sz="1600" b="1" dirty="0" smtClean="0"/>
              <a:t>audiovisuelle</a:t>
            </a:r>
            <a:r>
              <a:rPr lang="fr-FR" sz="1600" b="1" dirty="0"/>
              <a:t> </a:t>
            </a:r>
            <a:r>
              <a:rPr lang="fr-FR" sz="1600" b="1" dirty="0" smtClean="0"/>
              <a:t>». (1945 aux années 1960)</a:t>
            </a:r>
            <a:endParaRPr lang="fr-FR" sz="1600" b="1" dirty="0"/>
          </a:p>
          <a:p>
            <a:r>
              <a:rPr lang="fr-FR" sz="1600" b="1" dirty="0"/>
              <a:t>		</a:t>
            </a:r>
          </a:p>
        </p:txBody>
      </p:sp>
      <p:sp>
        <p:nvSpPr>
          <p:cNvPr id="3" name="ZoneTexte 2"/>
          <p:cNvSpPr txBox="1"/>
          <p:nvPr/>
        </p:nvSpPr>
        <p:spPr>
          <a:xfrm>
            <a:off x="323528" y="692696"/>
            <a:ext cx="8820472" cy="2185214"/>
          </a:xfrm>
          <a:prstGeom prst="rect">
            <a:avLst/>
          </a:prstGeom>
          <a:noFill/>
        </p:spPr>
        <p:txBody>
          <a:bodyPr wrap="square" rtlCol="0">
            <a:spAutoFit/>
          </a:bodyPr>
          <a:lstStyle/>
          <a:p>
            <a:r>
              <a:rPr lang="fr-FR" sz="1700" b="1" dirty="0" smtClean="0"/>
              <a:t>La Révolution télévisuelle </a:t>
            </a:r>
          </a:p>
          <a:p>
            <a:r>
              <a:rPr lang="fr-FR" sz="1700" dirty="0" smtClean="0"/>
              <a:t>En Avril 1935 a lieu la diffusion de la Première émission télévisée en France sous l’autorité de G. Mandel, ministre des Postes. Seule une poignée d’invités du Ministre purent assister au Ministère à la diffusion d’une émission de 20 minutes.</a:t>
            </a:r>
          </a:p>
          <a:p>
            <a:endParaRPr lang="fr-FR" sz="1700" dirty="0"/>
          </a:p>
          <a:p>
            <a:r>
              <a:rPr lang="fr-FR" sz="1700" dirty="0" smtClean="0"/>
              <a:t>De  1945 à 1950, la RDF : La Radiodiffusion Française devenue la RTF, Radio-Télévision Française  poursuit la diffusion de programmes télévisés qui ne peuvent toujours être vues que par une infime minorité de Français. En 1950, environ 3700 familles disposent d’un récepteur de télévision.</a:t>
            </a:r>
            <a:endParaRPr lang="fr-FR" sz="17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284984"/>
            <a:ext cx="2145568" cy="279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07504" y="2916349"/>
            <a:ext cx="6699856" cy="4016484"/>
          </a:xfrm>
          <a:prstGeom prst="rect">
            <a:avLst/>
          </a:prstGeom>
          <a:noFill/>
        </p:spPr>
        <p:txBody>
          <a:bodyPr wrap="square" rtlCol="0">
            <a:spAutoFit/>
          </a:bodyPr>
          <a:lstStyle/>
          <a:p>
            <a:r>
              <a:rPr lang="fr-FR" sz="1700" dirty="0" smtClean="0"/>
              <a:t>Dans les années 1950, la télévision se « démocratise ». En 1960, 10 millions de familles en sont équipées.</a:t>
            </a:r>
          </a:p>
          <a:p>
            <a:endParaRPr lang="fr-FR" sz="1700" dirty="0"/>
          </a:p>
          <a:p>
            <a:r>
              <a:rPr lang="fr-FR" sz="1700" dirty="0" smtClean="0"/>
              <a:t>A partir de 1958, le Général de Gaulle utilise fréquemment la télévision comme un instrument de pouvoir. L’Etat exerce alors un contrôle strict des informations diffusées.</a:t>
            </a:r>
          </a:p>
          <a:p>
            <a:endParaRPr lang="fr-FR" sz="1700" dirty="0"/>
          </a:p>
          <a:p>
            <a:r>
              <a:rPr lang="fr-FR" sz="1700" dirty="0" smtClean="0"/>
              <a:t>Loin de disparaître</a:t>
            </a:r>
            <a:r>
              <a:rPr lang="fr-FR" sz="1700" b="1" dirty="0" smtClean="0"/>
              <a:t>, la radio </a:t>
            </a:r>
            <a:r>
              <a:rPr lang="fr-FR" sz="1700" dirty="0" smtClean="0"/>
              <a:t>conserve une très large diffusion. Deux modèles s’opposent :</a:t>
            </a:r>
          </a:p>
          <a:p>
            <a:pPr marL="285750" indent="-285750">
              <a:buFontTx/>
              <a:buChar char="-"/>
            </a:pPr>
            <a:r>
              <a:rPr lang="fr-FR" sz="1700" dirty="0" smtClean="0"/>
              <a:t>La </a:t>
            </a:r>
            <a:r>
              <a:rPr lang="fr-FR" sz="1700" b="1" i="1" dirty="0" smtClean="0"/>
              <a:t>radio publique </a:t>
            </a:r>
            <a:r>
              <a:rPr lang="fr-FR" sz="1700" dirty="0" smtClean="0"/>
              <a:t>très contrôlée, </a:t>
            </a:r>
          </a:p>
          <a:p>
            <a:pPr marL="285750" indent="-285750">
              <a:buFontTx/>
              <a:buChar char="-"/>
            </a:pPr>
            <a:r>
              <a:rPr lang="fr-FR" sz="1700" dirty="0" smtClean="0"/>
              <a:t>Les </a:t>
            </a:r>
            <a:r>
              <a:rPr lang="fr-FR" sz="1700" b="1" i="1" dirty="0" smtClean="0"/>
              <a:t>radios périphériques </a:t>
            </a:r>
            <a:r>
              <a:rPr lang="fr-FR" sz="1700" dirty="0" smtClean="0"/>
              <a:t>qui émettent de l’étranger (</a:t>
            </a:r>
            <a:r>
              <a:rPr lang="fr-FR" sz="1700" dirty="0"/>
              <a:t>Radio </a:t>
            </a:r>
            <a:r>
              <a:rPr lang="fr-FR" sz="1700" dirty="0" smtClean="0"/>
              <a:t>Luxembourg devenue RTL ou Europe 1 depuis l’Allemagne créée 1955)</a:t>
            </a:r>
          </a:p>
          <a:p>
            <a:endParaRPr lang="fr-FR" sz="1700" dirty="0" smtClean="0"/>
          </a:p>
          <a:p>
            <a:r>
              <a:rPr lang="fr-FR" sz="1700" dirty="0" smtClean="0"/>
              <a:t>L’émergence de l’audiovisuel explique la transition progressive d’une société de l’information fondée sur l’écrit à celle fondée sur l’image.</a:t>
            </a:r>
            <a:endParaRPr lang="fr-FR" sz="1700" dirty="0"/>
          </a:p>
        </p:txBody>
      </p:sp>
      <p:sp>
        <p:nvSpPr>
          <p:cNvPr id="6" name="ZoneTexte 5"/>
          <p:cNvSpPr txBox="1"/>
          <p:nvPr/>
        </p:nvSpPr>
        <p:spPr>
          <a:xfrm>
            <a:off x="6804247" y="6082791"/>
            <a:ext cx="2232249" cy="369332"/>
          </a:xfrm>
          <a:prstGeom prst="rect">
            <a:avLst/>
          </a:prstGeom>
          <a:noFill/>
        </p:spPr>
        <p:txBody>
          <a:bodyPr wrap="square" rtlCol="0">
            <a:spAutoFit/>
          </a:bodyPr>
          <a:lstStyle/>
          <a:p>
            <a:r>
              <a:rPr lang="fr-FR" sz="900" dirty="0" smtClean="0"/>
              <a:t>Photo de 1950</a:t>
            </a:r>
            <a:r>
              <a:rPr lang="fr-FR" dirty="0" smtClean="0"/>
              <a:t>.</a:t>
            </a:r>
            <a:endParaRPr lang="fr-FR" dirty="0"/>
          </a:p>
        </p:txBody>
      </p:sp>
    </p:spTree>
    <p:extLst>
      <p:ext uri="{BB962C8B-B14F-4D97-AF65-F5344CB8AC3E}">
        <p14:creationId xmlns:p14="http://schemas.microsoft.com/office/powerpoint/2010/main" val="585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6512" y="1268760"/>
            <a:ext cx="9168904" cy="5062924"/>
          </a:xfrm>
          <a:prstGeom prst="rect">
            <a:avLst/>
          </a:prstGeom>
          <a:solidFill>
            <a:schemeClr val="bg1"/>
          </a:solidFill>
        </p:spPr>
        <p:txBody>
          <a:bodyPr wrap="square" rtlCol="0">
            <a:spAutoFit/>
          </a:bodyPr>
          <a:lstStyle/>
          <a:p>
            <a:r>
              <a:rPr lang="fr-FR" dirty="0" smtClean="0"/>
              <a:t>A retenir :</a:t>
            </a:r>
          </a:p>
          <a:p>
            <a:pPr marL="285750" indent="-285750" algn="just">
              <a:buFontTx/>
              <a:buChar char="-"/>
            </a:pPr>
            <a:r>
              <a:rPr lang="fr-FR" dirty="0" smtClean="0"/>
              <a:t>Durant, les années 1960 et en particulier durant la guerre d’Algérie, l’Etat utilise et contrôle la diffusion de l’information à la radio et à la télévision publique.</a:t>
            </a:r>
          </a:p>
          <a:p>
            <a:pPr marL="285750" indent="-285750" algn="just">
              <a:buFontTx/>
              <a:buChar char="-"/>
            </a:pPr>
            <a:endParaRPr lang="fr-FR" dirty="0" smtClean="0"/>
          </a:p>
          <a:p>
            <a:pPr marL="285750" indent="-285750" algn="just">
              <a:buFontTx/>
              <a:buChar char="-"/>
            </a:pPr>
            <a:r>
              <a:rPr lang="fr-FR" dirty="0" smtClean="0"/>
              <a:t>De Gaulle s’approprie ces « nouveaux » médias et les utilisent à des fins personnels pour accentuer son lien avec la nation.</a:t>
            </a:r>
          </a:p>
          <a:p>
            <a:pPr marL="285750" indent="-285750" algn="just">
              <a:buFontTx/>
              <a:buChar char="-"/>
            </a:pPr>
            <a:endParaRPr lang="fr-FR" dirty="0" smtClean="0"/>
          </a:p>
          <a:p>
            <a:pPr marL="285750" indent="-285750" algn="just">
              <a:buFontTx/>
              <a:buChar char="-"/>
            </a:pPr>
            <a:r>
              <a:rPr lang="fr-FR" dirty="0" smtClean="0"/>
              <a:t>Son retour au pouvoir en Mai 1958 doit beaucoup à ses interventions radio et télédiffusées dans lesquelles il se présente comme un homme providentiel se mettant au service de la nation.</a:t>
            </a:r>
          </a:p>
          <a:p>
            <a:pPr marL="285750" indent="-285750" algn="just">
              <a:buFontTx/>
              <a:buChar char="-"/>
            </a:pPr>
            <a:endParaRPr lang="fr-FR" dirty="0"/>
          </a:p>
          <a:p>
            <a:pPr marL="285750" indent="-285750" algn="just">
              <a:buFontTx/>
              <a:buChar char="-"/>
            </a:pPr>
            <a:r>
              <a:rPr lang="fr-FR" dirty="0" smtClean="0"/>
              <a:t>En Avril 1961, il fait échec au coup de force des Généraux d’Alger en ordonnant aux soldats de désobéir aux officiers révoltés et en gagnant l’opinion publique qui le soutient très massivement. Par l’intermédiaire de la radio et grâce au «</a:t>
            </a:r>
            <a:r>
              <a:rPr lang="fr-FR" dirty="0"/>
              <a:t> transistor » ( </a:t>
            </a:r>
            <a:r>
              <a:rPr lang="fr-FR" dirty="0" smtClean="0"/>
              <a:t>poste radio </a:t>
            </a:r>
            <a:r>
              <a:rPr lang="fr-FR" dirty="0"/>
              <a:t>miniaturisée), </a:t>
            </a:r>
            <a:r>
              <a:rPr lang="fr-FR" dirty="0" smtClean="0"/>
              <a:t> , il est entendu par des milliers de soldats. Il peut ainsi légitimement et en vertu de l’Article 16 de la Constitution exercer les peins pouvoirs et restaurer l’unité de l’Etat dès le 26 Avril 1961.</a:t>
            </a:r>
            <a:endParaRPr lang="fr-FR" dirty="0"/>
          </a:p>
          <a:p>
            <a:endParaRPr lang="fr-FR" sz="1700" dirty="0" smtClean="0"/>
          </a:p>
        </p:txBody>
      </p:sp>
      <p:sp>
        <p:nvSpPr>
          <p:cNvPr id="2" name="Rectangle 1"/>
          <p:cNvSpPr/>
          <p:nvPr/>
        </p:nvSpPr>
        <p:spPr>
          <a:xfrm>
            <a:off x="-20726" y="19055"/>
            <a:ext cx="6462464" cy="646331"/>
          </a:xfrm>
          <a:prstGeom prst="rect">
            <a:avLst/>
          </a:prstGeom>
        </p:spPr>
        <p:txBody>
          <a:bodyPr wrap="square">
            <a:spAutoFit/>
          </a:bodyPr>
          <a:lstStyle/>
          <a:p>
            <a:r>
              <a:rPr lang="fr-FR" b="1" dirty="0"/>
              <a:t>II.1. Les années </a:t>
            </a:r>
            <a:r>
              <a:rPr lang="fr-FR" b="1" dirty="0" smtClean="0"/>
              <a:t>1945-1962.</a:t>
            </a:r>
            <a:endParaRPr lang="fr-FR" b="1" dirty="0"/>
          </a:p>
          <a:p>
            <a:r>
              <a:rPr lang="fr-FR" b="1" dirty="0"/>
              <a:t>		b. le rôle des </a:t>
            </a:r>
            <a:r>
              <a:rPr lang="fr-FR" b="1" dirty="0" smtClean="0"/>
              <a:t>médias </a:t>
            </a:r>
            <a:r>
              <a:rPr lang="fr-FR" b="1" dirty="0"/>
              <a:t>dans la crise algérienne.</a:t>
            </a:r>
          </a:p>
        </p:txBody>
      </p:sp>
      <p:sp>
        <p:nvSpPr>
          <p:cNvPr id="3" name="ZoneTexte 2"/>
          <p:cNvSpPr txBox="1"/>
          <p:nvPr/>
        </p:nvSpPr>
        <p:spPr>
          <a:xfrm>
            <a:off x="0" y="620688"/>
            <a:ext cx="9036496" cy="646331"/>
          </a:xfrm>
          <a:prstGeom prst="rect">
            <a:avLst/>
          </a:prstGeom>
          <a:noFill/>
        </p:spPr>
        <p:txBody>
          <a:bodyPr wrap="square" rtlCol="0">
            <a:spAutoFit/>
          </a:bodyPr>
          <a:lstStyle/>
          <a:p>
            <a:r>
              <a:rPr lang="fr-FR" dirty="0" smtClean="0"/>
              <a:t>De Gaulle a très adroitement utilisé les médias radiodiffusés pour reprendre le pouvoir en Mai 1958 puis faire échec au putsch des généraux du 22 Avril 1961.</a:t>
            </a:r>
            <a:endParaRPr lang="fr-FR" dirty="0"/>
          </a:p>
        </p:txBody>
      </p:sp>
      <p:sp>
        <p:nvSpPr>
          <p:cNvPr id="4" name="ZoneTexte 3"/>
          <p:cNvSpPr txBox="1"/>
          <p:nvPr/>
        </p:nvSpPr>
        <p:spPr>
          <a:xfrm>
            <a:off x="0" y="5780782"/>
            <a:ext cx="8873380" cy="1077218"/>
          </a:xfrm>
          <a:prstGeom prst="rect">
            <a:avLst/>
          </a:prstGeom>
          <a:noFill/>
        </p:spPr>
        <p:txBody>
          <a:bodyPr wrap="square" rtlCol="0">
            <a:spAutoFit/>
          </a:bodyPr>
          <a:lstStyle/>
          <a:p>
            <a:r>
              <a:rPr lang="fr-FR" sz="1600" b="1" dirty="0" smtClean="0"/>
              <a:t>Questions :</a:t>
            </a:r>
          </a:p>
          <a:p>
            <a:r>
              <a:rPr lang="fr-FR" sz="1600" b="1" dirty="0" smtClean="0"/>
              <a:t> Que pouvez-vous conclure de l’utilisation des médias par de Gaulle lors des événements d’Algérie de 1958 et de 1961 ?</a:t>
            </a:r>
          </a:p>
          <a:p>
            <a:r>
              <a:rPr lang="fr-FR" sz="1600" b="1" dirty="0" smtClean="0"/>
              <a:t>Comment l’opinion publique réagit-elle lors de ces crises ?</a:t>
            </a:r>
            <a:endParaRPr lang="fr-FR" sz="1600" b="1" dirty="0"/>
          </a:p>
        </p:txBody>
      </p:sp>
      <p:sp>
        <p:nvSpPr>
          <p:cNvPr id="8" name="ZoneTexte 7"/>
          <p:cNvSpPr txBox="1"/>
          <p:nvPr/>
        </p:nvSpPr>
        <p:spPr>
          <a:xfrm>
            <a:off x="7740352" y="2132856"/>
            <a:ext cx="1403648" cy="1200329"/>
          </a:xfrm>
          <a:prstGeom prst="rect">
            <a:avLst/>
          </a:prstGeom>
          <a:noFill/>
        </p:spPr>
        <p:txBody>
          <a:bodyPr wrap="square" rtlCol="0">
            <a:spAutoFit/>
          </a:bodyPr>
          <a:lstStyle/>
          <a:p>
            <a:r>
              <a:rPr lang="fr-FR" dirty="0" smtClean="0"/>
              <a:t>Discours radiodiffusé  du 19 mai </a:t>
            </a:r>
          </a:p>
          <a:p>
            <a:r>
              <a:rPr lang="fr-FR" dirty="0" smtClean="0"/>
              <a:t>1958.</a:t>
            </a:r>
            <a:endParaRPr lang="fr-FR" dirty="0"/>
          </a:p>
        </p:txBody>
      </p:sp>
      <p:sp>
        <p:nvSpPr>
          <p:cNvPr id="9" name="ZoneTexte 8"/>
          <p:cNvSpPr txBox="1"/>
          <p:nvPr/>
        </p:nvSpPr>
        <p:spPr>
          <a:xfrm>
            <a:off x="7740352" y="3408747"/>
            <a:ext cx="1403648" cy="1200329"/>
          </a:xfrm>
          <a:prstGeom prst="rect">
            <a:avLst/>
          </a:prstGeom>
          <a:noFill/>
        </p:spPr>
        <p:txBody>
          <a:bodyPr wrap="square" rtlCol="0">
            <a:spAutoFit/>
          </a:bodyPr>
          <a:lstStyle/>
          <a:p>
            <a:r>
              <a:rPr lang="fr-FR" dirty="0" smtClean="0"/>
              <a:t>Discours radiodiffusé  du 23 Avril </a:t>
            </a:r>
          </a:p>
          <a:p>
            <a:r>
              <a:rPr lang="fr-FR" dirty="0" smtClean="0"/>
              <a:t>1961.</a:t>
            </a:r>
            <a:endParaRPr lang="fr-FR" dirty="0"/>
          </a:p>
        </p:txBody>
      </p:sp>
    </p:spTree>
    <p:extLst>
      <p:ext uri="{BB962C8B-B14F-4D97-AF65-F5344CB8AC3E}">
        <p14:creationId xmlns:p14="http://schemas.microsoft.com/office/powerpoint/2010/main" val="42570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4"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33607" y="900291"/>
            <a:ext cx="5220000" cy="6186309"/>
          </a:xfrm>
          <a:prstGeom prst="rect">
            <a:avLst/>
          </a:prstGeom>
          <a:solidFill>
            <a:schemeClr val="bg1"/>
          </a:solidFill>
        </p:spPr>
        <p:txBody>
          <a:bodyPr wrap="square" rtlCol="0">
            <a:spAutoFit/>
          </a:bodyPr>
          <a:lstStyle/>
          <a:p>
            <a:r>
              <a:rPr lang="fr-FR" b="1" dirty="0" smtClean="0"/>
              <a:t>Sujet p 146 : Les médias dans la crise de Mai 1968.</a:t>
            </a:r>
            <a:endParaRPr lang="fr-FR" b="1" dirty="0"/>
          </a:p>
          <a:p>
            <a:pPr algn="just"/>
            <a:r>
              <a:rPr lang="fr-FR" sz="1500" dirty="0" smtClean="0"/>
              <a:t>Les événements étudiants de Mai 1968 sont fortement occultés par l’ORTF. Le pouvoir utilise alors les chaines publiques pour dénoncer « la chienlit » qui est dans la rue (discours de de Gaulle du 24 mai 1968). Seules les radios périphériques couvrent les événements en direct en réalisant des reportages auprès des manifestants. Le gouvernement dénonce « le rôle néfaste, de radio qui sous prétexte d’informer enflammaient » (texte 2 p 132 : Déclaration de Pompidou, 1</a:t>
            </a:r>
            <a:r>
              <a:rPr lang="fr-FR" sz="1500" baseline="30000" dirty="0" smtClean="0"/>
              <a:t>er</a:t>
            </a:r>
            <a:r>
              <a:rPr lang="fr-FR" sz="1500" dirty="0" smtClean="0"/>
              <a:t> Ministre, 14 mai 1968).</a:t>
            </a:r>
            <a:endParaRPr lang="fr-FR" sz="1500" dirty="0"/>
          </a:p>
          <a:p>
            <a:pPr algn="just"/>
            <a:r>
              <a:rPr lang="fr-FR" sz="1500" dirty="0" smtClean="0"/>
              <a:t>Comme en témoigne cette affiche des Beaux-arts, l’opinion de la jeunesse est tout autre. Elle dénonce la censure et le contrôle des médias publics par le gouvernement. La télévision est présentée comme la « voix de son maître ». </a:t>
            </a:r>
          </a:p>
          <a:p>
            <a:pPr algn="just"/>
            <a:endParaRPr lang="fr-FR" sz="1500" dirty="0" smtClean="0"/>
          </a:p>
          <a:p>
            <a:pPr algn="just"/>
            <a:r>
              <a:rPr lang="fr-FR" sz="1500" dirty="0" smtClean="0"/>
              <a:t>L’affiche devient alors un média alternatif. La créativité des slogans et du graphisme expliquent le succès que remporte la jeunesse dans la diffusion de ses opinions. </a:t>
            </a:r>
            <a:endParaRPr lang="fr-FR" sz="1500" dirty="0"/>
          </a:p>
          <a:p>
            <a:pPr algn="just"/>
            <a:r>
              <a:rPr lang="fr-FR" sz="1500" dirty="0" smtClean="0"/>
              <a:t>Mai 1968 apparaît comme un mouvement de rupture dans l’opinion publique. Elle oppose jeunes et adultes mais aussi la France bourgeoise et « immobile » à une France populaire avide de changement et d’égalité.</a:t>
            </a:r>
          </a:p>
          <a:p>
            <a:pPr algn="just"/>
            <a:r>
              <a:rPr lang="fr-FR" sz="1500" dirty="0" smtClean="0"/>
              <a:t>La victoire électorale des Gaullistes après la dissolution de l’Assemblée en juin 1968 montre le paradoxe du mouvement auquel participent des millions de personnes mais qui n’aboutit pas à une alternative politique.</a:t>
            </a:r>
            <a:endParaRPr lang="fr-FR" dirty="0" smtClean="0"/>
          </a:p>
          <a:p>
            <a:endParaRPr lang="fr-FR" dirty="0" smtClean="0"/>
          </a:p>
        </p:txBody>
      </p:sp>
      <p:pic>
        <p:nvPicPr>
          <p:cNvPr id="2054" name="Picture 6" descr="http://www.google.fr/url?source=imglanding&amp;ct=img&amp;q=http://gallicalabs.bnf.fr/ark:/12148/btv1b9018379g/f1.highres&amp;sa=X&amp;ei=1VlcVY39MIXY7Aa1zILoCA&amp;ved=0CAkQ8wc&amp;usg=AFQjCNFX00Biat0YTyApPYBsdXvCurQc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08720"/>
            <a:ext cx="3689605" cy="57606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1" y="1461251"/>
            <a:ext cx="3847131" cy="506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27384"/>
            <a:ext cx="9324528" cy="1200329"/>
          </a:xfrm>
          <a:prstGeom prst="rect">
            <a:avLst/>
          </a:prstGeom>
        </p:spPr>
        <p:txBody>
          <a:bodyPr wrap="square">
            <a:spAutoFit/>
          </a:bodyPr>
          <a:lstStyle/>
          <a:p>
            <a:r>
              <a:rPr lang="fr-FR" b="1" dirty="0"/>
              <a:t>II.2. Les années </a:t>
            </a:r>
            <a:r>
              <a:rPr lang="fr-FR" b="1" dirty="0" smtClean="0"/>
              <a:t>1962-1970 </a:t>
            </a:r>
            <a:r>
              <a:rPr lang="fr-FR" b="1" dirty="0"/>
              <a:t>: </a:t>
            </a:r>
          </a:p>
          <a:p>
            <a:r>
              <a:rPr lang="fr-FR" b="1" dirty="0"/>
              <a:t>		a. La tentation du contrôle  étatique : l’ORTF.</a:t>
            </a:r>
          </a:p>
          <a:p>
            <a:r>
              <a:rPr lang="fr-FR" b="1" dirty="0"/>
              <a:t>		b. Mai 1968, la lutte entre la presse traditionnelle et la presse alternative.</a:t>
            </a:r>
          </a:p>
          <a:p>
            <a:r>
              <a:rPr lang="fr-FR" b="1" dirty="0"/>
              <a:t>	</a:t>
            </a:r>
          </a:p>
        </p:txBody>
      </p:sp>
      <p:sp>
        <p:nvSpPr>
          <p:cNvPr id="3" name="Rectangle 2"/>
          <p:cNvSpPr/>
          <p:nvPr/>
        </p:nvSpPr>
        <p:spPr>
          <a:xfrm>
            <a:off x="539552" y="980728"/>
            <a:ext cx="7920880" cy="3970318"/>
          </a:xfrm>
          <a:prstGeom prst="rect">
            <a:avLst/>
          </a:prstGeom>
        </p:spPr>
        <p:txBody>
          <a:bodyPr wrap="square">
            <a:spAutoFit/>
          </a:bodyPr>
          <a:lstStyle/>
          <a:p>
            <a:pPr marL="285750" indent="-285750" algn="just">
              <a:buFontTx/>
              <a:buChar char="-"/>
            </a:pPr>
            <a:r>
              <a:rPr lang="fr-FR" dirty="0" smtClean="0"/>
              <a:t>Durant </a:t>
            </a:r>
            <a:r>
              <a:rPr lang="fr-FR" dirty="0"/>
              <a:t>les années 1960-1968, par l’intermédiaire de </a:t>
            </a:r>
            <a:r>
              <a:rPr lang="fr-FR" b="1" dirty="0"/>
              <a:t>l’ORTF</a:t>
            </a:r>
            <a:r>
              <a:rPr lang="fr-FR" dirty="0"/>
              <a:t>, organisme fondé en 1964 et chargé de l’administration des chaines publiques, l’état exerce une tutelle et une censure  sur l’audiovisuel public. Lors des élections présidentielles de 1965, de Gaulle participe activement à la première campagne </a:t>
            </a:r>
            <a:r>
              <a:rPr lang="fr-FR" dirty="0" smtClean="0"/>
              <a:t>électorale </a:t>
            </a:r>
            <a:r>
              <a:rPr lang="fr-FR" dirty="0"/>
              <a:t>télévisée en multipliant les interviews. Sa fonction lui offrant un temps d’antenne très supérieur à ses adversaires</a:t>
            </a:r>
            <a:r>
              <a:rPr lang="fr-FR" dirty="0" smtClean="0"/>
              <a:t>.</a:t>
            </a:r>
          </a:p>
          <a:p>
            <a:pPr marL="285750" indent="-285750" algn="just">
              <a:buFontTx/>
              <a:buChar char="-"/>
            </a:pPr>
            <a:endParaRPr lang="fr-FR" dirty="0"/>
          </a:p>
          <a:p>
            <a:pPr marL="285750" indent="-285750" algn="just">
              <a:buFontTx/>
              <a:buChar char="-"/>
            </a:pPr>
            <a:r>
              <a:rPr lang="fr-FR" b="1" dirty="0"/>
              <a:t>La presse écrite d’opposition </a:t>
            </a:r>
            <a:r>
              <a:rPr lang="fr-FR" dirty="0"/>
              <a:t>reste le principal moyen pour les adversaires politiques de de Gaulle de contrer le discours officiel omniprésent</a:t>
            </a:r>
            <a:r>
              <a:rPr lang="fr-FR" dirty="0" smtClean="0"/>
              <a:t>.</a:t>
            </a:r>
          </a:p>
          <a:p>
            <a:pPr algn="just"/>
            <a:endParaRPr lang="fr-FR" dirty="0"/>
          </a:p>
          <a:p>
            <a:pPr marL="285750" indent="-285750" algn="just">
              <a:buFontTx/>
              <a:buChar char="-"/>
            </a:pPr>
            <a:r>
              <a:rPr lang="fr-FR" dirty="0"/>
              <a:t>De la même façon, </a:t>
            </a:r>
            <a:r>
              <a:rPr lang="fr-FR" b="1" dirty="0"/>
              <a:t>les radios périphériques </a:t>
            </a:r>
            <a:r>
              <a:rPr lang="fr-FR" dirty="0"/>
              <a:t>jouent un rôle de contre-pouvoir et ouvrent leurs antennes à l’opposition souvent censurée par la radio et la télévision publique.  Il n’existe pas à l’époque d’encadrement juridique sur le temps d’antenne des partis politiques.</a:t>
            </a:r>
          </a:p>
        </p:txBody>
      </p:sp>
    </p:spTree>
    <p:extLst>
      <p:ext uri="{BB962C8B-B14F-4D97-AF65-F5344CB8AC3E}">
        <p14:creationId xmlns:p14="http://schemas.microsoft.com/office/powerpoint/2010/main" val="29814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2">
                                            <p:txEl>
                                              <p:pRg st="1" end="1"/>
                                            </p:txEl>
                                          </p:spTgt>
                                        </p:tgtEl>
                                      </p:cBhvr>
                                    </p:animEffect>
                                    <p:set>
                                      <p:cBhvr>
                                        <p:cTn id="21"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
                                            <p:txEl>
                                              <p:pRg st="0" end="0"/>
                                            </p:txEl>
                                          </p:spTgt>
                                        </p:tgtEl>
                                      </p:cBhvr>
                                    </p:animEffect>
                                    <p:set>
                                      <p:cBhvr>
                                        <p:cTn id="26" dur="1" fill="hold">
                                          <p:stCondLst>
                                            <p:cond delay="499"/>
                                          </p:stCondLst>
                                        </p:cTn>
                                        <p:tgtEl>
                                          <p:spTgt spid="3">
                                            <p:txEl>
                                              <p:pRg st="0" end="0"/>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
                                            <p:txEl>
                                              <p:pRg st="2" end="2"/>
                                            </p:txEl>
                                          </p:spTgt>
                                        </p:tgtEl>
                                      </p:cBhvr>
                                    </p:animEffect>
                                    <p:set>
                                      <p:cBhvr>
                                        <p:cTn id="29" dur="1" fill="hold">
                                          <p:stCondLst>
                                            <p:cond delay="499"/>
                                          </p:stCondLst>
                                        </p:cTn>
                                        <p:tgtEl>
                                          <p:spTgt spid="3">
                                            <p:txEl>
                                              <p:pRg st="2" end="2"/>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
                                            <p:txEl>
                                              <p:pRg st="4" end="4"/>
                                            </p:txEl>
                                          </p:spTgt>
                                        </p:tgtEl>
                                      </p:cBhvr>
                                    </p:animEffect>
                                    <p:set>
                                      <p:cBhvr>
                                        <p:cTn id="3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55"/>
                                        </p:tgtEl>
                                      </p:cBhvr>
                                    </p:animEffect>
                                    <p:set>
                                      <p:cBhvr>
                                        <p:cTn id="61" dur="1" fill="hold">
                                          <p:stCondLst>
                                            <p:cond delay="499"/>
                                          </p:stCondLst>
                                        </p:cTn>
                                        <p:tgtEl>
                                          <p:spTgt spid="205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3" grpId="0" build="allAtOnce"/>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1506</Words>
  <Application>Microsoft Office PowerPoint</Application>
  <PresentationFormat>Affichage à l'écran (4:3)</PresentationFormat>
  <Paragraphs>191</Paragraphs>
  <Slides>13</Slides>
  <Notes>2</Notes>
  <HiddenSlides>0</HiddenSlides>
  <MMClips>1</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Médias et opinion publique dans les grandes crises politiques en France depuis l’Affaire Dreyfus.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TESSSON VINCENT</dc:creator>
  <cp:lastModifiedBy>TESSSON VINCENT</cp:lastModifiedBy>
  <cp:revision>82</cp:revision>
  <dcterms:created xsi:type="dcterms:W3CDTF">2015-05-19T13:06:18Z</dcterms:created>
  <dcterms:modified xsi:type="dcterms:W3CDTF">2015-05-29T07:23:18Z</dcterms:modified>
</cp:coreProperties>
</file>