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3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0AE5A7-9AEA-4198-B2EC-2B3B1B8B2E14}" type="datetimeFigureOut">
              <a:rPr lang="fr-FR" smtClean="0"/>
              <a:pPr/>
              <a:t>29/03/2010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99AF90-EDA1-4416-965A-3D4FFB56D8C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499AF90-EDA1-4416-965A-3D4FFB56D8C0}" type="slidenum">
              <a:rPr lang="fr-FR" smtClean="0"/>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6F94391-F99F-4B5B-B6F4-4269CB08F8AC}" type="datetimeFigureOut">
              <a:rPr lang="fr-FR" smtClean="0"/>
              <a:pPr/>
              <a:t>29/03/2010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779D04-A72E-41EC-A688-F4850E8B3C5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F94391-F99F-4B5B-B6F4-4269CB08F8AC}" type="datetimeFigureOut">
              <a:rPr lang="fr-FR" smtClean="0"/>
              <a:pPr/>
              <a:t>29/03/2010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779D04-A72E-41EC-A688-F4850E8B3C5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F94391-F99F-4B5B-B6F4-4269CB08F8AC}" type="datetimeFigureOut">
              <a:rPr lang="fr-FR" smtClean="0"/>
              <a:pPr/>
              <a:t>29/03/2010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779D04-A72E-41EC-A688-F4850E8B3C5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F94391-F99F-4B5B-B6F4-4269CB08F8AC}" type="datetimeFigureOut">
              <a:rPr lang="fr-FR" smtClean="0"/>
              <a:pPr/>
              <a:t>29/03/2010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779D04-A72E-41EC-A688-F4850E8B3C5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6F94391-F99F-4B5B-B6F4-4269CB08F8AC}" type="datetimeFigureOut">
              <a:rPr lang="fr-FR" smtClean="0"/>
              <a:pPr/>
              <a:t>29/03/2010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779D04-A72E-41EC-A688-F4850E8B3C5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6F94391-F99F-4B5B-B6F4-4269CB08F8AC}" type="datetimeFigureOut">
              <a:rPr lang="fr-FR" smtClean="0"/>
              <a:pPr/>
              <a:t>29/03/2010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779D04-A72E-41EC-A688-F4850E8B3C5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6F94391-F99F-4B5B-B6F4-4269CB08F8AC}" type="datetimeFigureOut">
              <a:rPr lang="fr-FR" smtClean="0"/>
              <a:pPr/>
              <a:t>29/03/2010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0779D04-A72E-41EC-A688-F4850E8B3C5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6F94391-F99F-4B5B-B6F4-4269CB08F8AC}" type="datetimeFigureOut">
              <a:rPr lang="fr-FR" smtClean="0"/>
              <a:pPr/>
              <a:t>29/03/2010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0779D04-A72E-41EC-A688-F4850E8B3C5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F94391-F99F-4B5B-B6F4-4269CB08F8AC}" type="datetimeFigureOut">
              <a:rPr lang="fr-FR" smtClean="0"/>
              <a:pPr/>
              <a:t>29/03/2010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0779D04-A72E-41EC-A688-F4850E8B3C5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F94391-F99F-4B5B-B6F4-4269CB08F8AC}" type="datetimeFigureOut">
              <a:rPr lang="fr-FR" smtClean="0"/>
              <a:pPr/>
              <a:t>29/03/2010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779D04-A72E-41EC-A688-F4850E8B3C5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F94391-F99F-4B5B-B6F4-4269CB08F8AC}" type="datetimeFigureOut">
              <a:rPr lang="fr-FR" smtClean="0"/>
              <a:pPr/>
              <a:t>29/03/2010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779D04-A72E-41EC-A688-F4850E8B3C5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94391-F99F-4B5B-B6F4-4269CB08F8AC}" type="datetimeFigureOut">
              <a:rPr lang="fr-FR" smtClean="0"/>
              <a:pPr/>
              <a:t>29/03/2010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79D04-A72E-41EC-A688-F4850E8B3C5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8101042" cy="1470025"/>
          </a:xfrm>
        </p:spPr>
        <p:txBody>
          <a:bodyPr>
            <a:normAutofit fontScale="90000"/>
          </a:bodyPr>
          <a:lstStyle/>
          <a:p>
            <a:r>
              <a:rPr lang="fr-FR" dirty="0"/>
              <a:t>L’eau sur Terre, une source </a:t>
            </a:r>
            <a:r>
              <a:rPr lang="fr-FR" sz="4000" dirty="0" smtClean="0"/>
              <a:t>d’inégalités.</a:t>
            </a:r>
            <a:r>
              <a:rPr lang="fr-FR" dirty="0"/>
              <a:t/>
            </a:r>
            <a:br>
              <a:rPr lang="fr-FR" dirty="0"/>
            </a:br>
            <a:endParaRPr lang="fr-FR" dirty="0"/>
          </a:p>
        </p:txBody>
      </p:sp>
      <p:sp>
        <p:nvSpPr>
          <p:cNvPr id="3" name="Sous-titre 2"/>
          <p:cNvSpPr>
            <a:spLocks noGrp="1"/>
          </p:cNvSpPr>
          <p:nvPr>
            <p:ph type="subTitle" idx="1"/>
          </p:nvPr>
        </p:nvSpPr>
        <p:spPr>
          <a:xfrm>
            <a:off x="1214414" y="214290"/>
            <a:ext cx="6400800" cy="542932"/>
          </a:xfrm>
        </p:spPr>
        <p:txBody>
          <a:bodyPr>
            <a:normAutofit lnSpcReduction="10000"/>
          </a:bodyPr>
          <a:lstStyle/>
          <a:p>
            <a:r>
              <a:rPr lang="fr-FR" dirty="0" smtClean="0"/>
              <a:t>La composition </a:t>
            </a:r>
            <a:endParaRPr lang="fr-FR" dirty="0"/>
          </a:p>
        </p:txBody>
      </p:sp>
      <p:sp>
        <p:nvSpPr>
          <p:cNvPr id="5" name="ZoneTexte 4"/>
          <p:cNvSpPr txBox="1"/>
          <p:nvPr/>
        </p:nvSpPr>
        <p:spPr>
          <a:xfrm>
            <a:off x="428596" y="857232"/>
            <a:ext cx="8215370" cy="1200329"/>
          </a:xfrm>
          <a:prstGeom prst="rect">
            <a:avLst/>
          </a:prstGeom>
          <a:noFill/>
        </p:spPr>
        <p:txBody>
          <a:bodyPr wrap="square" rtlCol="0">
            <a:spAutoFit/>
          </a:bodyPr>
          <a:lstStyle/>
          <a:p>
            <a:r>
              <a:rPr lang="fr-FR" sz="2400" dirty="0" smtClean="0"/>
              <a:t>1</a:t>
            </a:r>
            <a:r>
              <a:rPr lang="fr-FR" sz="2400" baseline="30000" dirty="0" smtClean="0"/>
              <a:t>ère</a:t>
            </a:r>
            <a:r>
              <a:rPr lang="fr-FR" sz="2400" dirty="0" smtClean="0"/>
              <a:t>  étape : l’analyse du sujet : vous devez déterminer  en analysant le sujet, les limites géographiques  et les questions soulevées par les termes qui composent  le sujet : </a:t>
            </a:r>
            <a:endParaRPr lang="fr-FR" sz="2400" dirty="0"/>
          </a:p>
        </p:txBody>
      </p:sp>
      <p:sp>
        <p:nvSpPr>
          <p:cNvPr id="6" name="Ellipse 5"/>
          <p:cNvSpPr/>
          <p:nvPr/>
        </p:nvSpPr>
        <p:spPr>
          <a:xfrm>
            <a:off x="714348" y="2214554"/>
            <a:ext cx="1285884" cy="7858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2714612" y="2214554"/>
            <a:ext cx="1143008" cy="7143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4786314" y="2214554"/>
            <a:ext cx="3857652" cy="10001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avec flèche 9"/>
          <p:cNvCxnSpPr/>
          <p:nvPr/>
        </p:nvCxnSpPr>
        <p:spPr>
          <a:xfrm rot="5400000">
            <a:off x="964381" y="3321843"/>
            <a:ext cx="785818"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16200000" flipH="1">
            <a:off x="3108315" y="3251199"/>
            <a:ext cx="857256" cy="2127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stCxn id="8" idx="4"/>
          </p:cNvCxnSpPr>
          <p:nvPr/>
        </p:nvCxnSpPr>
        <p:spPr>
          <a:xfrm rot="16200000" flipH="1">
            <a:off x="6500031" y="3429795"/>
            <a:ext cx="572298" cy="142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285720" y="3786190"/>
            <a:ext cx="2357454" cy="2739211"/>
          </a:xfrm>
          <a:prstGeom prst="rect">
            <a:avLst/>
          </a:prstGeom>
          <a:noFill/>
          <a:ln>
            <a:solidFill>
              <a:schemeClr val="tx1"/>
            </a:solidFill>
          </a:ln>
        </p:spPr>
        <p:txBody>
          <a:bodyPr wrap="square" rtlCol="0">
            <a:spAutoFit/>
          </a:bodyPr>
          <a:lstStyle/>
          <a:p>
            <a:r>
              <a:rPr lang="fr-FR" dirty="0" smtClean="0"/>
              <a:t>L’eau :une ressource indispensable. </a:t>
            </a:r>
          </a:p>
          <a:p>
            <a:r>
              <a:rPr lang="fr-FR" dirty="0" smtClean="0"/>
              <a:t>Pourquoi ?</a:t>
            </a:r>
          </a:p>
          <a:p>
            <a:pPr>
              <a:buFontTx/>
              <a:buChar char="-"/>
            </a:pPr>
            <a:r>
              <a:rPr lang="fr-FR" dirty="0" smtClean="0"/>
              <a:t>La vie,</a:t>
            </a:r>
          </a:p>
          <a:p>
            <a:pPr>
              <a:buFontTx/>
              <a:buChar char="-"/>
            </a:pPr>
            <a:r>
              <a:rPr lang="fr-FR" dirty="0"/>
              <a:t> </a:t>
            </a:r>
            <a:r>
              <a:rPr lang="fr-FR" dirty="0" smtClean="0"/>
              <a:t>l’occupation d’un espace,</a:t>
            </a:r>
          </a:p>
          <a:p>
            <a:pPr>
              <a:buFontTx/>
              <a:buChar char="-"/>
            </a:pPr>
            <a:r>
              <a:rPr lang="fr-FR" dirty="0" smtClean="0"/>
              <a:t>Les activités humaines,</a:t>
            </a:r>
          </a:p>
          <a:p>
            <a:pPr>
              <a:buFontTx/>
              <a:buChar char="-"/>
            </a:pPr>
            <a:endParaRPr lang="fr-FR" sz="1400" dirty="0" smtClean="0"/>
          </a:p>
          <a:p>
            <a:endParaRPr lang="fr-FR" sz="1400" dirty="0"/>
          </a:p>
        </p:txBody>
      </p:sp>
      <p:sp>
        <p:nvSpPr>
          <p:cNvPr id="18" name="ZoneTexte 17"/>
          <p:cNvSpPr txBox="1"/>
          <p:nvPr/>
        </p:nvSpPr>
        <p:spPr>
          <a:xfrm>
            <a:off x="3214678" y="3786190"/>
            <a:ext cx="1785950" cy="2585323"/>
          </a:xfrm>
          <a:prstGeom prst="rect">
            <a:avLst/>
          </a:prstGeom>
          <a:noFill/>
          <a:ln w="3175">
            <a:solidFill>
              <a:schemeClr val="tx1"/>
            </a:solidFill>
          </a:ln>
        </p:spPr>
        <p:txBody>
          <a:bodyPr wrap="square" rtlCol="0">
            <a:spAutoFit/>
          </a:bodyPr>
          <a:lstStyle/>
          <a:p>
            <a:r>
              <a:rPr lang="fr-FR" dirty="0" smtClean="0"/>
              <a:t>Où ?</a:t>
            </a:r>
          </a:p>
          <a:p>
            <a:r>
              <a:rPr lang="fr-FR" dirty="0" smtClean="0"/>
              <a:t>La Terre n’est pas un ensemble où l’eau est également répartie. Le sujet nécessite de faire apparaître ses différences.</a:t>
            </a:r>
            <a:endParaRPr lang="fr-FR" dirty="0"/>
          </a:p>
        </p:txBody>
      </p:sp>
      <p:sp>
        <p:nvSpPr>
          <p:cNvPr id="20" name="ZoneTexte 19"/>
          <p:cNvSpPr txBox="1"/>
          <p:nvPr/>
        </p:nvSpPr>
        <p:spPr>
          <a:xfrm>
            <a:off x="5572132" y="4000504"/>
            <a:ext cx="2786082" cy="369332"/>
          </a:xfrm>
          <a:prstGeom prst="rect">
            <a:avLst/>
          </a:prstGeom>
          <a:noFill/>
        </p:spPr>
        <p:txBody>
          <a:bodyPr wrap="square" rtlCol="0">
            <a:spAutoFit/>
          </a:bodyPr>
          <a:lstStyle/>
          <a:p>
            <a:endParaRPr lang="fr-FR" dirty="0"/>
          </a:p>
        </p:txBody>
      </p:sp>
      <p:sp>
        <p:nvSpPr>
          <p:cNvPr id="21" name="ZoneTexte 20"/>
          <p:cNvSpPr txBox="1"/>
          <p:nvPr/>
        </p:nvSpPr>
        <p:spPr>
          <a:xfrm>
            <a:off x="5357818" y="4000504"/>
            <a:ext cx="3357586" cy="1477328"/>
          </a:xfrm>
          <a:prstGeom prst="rect">
            <a:avLst/>
          </a:prstGeom>
          <a:noFill/>
          <a:ln w="3175">
            <a:solidFill>
              <a:schemeClr val="tx1"/>
            </a:solidFill>
          </a:ln>
        </p:spPr>
        <p:txBody>
          <a:bodyPr wrap="square" rtlCol="0">
            <a:spAutoFit/>
          </a:bodyPr>
          <a:lstStyle/>
          <a:p>
            <a:r>
              <a:rPr lang="fr-FR" dirty="0" smtClean="0"/>
              <a:t>Quelles formes prennent les inégalités ?</a:t>
            </a:r>
          </a:p>
          <a:p>
            <a:pPr>
              <a:buFontTx/>
              <a:buChar char="-"/>
            </a:pPr>
            <a:r>
              <a:rPr lang="fr-FR" dirty="0" smtClean="0"/>
              <a:t>Inégalité de quantité,</a:t>
            </a:r>
          </a:p>
          <a:p>
            <a:pPr>
              <a:buFontTx/>
              <a:buChar char="-"/>
            </a:pPr>
            <a:r>
              <a:rPr lang="fr-FR" dirty="0"/>
              <a:t>i</a:t>
            </a:r>
            <a:r>
              <a:rPr lang="fr-FR" dirty="0" smtClean="0"/>
              <a:t>négalité d’accès, </a:t>
            </a:r>
            <a:r>
              <a:rPr lang="fr-FR" dirty="0" smtClean="0"/>
              <a:t> utilisation.</a:t>
            </a:r>
            <a:endParaRPr lang="fr-FR" dirty="0" smtClean="0"/>
          </a:p>
          <a:p>
            <a:pPr>
              <a:buFontTx/>
              <a:buChar char="-"/>
            </a:pPr>
            <a:r>
              <a:rPr lang="fr-FR" dirty="0"/>
              <a:t> </a:t>
            </a:r>
            <a:r>
              <a:rPr lang="fr-FR" dirty="0" smtClean="0"/>
              <a:t>inégalité de qualité.</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bg/>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8">
                                            <p:bg/>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1">
                                            <p:bg/>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animBg="1"/>
      <p:bldP spid="7" grpId="0" animBg="1"/>
      <p:bldP spid="8" grpId="0" animBg="1"/>
      <p:bldP spid="16" grpId="0" build="p" animBg="1"/>
      <p:bldP spid="18" grpId="0" build="p" animBg="1"/>
      <p:bldP spid="21"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rédaction :</a:t>
            </a:r>
            <a:br>
              <a:rPr lang="fr-FR" dirty="0" smtClean="0"/>
            </a:br>
            <a:endParaRPr lang="fr-FR" dirty="0"/>
          </a:p>
        </p:txBody>
      </p:sp>
      <p:sp>
        <p:nvSpPr>
          <p:cNvPr id="3" name="Espace réservé du contenu 2"/>
          <p:cNvSpPr>
            <a:spLocks noGrp="1"/>
          </p:cNvSpPr>
          <p:nvPr>
            <p:ph idx="1"/>
          </p:nvPr>
        </p:nvSpPr>
        <p:spPr>
          <a:xfrm>
            <a:off x="457200" y="1214423"/>
            <a:ext cx="8229600" cy="2643205"/>
          </a:xfrm>
        </p:spPr>
        <p:txBody>
          <a:bodyPr/>
          <a:lstStyle/>
          <a:p>
            <a:r>
              <a:rPr lang="fr-FR" dirty="0" smtClean="0"/>
              <a:t>Une composition compte trois parties distinctes :</a:t>
            </a:r>
          </a:p>
          <a:p>
            <a:pPr marL="914400" lvl="1" indent="-514350"/>
            <a:r>
              <a:rPr lang="fr-FR" dirty="0" smtClean="0"/>
              <a:t>L’Introduction,</a:t>
            </a:r>
          </a:p>
          <a:p>
            <a:pPr marL="914400" lvl="1" indent="-514350"/>
            <a:r>
              <a:rPr lang="fr-FR" dirty="0" smtClean="0"/>
              <a:t>Le développement,</a:t>
            </a:r>
          </a:p>
          <a:p>
            <a:pPr marL="914400" lvl="1" indent="-514350"/>
            <a:r>
              <a:rPr lang="fr-FR" dirty="0" smtClean="0"/>
              <a:t>La conclusion.</a:t>
            </a:r>
          </a:p>
          <a:p>
            <a:pPr marL="914400" lvl="1" indent="-514350">
              <a:buNone/>
            </a:pPr>
            <a:endParaRPr lang="fr-FR" dirty="0"/>
          </a:p>
        </p:txBody>
      </p:sp>
      <p:sp>
        <p:nvSpPr>
          <p:cNvPr id="4" name="ZoneTexte 3"/>
          <p:cNvSpPr txBox="1"/>
          <p:nvPr/>
        </p:nvSpPr>
        <p:spPr>
          <a:xfrm>
            <a:off x="285720" y="3929066"/>
            <a:ext cx="8072494" cy="830997"/>
          </a:xfrm>
          <a:prstGeom prst="rect">
            <a:avLst/>
          </a:prstGeom>
          <a:noFill/>
        </p:spPr>
        <p:txBody>
          <a:bodyPr wrap="square" rtlCol="0">
            <a:spAutoFit/>
          </a:bodyPr>
          <a:lstStyle/>
          <a:p>
            <a:r>
              <a:rPr lang="fr-FR" sz="2400" b="1" dirty="0" smtClean="0"/>
              <a:t>Seules l’introduction et la conclusion doivent être rédigées au brouillon.</a:t>
            </a:r>
            <a:endParaRPr lang="fr-FR" sz="2400" b="1" dirty="0"/>
          </a:p>
        </p:txBody>
      </p:sp>
      <p:sp>
        <p:nvSpPr>
          <p:cNvPr id="5" name="ZoneTexte 4"/>
          <p:cNvSpPr txBox="1"/>
          <p:nvPr/>
        </p:nvSpPr>
        <p:spPr>
          <a:xfrm>
            <a:off x="357158" y="5072074"/>
            <a:ext cx="8572560" cy="1200329"/>
          </a:xfrm>
          <a:prstGeom prst="rect">
            <a:avLst/>
          </a:prstGeom>
          <a:noFill/>
        </p:spPr>
        <p:txBody>
          <a:bodyPr wrap="square" rtlCol="0">
            <a:spAutoFit/>
          </a:bodyPr>
          <a:lstStyle/>
          <a:p>
            <a:r>
              <a:rPr lang="fr-FR" sz="2400" b="1" dirty="0" smtClean="0"/>
              <a:t>Le développement  : </a:t>
            </a:r>
            <a:r>
              <a:rPr lang="fr-FR" sz="2400" dirty="0" smtClean="0"/>
              <a:t>Si le plan est bien établi, la rédaction devient plus facile. Il faut veiller à ce que chaque idée (argument) soit illustrée par des connaissances et des exemples précis.</a:t>
            </a:r>
            <a:r>
              <a:rPr lang="fr-FR" sz="2400" b="1" dirty="0" smtClean="0"/>
              <a:t> </a:t>
            </a:r>
            <a:endParaRPr lang="fr-F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r>
              <a:rPr lang="fr-FR" dirty="0" smtClean="0"/>
              <a:t>L’Introduction :</a:t>
            </a:r>
            <a:endParaRPr lang="fr-FR" dirty="0"/>
          </a:p>
        </p:txBody>
      </p:sp>
      <p:sp>
        <p:nvSpPr>
          <p:cNvPr id="3" name="Espace réservé du contenu 2"/>
          <p:cNvSpPr>
            <a:spLocks noGrp="1"/>
          </p:cNvSpPr>
          <p:nvPr>
            <p:ph idx="1"/>
          </p:nvPr>
        </p:nvSpPr>
        <p:spPr>
          <a:xfrm>
            <a:off x="500034" y="1142984"/>
            <a:ext cx="8229600" cy="4525963"/>
          </a:xfrm>
        </p:spPr>
        <p:txBody>
          <a:bodyPr>
            <a:normAutofit lnSpcReduction="10000"/>
          </a:bodyPr>
          <a:lstStyle/>
          <a:p>
            <a:r>
              <a:rPr lang="fr-FR" dirty="0" smtClean="0"/>
              <a:t>C’est un élément essentiel, elle doit respecter une forme précise :</a:t>
            </a:r>
          </a:p>
          <a:p>
            <a:pPr lvl="1"/>
            <a:r>
              <a:rPr lang="fr-FR" sz="2400" b="1" u="sng" dirty="0" smtClean="0"/>
              <a:t>L’entrée en matière : </a:t>
            </a:r>
            <a:r>
              <a:rPr lang="fr-FR" sz="2400" dirty="0" smtClean="0"/>
              <a:t>Il s’agit des premières phrase dans lesquelles vous précisez le sens du sujet en vous appuyant sur l’étude des mots que vous avez réalisée au brouillon.</a:t>
            </a:r>
          </a:p>
          <a:p>
            <a:pPr lvl="1"/>
            <a:r>
              <a:rPr lang="fr-FR" sz="2400" b="1" u="sng" dirty="0" smtClean="0"/>
              <a:t>La problématique : </a:t>
            </a:r>
            <a:r>
              <a:rPr lang="fr-FR" sz="2400" dirty="0" smtClean="0"/>
              <a:t>Elle montre au correcteur que vous suivrez un fil conducteur.</a:t>
            </a:r>
          </a:p>
          <a:p>
            <a:pPr lvl="1"/>
            <a:r>
              <a:rPr lang="fr-FR" sz="2400" b="1" u="sng" dirty="0" smtClean="0"/>
              <a:t>L’annonce du plan : </a:t>
            </a:r>
            <a:r>
              <a:rPr lang="fr-FR" sz="2400" dirty="0" smtClean="0"/>
              <a:t>Chaque partie doit être clairement annoncée doit sous forme de questions ou en reprenant les titres choisis au brouillon et qui ne seront pas réutilisés de façon explicite dans le développement.</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conclusion :</a:t>
            </a:r>
            <a:br>
              <a:rPr lang="fr-FR" dirty="0" smtClean="0"/>
            </a:br>
            <a:endParaRPr lang="fr-FR" dirty="0"/>
          </a:p>
        </p:txBody>
      </p:sp>
      <p:sp>
        <p:nvSpPr>
          <p:cNvPr id="3" name="Espace réservé du contenu 2"/>
          <p:cNvSpPr>
            <a:spLocks noGrp="1"/>
          </p:cNvSpPr>
          <p:nvPr>
            <p:ph idx="1"/>
          </p:nvPr>
        </p:nvSpPr>
        <p:spPr>
          <a:xfrm>
            <a:off x="285720" y="1071546"/>
            <a:ext cx="8229600" cy="4525963"/>
          </a:xfrm>
        </p:spPr>
        <p:txBody>
          <a:bodyPr>
            <a:normAutofit fontScale="92500" lnSpcReduction="10000"/>
          </a:bodyPr>
          <a:lstStyle/>
          <a:p>
            <a:r>
              <a:rPr lang="fr-FR" sz="2800" dirty="0" smtClean="0"/>
              <a:t>C’est un élément essentiel mais difficile car le piège est de résumer son travail. </a:t>
            </a:r>
          </a:p>
          <a:p>
            <a:r>
              <a:rPr lang="fr-FR" sz="2800" dirty="0" smtClean="0"/>
              <a:t>L’idéal est de répondre par une seule phrase à la problématique :</a:t>
            </a:r>
          </a:p>
          <a:p>
            <a:pPr lvl="1"/>
            <a:r>
              <a:rPr lang="fr-FR" sz="2400" dirty="0" smtClean="0"/>
              <a:t>Ex : L’eau est à l’échelle planétaire et locale, une source d’inégalité mais en général, elle ne fait que renforcer d’autres inégalité déjà présentes, et en particulier celles liées aux différences de richesse.</a:t>
            </a:r>
          </a:p>
          <a:p>
            <a:r>
              <a:rPr lang="fr-FR" sz="2800" dirty="0" smtClean="0"/>
              <a:t>Elargir le sujet par une phrase montrant que le sujet pose d’autres questions :</a:t>
            </a:r>
          </a:p>
          <a:p>
            <a:pPr lvl="1"/>
            <a:r>
              <a:rPr lang="fr-FR" sz="2400" dirty="0" smtClean="0"/>
              <a:t>Ex : Les Hommes peuvent-ils espérer que les moyens techniques réduiront les inégalités liées à l’eau ?</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Conseils de mise en forme :</a:t>
            </a:r>
            <a:br>
              <a:rPr lang="fr-FR" dirty="0" smtClean="0"/>
            </a:br>
            <a:endParaRPr lang="fr-FR" dirty="0"/>
          </a:p>
        </p:txBody>
      </p:sp>
      <p:sp>
        <p:nvSpPr>
          <p:cNvPr id="3" name="Espace réservé du contenu 2"/>
          <p:cNvSpPr>
            <a:spLocks noGrp="1"/>
          </p:cNvSpPr>
          <p:nvPr>
            <p:ph idx="1"/>
          </p:nvPr>
        </p:nvSpPr>
        <p:spPr>
          <a:xfrm>
            <a:off x="357158" y="1142984"/>
            <a:ext cx="8229600" cy="4525963"/>
          </a:xfrm>
        </p:spPr>
        <p:txBody>
          <a:bodyPr>
            <a:normAutofit/>
          </a:bodyPr>
          <a:lstStyle/>
          <a:p>
            <a:r>
              <a:rPr lang="fr-FR" sz="2400" dirty="0" smtClean="0"/>
              <a:t>L’introduction doit être rédigée sous la forme d’un seul paragraphe. Vous devez cependant, aller à la ligne entre l’entrée en matière et la problématique puis entre la problématique et l’annonce du plan.</a:t>
            </a:r>
          </a:p>
          <a:p>
            <a:r>
              <a:rPr lang="fr-FR" sz="2400" dirty="0" smtClean="0"/>
              <a:t>Le développement : </a:t>
            </a:r>
          </a:p>
          <a:p>
            <a:pPr lvl="1"/>
            <a:r>
              <a:rPr lang="fr-FR" sz="2000" dirty="0" smtClean="0"/>
              <a:t>Chaque partie doit être séparée de la précédente par un saut de ligne et un alinéa.</a:t>
            </a:r>
          </a:p>
          <a:p>
            <a:pPr lvl="1"/>
            <a:r>
              <a:rPr lang="fr-FR" sz="2000" dirty="0" smtClean="0"/>
              <a:t>Chaque sous-partie entraîne un retour à la ligne.</a:t>
            </a:r>
          </a:p>
          <a:p>
            <a:pPr lvl="1"/>
            <a:r>
              <a:rPr lang="fr-FR" sz="2000" dirty="0" smtClean="0"/>
              <a:t>Pensez aux phrases de transition.</a:t>
            </a:r>
            <a:endParaRPr lang="fr-FR" sz="2000" dirty="0"/>
          </a:p>
          <a:p>
            <a:pPr marL="0" lvl="1" indent="457200">
              <a:buFont typeface="Arial" pitchFamily="34" charset="0"/>
              <a:buChar char="•"/>
            </a:pPr>
            <a:r>
              <a:rPr lang="fr-FR" sz="2400" dirty="0" smtClean="0"/>
              <a:t>La conclusion :</a:t>
            </a:r>
            <a:endParaRPr lang="fr-FR" sz="2000" dirty="0"/>
          </a:p>
          <a:p>
            <a:pPr marL="0" lvl="1" indent="457200">
              <a:buNone/>
            </a:pPr>
            <a:r>
              <a:rPr lang="fr-FR" sz="2000" dirty="0" smtClean="0"/>
              <a:t>- Elle doit être courte et placée après un dernier saut de ligne.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Déterminer la problématique</a:t>
            </a:r>
            <a:endParaRPr lang="fr-FR" dirty="0"/>
          </a:p>
        </p:txBody>
      </p:sp>
      <p:sp>
        <p:nvSpPr>
          <p:cNvPr id="3" name="Espace réservé du contenu 2"/>
          <p:cNvSpPr>
            <a:spLocks noGrp="1"/>
          </p:cNvSpPr>
          <p:nvPr>
            <p:ph idx="1"/>
          </p:nvPr>
        </p:nvSpPr>
        <p:spPr/>
        <p:txBody>
          <a:bodyPr>
            <a:normAutofit/>
          </a:bodyPr>
          <a:lstStyle/>
          <a:p>
            <a:r>
              <a:rPr lang="fr-FR" dirty="0" smtClean="0"/>
              <a:t>C’est un élément essentiel  pour réussir une composition car la problématique donne un axe de rédaction et permet donc de construire un plan qui réponde au sujet. </a:t>
            </a:r>
          </a:p>
          <a:p>
            <a:r>
              <a:rPr lang="fr-FR" dirty="0" smtClean="0"/>
              <a:t>2 ou 3 questions servent de fil directeur.</a:t>
            </a:r>
          </a:p>
          <a:p>
            <a:r>
              <a:rPr lang="fr-FR" dirty="0" smtClean="0"/>
              <a:t>Le sujet implique de lier les notions  </a:t>
            </a:r>
            <a:r>
              <a:rPr lang="fr-FR" u="sng" dirty="0" smtClean="0"/>
              <a:t>de besoin en eau</a:t>
            </a:r>
            <a:r>
              <a:rPr lang="fr-FR" dirty="0" smtClean="0"/>
              <a:t> et </a:t>
            </a:r>
            <a:r>
              <a:rPr lang="fr-FR" u="sng" dirty="0" smtClean="0"/>
              <a:t>les inégalités que posent l’accès et l’utilisation de cette ressource</a:t>
            </a:r>
            <a:r>
              <a:rPr lang="fr-FR" dirty="0" smtClean="0"/>
              <a:t>.</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problématique retenue :</a:t>
            </a:r>
            <a:endParaRPr lang="fr-FR" dirty="0"/>
          </a:p>
        </p:txBody>
      </p:sp>
      <p:sp>
        <p:nvSpPr>
          <p:cNvPr id="3" name="Espace réservé du contenu 2"/>
          <p:cNvSpPr>
            <a:spLocks noGrp="1"/>
          </p:cNvSpPr>
          <p:nvPr>
            <p:ph idx="1"/>
          </p:nvPr>
        </p:nvSpPr>
        <p:spPr>
          <a:xfrm>
            <a:off x="457200" y="1600201"/>
            <a:ext cx="8229600" cy="3114684"/>
          </a:xfrm>
          <a:ln>
            <a:solidFill>
              <a:srgbClr val="FF0000"/>
            </a:solidFill>
          </a:ln>
        </p:spPr>
        <p:txBody>
          <a:bodyPr>
            <a:normAutofit/>
          </a:bodyPr>
          <a:lstStyle/>
          <a:p>
            <a:r>
              <a:rPr lang="fr-FR" sz="4400" dirty="0" smtClean="0"/>
              <a:t>En quoi l’eau est-elle un des principaux facteurs d’inégalités géographiques, économiques et sociales sur Terre ? </a:t>
            </a:r>
            <a:endParaRPr lang="fr-FR"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Etablir un plan</a:t>
            </a:r>
            <a:endParaRPr lang="fr-FR" dirty="0"/>
          </a:p>
        </p:txBody>
      </p:sp>
      <p:sp>
        <p:nvSpPr>
          <p:cNvPr id="3" name="Espace réservé du contenu 2"/>
          <p:cNvSpPr>
            <a:spLocks noGrp="1"/>
          </p:cNvSpPr>
          <p:nvPr>
            <p:ph idx="1"/>
          </p:nvPr>
        </p:nvSpPr>
        <p:spPr>
          <a:xfrm>
            <a:off x="357158" y="1214422"/>
            <a:ext cx="8229600" cy="4929222"/>
          </a:xfrm>
          <a:ln>
            <a:solidFill>
              <a:schemeClr val="tx1"/>
            </a:solidFill>
          </a:ln>
        </p:spPr>
        <p:txBody>
          <a:bodyPr/>
          <a:lstStyle/>
          <a:p>
            <a:r>
              <a:rPr lang="fr-FR" dirty="0" smtClean="0"/>
              <a:t>Pour réussir une composition, il est indispensable de définir un cadre de rédaction appelé PLAN.</a:t>
            </a:r>
          </a:p>
          <a:p>
            <a:r>
              <a:rPr lang="fr-FR" dirty="0" smtClean="0"/>
              <a:t>Le plan est constitué de 2 ou 3 parties et doit s’articuler autour de sous-parties.</a:t>
            </a:r>
          </a:p>
          <a:p>
            <a:r>
              <a:rPr lang="fr-FR" dirty="0" smtClean="0"/>
              <a:t>Le plan doit répondre à la problématique retenue.</a:t>
            </a:r>
          </a:p>
          <a:p>
            <a:r>
              <a:rPr lang="fr-FR" dirty="0" smtClean="0"/>
              <a:t>Le plan bien choisi permet d’éviter les hors-sujets.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fr-FR" dirty="0" smtClean="0"/>
              <a:t>Déterminer le plan :</a:t>
            </a:r>
            <a:endParaRPr lang="fr-FR" dirty="0"/>
          </a:p>
        </p:txBody>
      </p:sp>
      <p:sp>
        <p:nvSpPr>
          <p:cNvPr id="3" name="Espace réservé du contenu 2"/>
          <p:cNvSpPr>
            <a:spLocks noGrp="1"/>
          </p:cNvSpPr>
          <p:nvPr>
            <p:ph idx="1"/>
          </p:nvPr>
        </p:nvSpPr>
        <p:spPr>
          <a:xfrm>
            <a:off x="428596" y="1214422"/>
            <a:ext cx="8229600" cy="4525963"/>
          </a:xfrm>
        </p:spPr>
        <p:txBody>
          <a:bodyPr>
            <a:normAutofit lnSpcReduction="10000"/>
          </a:bodyPr>
          <a:lstStyle/>
          <a:p>
            <a:r>
              <a:rPr lang="fr-FR" dirty="0" smtClean="0"/>
              <a:t>Le sujet repose sur la notion</a:t>
            </a:r>
            <a:r>
              <a:rPr lang="fr-FR" b="1" u="sng" dirty="0" smtClean="0"/>
              <a:t> d’inégalité </a:t>
            </a:r>
            <a:r>
              <a:rPr lang="fr-FR" dirty="0" smtClean="0"/>
              <a:t>d’accès à l’eau mais ces inégalités prennent </a:t>
            </a:r>
            <a:r>
              <a:rPr lang="fr-FR" u="sng" dirty="0" smtClean="0"/>
              <a:t>différentes formes</a:t>
            </a:r>
            <a:r>
              <a:rPr lang="fr-FR" dirty="0" smtClean="0"/>
              <a:t>. Ce sont ces différences qui permettent de déterminer un plan. </a:t>
            </a:r>
          </a:p>
          <a:p>
            <a:r>
              <a:rPr lang="fr-FR" dirty="0" smtClean="0"/>
              <a:t>Il ne faut pas non plus oublier qu’en géographie, les problèmes sont différents selon les échelles. L’échelle internationale ne pose pas les mêmes problèmes que l’échelle locale.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fr-FR" dirty="0" smtClean="0"/>
              <a:t>Le Plan :</a:t>
            </a:r>
            <a:endParaRPr lang="fr-FR" dirty="0"/>
          </a:p>
        </p:txBody>
      </p:sp>
      <p:sp>
        <p:nvSpPr>
          <p:cNvPr id="3" name="Espace réservé du contenu 2"/>
          <p:cNvSpPr>
            <a:spLocks noGrp="1"/>
          </p:cNvSpPr>
          <p:nvPr>
            <p:ph idx="1"/>
          </p:nvPr>
        </p:nvSpPr>
        <p:spPr>
          <a:xfrm>
            <a:off x="357158" y="1928801"/>
            <a:ext cx="8229600" cy="3643339"/>
          </a:xfrm>
        </p:spPr>
        <p:txBody>
          <a:bodyPr>
            <a:normAutofit lnSpcReduction="10000"/>
          </a:bodyPr>
          <a:lstStyle/>
          <a:p>
            <a:pPr>
              <a:buNone/>
            </a:pPr>
            <a:r>
              <a:rPr lang="fr-FR" dirty="0" smtClean="0"/>
              <a:t>Un travail indispensable est de réunir ses idées au brouillon afin, ensuite, de les regrouper  dans des parties distinctes.</a:t>
            </a:r>
          </a:p>
          <a:p>
            <a:pPr>
              <a:buNone/>
            </a:pPr>
            <a:r>
              <a:rPr lang="fr-FR" dirty="0" smtClean="0"/>
              <a:t>Regroupez vos idées autour de 2 ou 3 grands thèmes qui seront les 2 ou 3 grandes parties de votre sujet.</a:t>
            </a:r>
          </a:p>
          <a:p>
            <a:pPr>
              <a:buNone/>
            </a:pPr>
            <a:r>
              <a:rPr lang="fr-FR"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25536"/>
          </a:xfrm>
        </p:spPr>
        <p:txBody>
          <a:bodyPr>
            <a:normAutofit fontScale="90000"/>
          </a:bodyPr>
          <a:lstStyle/>
          <a:p>
            <a:r>
              <a:rPr lang="fr-FR" dirty="0" smtClean="0"/>
              <a:t>I. Une ressource inégalement répartie :</a:t>
            </a:r>
            <a:endParaRPr lang="fr-FR" dirty="0"/>
          </a:p>
        </p:txBody>
      </p:sp>
      <p:sp>
        <p:nvSpPr>
          <p:cNvPr id="3" name="Espace réservé du contenu 2"/>
          <p:cNvSpPr>
            <a:spLocks noGrp="1"/>
          </p:cNvSpPr>
          <p:nvPr>
            <p:ph idx="1"/>
          </p:nvPr>
        </p:nvSpPr>
        <p:spPr/>
        <p:txBody>
          <a:bodyPr>
            <a:normAutofit lnSpcReduction="10000"/>
          </a:bodyPr>
          <a:lstStyle/>
          <a:p>
            <a:r>
              <a:rPr lang="fr-FR" sz="2400" b="1" dirty="0" smtClean="0"/>
              <a:t>Le sujet nécessite de partir de la question </a:t>
            </a:r>
            <a:r>
              <a:rPr lang="fr-FR" sz="2400" b="1" u="sng" dirty="0" smtClean="0"/>
              <a:t>de la répartition des ressources en eau </a:t>
            </a:r>
            <a:r>
              <a:rPr lang="fr-FR" sz="2400" b="1" dirty="0" smtClean="0"/>
              <a:t>et de montrer qu’à </a:t>
            </a:r>
            <a:r>
              <a:rPr lang="fr-FR" sz="2400" b="1" u="sng" dirty="0" smtClean="0"/>
              <a:t>l’échelle planétaire </a:t>
            </a:r>
            <a:r>
              <a:rPr lang="fr-FR" sz="2400" b="1" dirty="0" smtClean="0"/>
              <a:t>mais aussi à </a:t>
            </a:r>
            <a:r>
              <a:rPr lang="fr-FR" sz="2400" b="1" u="sng" dirty="0" smtClean="0"/>
              <a:t>une échelle locale </a:t>
            </a:r>
            <a:r>
              <a:rPr lang="fr-FR" sz="2400" b="1" dirty="0" smtClean="0"/>
              <a:t>, l’eau est présente en quantité très différente.</a:t>
            </a:r>
          </a:p>
          <a:p>
            <a:pPr marL="457200" indent="-457200">
              <a:buFont typeface="+mj-lt"/>
              <a:buAutoNum type="arabicPeriod"/>
            </a:pPr>
            <a:r>
              <a:rPr lang="fr-FR" sz="2400" b="1" dirty="0" smtClean="0"/>
              <a:t>Une eau abondante </a:t>
            </a:r>
          </a:p>
          <a:p>
            <a:pPr marL="457200" indent="-457200">
              <a:buFont typeface="+mj-lt"/>
              <a:buAutoNum type="arabicPeriod"/>
            </a:pPr>
            <a:r>
              <a:rPr lang="fr-FR" sz="2400" b="1" dirty="0" smtClean="0"/>
              <a:t>Une eau rare </a:t>
            </a:r>
          </a:p>
          <a:p>
            <a:pPr marL="457200" indent="-457200">
              <a:buFont typeface="+mj-lt"/>
              <a:buAutoNum type="arabicPeriod"/>
            </a:pPr>
            <a:r>
              <a:rPr lang="fr-FR" sz="2400" b="1" dirty="0" smtClean="0"/>
              <a:t>Une ressource indispensable à l’installation humaine </a:t>
            </a:r>
            <a:r>
              <a:rPr lang="fr-FR" sz="2400" dirty="0" smtClean="0"/>
              <a:t>qui conditionne la présence de l’Homme. Dans cette sous-partie, il est indispensable de travailler à une échelle nationale ou régionale pour montrer que la présence de l’eau est un facteur décisif dans l’implantation humaine :</a:t>
            </a:r>
          </a:p>
          <a:p>
            <a:pPr marL="457200" indent="-457200">
              <a:buNone/>
            </a:pPr>
            <a:r>
              <a:rPr lang="fr-FR" sz="2400" dirty="0" smtClean="0"/>
              <a:t>		-</a:t>
            </a:r>
            <a:r>
              <a:rPr lang="fr-FR" sz="2400" dirty="0"/>
              <a:t> </a:t>
            </a:r>
            <a:r>
              <a:rPr lang="fr-FR" sz="2400" dirty="0" smtClean="0"/>
              <a:t>exemple le Nil et le peuplement égyptien…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a:lstStyle/>
          <a:p>
            <a:r>
              <a:rPr lang="fr-FR" dirty="0" smtClean="0"/>
              <a:t>II. Une inégale utilisation de l’eau.</a:t>
            </a:r>
            <a:endParaRPr lang="fr-FR" dirty="0"/>
          </a:p>
        </p:txBody>
      </p:sp>
      <p:sp>
        <p:nvSpPr>
          <p:cNvPr id="3" name="Espace réservé du contenu 2"/>
          <p:cNvSpPr>
            <a:spLocks noGrp="1"/>
          </p:cNvSpPr>
          <p:nvPr>
            <p:ph idx="1"/>
          </p:nvPr>
        </p:nvSpPr>
        <p:spPr>
          <a:xfrm>
            <a:off x="457200" y="1285860"/>
            <a:ext cx="8229600" cy="5000660"/>
          </a:xfrm>
        </p:spPr>
        <p:txBody>
          <a:bodyPr>
            <a:normAutofit lnSpcReduction="10000"/>
          </a:bodyPr>
          <a:lstStyle/>
          <a:p>
            <a:r>
              <a:rPr lang="fr-FR" sz="2400" dirty="0" smtClean="0"/>
              <a:t>L’eau est avant tout un moyen de mise en valeur de l’espace. Son utilisation implique donc des techniques de gestions et d’exploitation qui à l’échelle  internationale modifient est source d’inégalité. </a:t>
            </a:r>
          </a:p>
          <a:p>
            <a:r>
              <a:rPr lang="fr-FR" sz="2400" dirty="0" smtClean="0"/>
              <a:t>Vous pouvez dans cette partie adopter un plan géographique en distinguant :</a:t>
            </a:r>
          </a:p>
          <a:p>
            <a:pPr marL="457200" indent="-457200">
              <a:buAutoNum type="arabicPeriod"/>
            </a:pPr>
            <a:r>
              <a:rPr lang="fr-FR" sz="2400" dirty="0" smtClean="0"/>
              <a:t>les Pays Développés du Nord</a:t>
            </a:r>
          </a:p>
          <a:p>
            <a:pPr marL="457200" indent="-457200">
              <a:buAutoNum type="arabicPeriod"/>
            </a:pPr>
            <a:r>
              <a:rPr lang="fr-FR" sz="2400" dirty="0" smtClean="0"/>
              <a:t>les Pays en Développement du Sud.</a:t>
            </a:r>
          </a:p>
          <a:p>
            <a:pPr>
              <a:buNone/>
            </a:pPr>
            <a:r>
              <a:rPr lang="fr-FR" sz="2400" dirty="0" smtClean="0"/>
              <a:t>On peut  partir </a:t>
            </a:r>
            <a:r>
              <a:rPr lang="fr-FR" sz="2400" u="sng" dirty="0" smtClean="0"/>
              <a:t>des trois principaux usages de l’eau </a:t>
            </a:r>
            <a:r>
              <a:rPr lang="fr-FR" sz="2400" dirty="0" smtClean="0"/>
              <a:t>pour montrer l’inégale utilisation de la ressource : </a:t>
            </a:r>
          </a:p>
          <a:p>
            <a:pPr marL="457200" indent="-457200">
              <a:buFont typeface="+mj-lt"/>
              <a:buAutoNum type="arabicPeriod"/>
            </a:pPr>
            <a:r>
              <a:rPr lang="fr-FR" sz="2400" dirty="0" smtClean="0"/>
              <a:t>Une ressource indispensable à l’agriculture,</a:t>
            </a:r>
          </a:p>
          <a:p>
            <a:pPr marL="457200" indent="-457200">
              <a:buFont typeface="+mj-lt"/>
              <a:buAutoNum type="arabicPeriod"/>
            </a:pPr>
            <a:r>
              <a:rPr lang="fr-FR" sz="2400" dirty="0" smtClean="0"/>
              <a:t>Une ressource indispensable à l’industrie,</a:t>
            </a:r>
          </a:p>
          <a:p>
            <a:pPr marL="457200" indent="-457200">
              <a:buFont typeface="+mj-lt"/>
              <a:buAutoNum type="arabicPeriod"/>
            </a:pPr>
            <a:r>
              <a:rPr lang="fr-FR" sz="2400" dirty="0" smtClean="0"/>
              <a:t>Une ressource indispensable à la vie quotidienne.</a:t>
            </a:r>
          </a:p>
          <a:p>
            <a:pPr marL="457200" indent="-457200">
              <a:buNone/>
            </a:pPr>
            <a:endParaRPr lang="fr-FR" sz="2400" dirty="0" smtClean="0"/>
          </a:p>
          <a:p>
            <a:pPr marL="457200" indent="-457200">
              <a:buNone/>
            </a:pPr>
            <a:endParaRPr lang="fr-FR" sz="2400" dirty="0"/>
          </a:p>
          <a:p>
            <a:pPr marL="457200" indent="-457200">
              <a:buNone/>
            </a:pP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III. l’eau renforce les inégalités sociales.</a:t>
            </a:r>
            <a:endParaRPr lang="fr-FR" dirty="0"/>
          </a:p>
        </p:txBody>
      </p:sp>
      <p:sp>
        <p:nvSpPr>
          <p:cNvPr id="3" name="Espace réservé du contenu 2"/>
          <p:cNvSpPr>
            <a:spLocks noGrp="1"/>
          </p:cNvSpPr>
          <p:nvPr>
            <p:ph idx="1"/>
          </p:nvPr>
        </p:nvSpPr>
        <p:spPr/>
        <p:txBody>
          <a:bodyPr/>
          <a:lstStyle/>
          <a:p>
            <a:r>
              <a:rPr lang="fr-FR" sz="2800" dirty="0" smtClean="0"/>
              <a:t>L’eau est indispensable à l’Homme mais tous les Hommes n’ont pas accès à la même quantité ou qualité d’eau :</a:t>
            </a:r>
          </a:p>
          <a:p>
            <a:pPr marL="514350" indent="-514350">
              <a:buAutoNum type="arabicPeriod"/>
            </a:pPr>
            <a:r>
              <a:rPr lang="fr-FR" sz="2800" dirty="0" smtClean="0"/>
              <a:t>Des risques de pénuries ou de conflits d’usage.</a:t>
            </a:r>
          </a:p>
          <a:p>
            <a:pPr marL="514350" indent="-514350">
              <a:buAutoNum type="arabicPeriod"/>
            </a:pPr>
            <a:r>
              <a:rPr lang="fr-FR" sz="2800" dirty="0" smtClean="0"/>
              <a:t>Des problèmes de qualité : l’eau, un bien vital mais une source de maladie.</a:t>
            </a:r>
          </a:p>
          <a:p>
            <a:pPr marL="514350" indent="-514350">
              <a:buAutoNum type="arabicPeriod"/>
            </a:pPr>
            <a:r>
              <a:rPr lang="fr-FR" sz="2800" dirty="0" smtClean="0"/>
              <a:t>L’eau, une marchandise ou un bien commun ?</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959</Words>
  <Application>Microsoft Office PowerPoint</Application>
  <PresentationFormat>Affichage à l'écran (4:3)</PresentationFormat>
  <Paragraphs>80</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L’eau sur Terre, une source d’inégalités. </vt:lpstr>
      <vt:lpstr>Déterminer la problématique</vt:lpstr>
      <vt:lpstr>La problématique retenue :</vt:lpstr>
      <vt:lpstr>Etablir un plan</vt:lpstr>
      <vt:lpstr>Déterminer le plan :</vt:lpstr>
      <vt:lpstr>Le Plan :</vt:lpstr>
      <vt:lpstr>I. Une ressource inégalement répartie :</vt:lpstr>
      <vt:lpstr>II. Une inégale utilisation de l’eau.</vt:lpstr>
      <vt:lpstr>III. l’eau renforce les inégalités sociales.</vt:lpstr>
      <vt:lpstr>La rédaction : </vt:lpstr>
      <vt:lpstr>L’Introduction :</vt:lpstr>
      <vt:lpstr>La conclusion : </vt:lpstr>
      <vt:lpstr>Conseils de mise en forme :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L’eau sur Terre, une source inégalité. </dc:title>
  <dc:creator>TESSON</dc:creator>
  <cp:lastModifiedBy>TESSON</cp:lastModifiedBy>
  <cp:revision>26</cp:revision>
  <dcterms:created xsi:type="dcterms:W3CDTF">2010-03-23T06:44:07Z</dcterms:created>
  <dcterms:modified xsi:type="dcterms:W3CDTF">2010-03-29T15:29:03Z</dcterms:modified>
</cp:coreProperties>
</file>