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1"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14" autoAdjust="0"/>
    <p:restoredTop sz="94660"/>
  </p:normalViewPr>
  <p:slideViewPr>
    <p:cSldViewPr>
      <p:cViewPr>
        <p:scale>
          <a:sx n="44" d="100"/>
          <a:sy n="44" d="100"/>
        </p:scale>
        <p:origin x="-1008"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40A1CFA-6A6A-475E-BB19-BF41D795AD6E}" type="datetimeFigureOut">
              <a:rPr lang="fr-FR" smtClean="0"/>
              <a:t>07/11/2010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E93734-AA69-4BD3-8AF8-A1E51B4031F2}"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0A1CFA-6A6A-475E-BB19-BF41D795AD6E}" type="datetimeFigureOut">
              <a:rPr lang="fr-FR" smtClean="0"/>
              <a:t>07/11/2010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E93734-AA69-4BD3-8AF8-A1E51B4031F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0A1CFA-6A6A-475E-BB19-BF41D795AD6E}" type="datetimeFigureOut">
              <a:rPr lang="fr-FR" smtClean="0"/>
              <a:t>07/11/2010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E93734-AA69-4BD3-8AF8-A1E51B4031F2}"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0A1CFA-6A6A-475E-BB19-BF41D795AD6E}" type="datetimeFigureOut">
              <a:rPr lang="fr-FR" smtClean="0"/>
              <a:t>07/11/2010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E93734-AA69-4BD3-8AF8-A1E51B4031F2}"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40A1CFA-6A6A-475E-BB19-BF41D795AD6E}" type="datetimeFigureOut">
              <a:rPr lang="fr-FR" smtClean="0"/>
              <a:t>07/11/2010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E93734-AA69-4BD3-8AF8-A1E51B4031F2}"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0A1CFA-6A6A-475E-BB19-BF41D795AD6E}" type="datetimeFigureOut">
              <a:rPr lang="fr-FR" smtClean="0"/>
              <a:t>07/11/2010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E93734-AA69-4BD3-8AF8-A1E51B4031F2}"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0A1CFA-6A6A-475E-BB19-BF41D795AD6E}" type="datetimeFigureOut">
              <a:rPr lang="fr-FR" smtClean="0"/>
              <a:t>07/11/2010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AE93734-AA69-4BD3-8AF8-A1E51B4031F2}"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40A1CFA-6A6A-475E-BB19-BF41D795AD6E}" type="datetimeFigureOut">
              <a:rPr lang="fr-FR" smtClean="0"/>
              <a:t>07/11/2010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AE93734-AA69-4BD3-8AF8-A1E51B4031F2}"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0A1CFA-6A6A-475E-BB19-BF41D795AD6E}" type="datetimeFigureOut">
              <a:rPr lang="fr-FR" smtClean="0"/>
              <a:t>07/11/2010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AE93734-AA69-4BD3-8AF8-A1E51B4031F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40A1CFA-6A6A-475E-BB19-BF41D795AD6E}" type="datetimeFigureOut">
              <a:rPr lang="fr-FR" smtClean="0"/>
              <a:t>07/11/2010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E93734-AA69-4BD3-8AF8-A1E51B4031F2}"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40A1CFA-6A6A-475E-BB19-BF41D795AD6E}" type="datetimeFigureOut">
              <a:rPr lang="fr-FR" smtClean="0"/>
              <a:t>07/11/2010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E93734-AA69-4BD3-8AF8-A1E51B4031F2}"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A1CFA-6A6A-475E-BB19-BF41D795AD6E}" type="datetimeFigureOut">
              <a:rPr lang="fr-FR" smtClean="0"/>
              <a:t>07/11/2010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93734-AA69-4BD3-8AF8-A1E51B4031F2}"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260648"/>
            <a:ext cx="7772400" cy="866527"/>
          </a:xfrm>
        </p:spPr>
        <p:txBody>
          <a:bodyPr>
            <a:normAutofit fontScale="90000"/>
          </a:bodyPr>
          <a:lstStyle/>
          <a:p>
            <a:r>
              <a:rPr lang="fr-FR" dirty="0" smtClean="0"/>
              <a:t>Lugdunum, capitale des Gaules et petite sœur de Rome.</a:t>
            </a:r>
            <a:endParaRPr lang="fr-FR" dirty="0"/>
          </a:p>
        </p:txBody>
      </p:sp>
      <p:pic>
        <p:nvPicPr>
          <p:cNvPr id="4" name="Image 3" descr="591px-MapGalliaParts.png"/>
          <p:cNvPicPr>
            <a:picLocks noChangeAspect="1"/>
          </p:cNvPicPr>
          <p:nvPr/>
        </p:nvPicPr>
        <p:blipFill>
          <a:blip r:embed="rId2" cstate="print"/>
          <a:stretch>
            <a:fillRect/>
          </a:stretch>
        </p:blipFill>
        <p:spPr>
          <a:xfrm>
            <a:off x="2555776" y="1628800"/>
            <a:ext cx="4590795" cy="4652937"/>
          </a:xfrm>
          <a:prstGeom prst="rect">
            <a:avLst/>
          </a:prstGeom>
        </p:spPr>
      </p:pic>
      <p:sp>
        <p:nvSpPr>
          <p:cNvPr id="5" name="Organigramme : Connecteur 4"/>
          <p:cNvSpPr/>
          <p:nvPr/>
        </p:nvSpPr>
        <p:spPr>
          <a:xfrm>
            <a:off x="5508104" y="4509120"/>
            <a:ext cx="117727"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a:off x="2267744" y="3861048"/>
            <a:ext cx="3168352"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39552" y="980728"/>
            <a:ext cx="1728192" cy="3416320"/>
          </a:xfrm>
          <a:prstGeom prst="rect">
            <a:avLst/>
          </a:prstGeom>
          <a:noFill/>
          <a:ln w="3175">
            <a:solidFill>
              <a:schemeClr val="tx1"/>
            </a:solidFill>
          </a:ln>
        </p:spPr>
        <p:txBody>
          <a:bodyPr wrap="square" rtlCol="0">
            <a:spAutoFit/>
          </a:bodyPr>
          <a:lstStyle/>
          <a:p>
            <a:r>
              <a:rPr lang="fr-FR" dirty="0" smtClean="0"/>
              <a:t>Lugdunum se situe à la confluence du Rhône et de la Saône. C’est un point de passage obligatoire entre la gaule chevelue, La Narbonnaise et l’Italie.</a:t>
            </a:r>
          </a:p>
        </p:txBody>
      </p:sp>
      <p:pic>
        <p:nvPicPr>
          <p:cNvPr id="1028" name="Picture 4" descr="lug1.jpg"/>
          <p:cNvPicPr>
            <a:picLocks noChangeAspect="1" noChangeArrowheads="1"/>
          </p:cNvPicPr>
          <p:nvPr/>
        </p:nvPicPr>
        <p:blipFill>
          <a:blip r:embed="rId3" cstate="print"/>
          <a:srcRect/>
          <a:stretch>
            <a:fillRect/>
          </a:stretch>
        </p:blipFill>
        <p:spPr bwMode="auto">
          <a:xfrm>
            <a:off x="7524328" y="4221088"/>
            <a:ext cx="1420738" cy="2066529"/>
          </a:xfrm>
          <a:prstGeom prst="rect">
            <a:avLst/>
          </a:prstGeom>
          <a:noFill/>
        </p:spPr>
      </p:pic>
      <p:sp>
        <p:nvSpPr>
          <p:cNvPr id="11" name="ZoneTexte 10"/>
          <p:cNvSpPr txBox="1"/>
          <p:nvPr/>
        </p:nvSpPr>
        <p:spPr>
          <a:xfrm>
            <a:off x="7092280" y="2420888"/>
            <a:ext cx="1835696" cy="1754326"/>
          </a:xfrm>
          <a:prstGeom prst="rect">
            <a:avLst/>
          </a:prstGeom>
          <a:noFill/>
        </p:spPr>
        <p:txBody>
          <a:bodyPr wrap="square" rtlCol="0">
            <a:spAutoFit/>
          </a:bodyPr>
          <a:lstStyle/>
          <a:p>
            <a:r>
              <a:rPr lang="fr-FR" dirty="0" smtClean="0"/>
              <a:t>Son nom vient de « Lug » : principal dieu celte et de « donum » : colline.</a:t>
            </a:r>
          </a:p>
          <a:p>
            <a:endParaRPr lang="fr-FR" dirty="0"/>
          </a:p>
        </p:txBody>
      </p:sp>
      <p:sp>
        <p:nvSpPr>
          <p:cNvPr id="13" name="ZoneTexte 12"/>
          <p:cNvSpPr txBox="1"/>
          <p:nvPr/>
        </p:nvSpPr>
        <p:spPr>
          <a:xfrm>
            <a:off x="251520" y="4653136"/>
            <a:ext cx="2267744" cy="1754326"/>
          </a:xfrm>
          <a:prstGeom prst="rect">
            <a:avLst/>
          </a:prstGeom>
          <a:noFill/>
        </p:spPr>
        <p:txBody>
          <a:bodyPr wrap="square" rtlCol="0">
            <a:spAutoFit/>
          </a:bodyPr>
          <a:lstStyle/>
          <a:p>
            <a:r>
              <a:rPr lang="fr-FR" b="1" dirty="0" smtClean="0"/>
              <a:t>La ville est une colonie romaine fondée en 43 avant JC soit moins de 10 ans après la guerre des Gaules.</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2000" fill="hold"/>
                                        <p:tgtEl>
                                          <p:spTgt spid="4"/>
                                        </p:tgtEl>
                                        <p:attrNameLst>
                                          <p:attrName>ppt_x</p:attrName>
                                        </p:attrNameLst>
                                      </p:cBhvr>
                                      <p:tavLst>
                                        <p:tav tm="0">
                                          <p:val>
                                            <p:strVal val="#ppt_x"/>
                                          </p:val>
                                        </p:tav>
                                        <p:tav tm="100000">
                                          <p:val>
                                            <p:strVal val="#ppt_x"/>
                                          </p:val>
                                        </p:tav>
                                      </p:tavLst>
                                    </p:anim>
                                    <p:anim calcmode="lin" valueType="num">
                                      <p:cBhvr additive="base">
                                        <p:cTn id="15"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0.70"/>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svstudybible.org/blog/wp-content/uploads/2008/08/rome-plan.jpg"/>
          <p:cNvPicPr>
            <a:picLocks noChangeAspect="1" noChangeArrowheads="1"/>
          </p:cNvPicPr>
          <p:nvPr/>
        </p:nvPicPr>
        <p:blipFill>
          <a:blip r:embed="rId2" cstate="print"/>
          <a:srcRect/>
          <a:stretch>
            <a:fillRect/>
          </a:stretch>
        </p:blipFill>
        <p:spPr bwMode="auto">
          <a:xfrm>
            <a:off x="3923928" y="2301714"/>
            <a:ext cx="5027712" cy="4204425"/>
          </a:xfrm>
          <a:prstGeom prst="rect">
            <a:avLst/>
          </a:prstGeom>
          <a:noFill/>
        </p:spPr>
      </p:pic>
      <p:sp>
        <p:nvSpPr>
          <p:cNvPr id="2" name="Titre 1"/>
          <p:cNvSpPr>
            <a:spLocks noGrp="1"/>
          </p:cNvSpPr>
          <p:nvPr>
            <p:ph type="title"/>
          </p:nvPr>
        </p:nvSpPr>
        <p:spPr>
          <a:xfrm>
            <a:off x="457200" y="274638"/>
            <a:ext cx="8229600" cy="562074"/>
          </a:xfrm>
        </p:spPr>
        <p:txBody>
          <a:bodyPr>
            <a:normAutofit fontScale="90000"/>
          </a:bodyPr>
          <a:lstStyle/>
          <a:p>
            <a:r>
              <a:rPr lang="fr-FR" dirty="0" smtClean="0"/>
              <a:t>Une ville romaine.</a:t>
            </a:r>
            <a:endParaRPr lang="fr-FR" dirty="0"/>
          </a:p>
        </p:txBody>
      </p:sp>
      <p:pic>
        <p:nvPicPr>
          <p:cNvPr id="6" name="Image 5" descr="LUGDUNUM plan relief.JPG"/>
          <p:cNvPicPr>
            <a:picLocks noChangeAspect="1"/>
          </p:cNvPicPr>
          <p:nvPr/>
        </p:nvPicPr>
        <p:blipFill>
          <a:blip r:embed="rId3" cstate="print"/>
          <a:stretch>
            <a:fillRect/>
          </a:stretch>
        </p:blipFill>
        <p:spPr>
          <a:xfrm>
            <a:off x="323528" y="1124744"/>
            <a:ext cx="3531282" cy="2664296"/>
          </a:xfrm>
          <a:prstGeom prst="rect">
            <a:avLst/>
          </a:prstGeom>
        </p:spPr>
      </p:pic>
      <p:sp>
        <p:nvSpPr>
          <p:cNvPr id="8" name="Ellipse 7"/>
          <p:cNvSpPr/>
          <p:nvPr/>
        </p:nvSpPr>
        <p:spPr>
          <a:xfrm>
            <a:off x="611560" y="1484784"/>
            <a:ext cx="1728192" cy="1872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2267744" y="2492896"/>
            <a:ext cx="1296144"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2267744" y="1052736"/>
            <a:ext cx="1296144" cy="656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p:cNvCxnSpPr>
            <a:stCxn id="8" idx="4"/>
          </p:cNvCxnSpPr>
          <p:nvPr/>
        </p:nvCxnSpPr>
        <p:spPr>
          <a:xfrm rot="5400000">
            <a:off x="1043608" y="3573016"/>
            <a:ext cx="648072"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51520" y="4077072"/>
            <a:ext cx="1728192" cy="923330"/>
          </a:xfrm>
          <a:prstGeom prst="rect">
            <a:avLst/>
          </a:prstGeom>
          <a:noFill/>
        </p:spPr>
        <p:txBody>
          <a:bodyPr wrap="square" rtlCol="0">
            <a:spAutoFit/>
          </a:bodyPr>
          <a:lstStyle/>
          <a:p>
            <a:r>
              <a:rPr lang="fr-FR" dirty="0" smtClean="0"/>
              <a:t>La ville et ses monuments publics</a:t>
            </a:r>
            <a:endParaRPr lang="fr-FR" dirty="0"/>
          </a:p>
        </p:txBody>
      </p:sp>
      <p:cxnSp>
        <p:nvCxnSpPr>
          <p:cNvPr id="21" name="Connecteur droit avec flèche 20"/>
          <p:cNvCxnSpPr/>
          <p:nvPr/>
        </p:nvCxnSpPr>
        <p:spPr>
          <a:xfrm rot="5400000">
            <a:off x="2735796" y="3969060"/>
            <a:ext cx="50405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2267744" y="4293096"/>
            <a:ext cx="1440160" cy="1200329"/>
          </a:xfrm>
          <a:prstGeom prst="rect">
            <a:avLst/>
          </a:prstGeom>
          <a:noFill/>
        </p:spPr>
        <p:txBody>
          <a:bodyPr wrap="square" rtlCol="0">
            <a:spAutoFit/>
          </a:bodyPr>
          <a:lstStyle/>
          <a:p>
            <a:r>
              <a:rPr lang="fr-FR" dirty="0" smtClean="0"/>
              <a:t>La presqu’île, port et quartier des artisans.</a:t>
            </a:r>
            <a:endParaRPr lang="fr-FR" dirty="0"/>
          </a:p>
        </p:txBody>
      </p:sp>
      <p:cxnSp>
        <p:nvCxnSpPr>
          <p:cNvPr id="24" name="Connecteur droit avec flèche 23"/>
          <p:cNvCxnSpPr>
            <a:stCxn id="10" idx="6"/>
          </p:cNvCxnSpPr>
          <p:nvPr/>
        </p:nvCxnSpPr>
        <p:spPr>
          <a:xfrm flipV="1">
            <a:off x="3563888" y="1268760"/>
            <a:ext cx="720080" cy="1122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4355976" y="908720"/>
            <a:ext cx="3888432" cy="923330"/>
          </a:xfrm>
          <a:prstGeom prst="rect">
            <a:avLst/>
          </a:prstGeom>
          <a:noFill/>
        </p:spPr>
        <p:txBody>
          <a:bodyPr wrap="square" rtlCol="0">
            <a:spAutoFit/>
          </a:bodyPr>
          <a:lstStyle/>
          <a:p>
            <a:r>
              <a:rPr lang="fr-FR" dirty="0" smtClean="0"/>
              <a:t>Le sanctuaire fédéral des Trois Gaules : Centre religieux  des 3 provinces gauloises.</a:t>
            </a:r>
            <a:endParaRPr lang="fr-FR" dirty="0"/>
          </a:p>
        </p:txBody>
      </p:sp>
      <p:sp>
        <p:nvSpPr>
          <p:cNvPr id="29" name="Organigramme : Connecteur 28"/>
          <p:cNvSpPr/>
          <p:nvPr/>
        </p:nvSpPr>
        <p:spPr>
          <a:xfrm>
            <a:off x="755576" y="2708920"/>
            <a:ext cx="648072" cy="43204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Organigramme : Connecteur 29"/>
          <p:cNvSpPr/>
          <p:nvPr/>
        </p:nvSpPr>
        <p:spPr>
          <a:xfrm>
            <a:off x="4067944" y="3068960"/>
            <a:ext cx="648072" cy="43204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Organigramme : Connecteur 30"/>
          <p:cNvSpPr/>
          <p:nvPr/>
        </p:nvSpPr>
        <p:spPr>
          <a:xfrm rot="2077202">
            <a:off x="6261665" y="5117280"/>
            <a:ext cx="1008112" cy="43204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403648" y="2348880"/>
            <a:ext cx="504056" cy="43204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rot="18859110">
            <a:off x="6616217" y="3885407"/>
            <a:ext cx="432048" cy="86409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 name="Connecteur droit avec flèche 34"/>
          <p:cNvCxnSpPr/>
          <p:nvPr/>
        </p:nvCxnSpPr>
        <p:spPr>
          <a:xfrm rot="10800000" flipV="1">
            <a:off x="5148064" y="2636912"/>
            <a:ext cx="1008112" cy="864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5940152" y="1916832"/>
            <a:ext cx="2771800" cy="646331"/>
          </a:xfrm>
          <a:prstGeom prst="rect">
            <a:avLst/>
          </a:prstGeom>
          <a:noFill/>
        </p:spPr>
        <p:txBody>
          <a:bodyPr wrap="square" rtlCol="0">
            <a:spAutoFit/>
          </a:bodyPr>
          <a:lstStyle/>
          <a:p>
            <a:r>
              <a:rPr lang="fr-FR" dirty="0" smtClean="0"/>
              <a:t>La via Aurélia reliait Rome à la Gaule en  quelques  jours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strVal val="#ppt_w*0.70"/>
                                          </p:val>
                                        </p:tav>
                                        <p:tav tm="100000">
                                          <p:val>
                                            <p:strVal val="#ppt_w"/>
                                          </p:val>
                                        </p:tav>
                                      </p:tavLst>
                                    </p:anim>
                                    <p:anim calcmode="lin" valueType="num">
                                      <p:cBhvr>
                                        <p:cTn id="35" dur="1000" fill="hold"/>
                                        <p:tgtEl>
                                          <p:spTgt spid="10"/>
                                        </p:tgtEl>
                                        <p:attrNameLst>
                                          <p:attrName>ppt_h</p:attrName>
                                        </p:attrNameLst>
                                      </p:cBhvr>
                                      <p:tavLst>
                                        <p:tav tm="0">
                                          <p:val>
                                            <p:strVal val="#ppt_h"/>
                                          </p:val>
                                        </p:tav>
                                        <p:tav tm="100000">
                                          <p:val>
                                            <p:strVal val="#ppt_h"/>
                                          </p:val>
                                        </p:tav>
                                      </p:tavLst>
                                    </p:anim>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1000" fill="hold"/>
                                        <p:tgtEl>
                                          <p:spTgt spid="19"/>
                                        </p:tgtEl>
                                        <p:attrNameLst>
                                          <p:attrName>ppt_w</p:attrName>
                                        </p:attrNameLst>
                                      </p:cBhvr>
                                      <p:tavLst>
                                        <p:tav tm="0">
                                          <p:val>
                                            <p:strVal val="#ppt_w*0.70"/>
                                          </p:val>
                                        </p:tav>
                                        <p:tav tm="100000">
                                          <p:val>
                                            <p:strVal val="#ppt_w"/>
                                          </p:val>
                                        </p:tav>
                                      </p:tavLst>
                                    </p:anim>
                                    <p:anim calcmode="lin" valueType="num">
                                      <p:cBhvr>
                                        <p:cTn id="54" dur="1000" fill="hold"/>
                                        <p:tgtEl>
                                          <p:spTgt spid="19"/>
                                        </p:tgtEl>
                                        <p:attrNameLst>
                                          <p:attrName>ppt_h</p:attrName>
                                        </p:attrNameLst>
                                      </p:cBhvr>
                                      <p:tavLst>
                                        <p:tav tm="0">
                                          <p:val>
                                            <p:strVal val="#ppt_h"/>
                                          </p:val>
                                        </p:tav>
                                        <p:tav tm="100000">
                                          <p:val>
                                            <p:strVal val="#ppt_h"/>
                                          </p:val>
                                        </p:tav>
                                      </p:tavLst>
                                    </p:anim>
                                    <p:animEffect transition="in" filter="fade">
                                      <p:cBhvr>
                                        <p:cTn id="55" dur="10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9" grpId="0"/>
      <p:bldP spid="23" grpId="0"/>
      <p:bldP spid="28" grpId="0"/>
      <p:bldP spid="29" grpId="0" animBg="1"/>
      <p:bldP spid="30" grpId="0" animBg="1"/>
      <p:bldP spid="31" grpId="0" animBg="1"/>
      <p:bldP spid="32" grpId="0" animBg="1"/>
      <p:bldP spid="33"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404664"/>
            <a:ext cx="7488832" cy="584775"/>
          </a:xfrm>
          <a:prstGeom prst="rect">
            <a:avLst/>
          </a:prstGeom>
          <a:noFill/>
        </p:spPr>
        <p:txBody>
          <a:bodyPr wrap="square" rtlCol="0">
            <a:spAutoFit/>
          </a:bodyPr>
          <a:lstStyle/>
          <a:p>
            <a:r>
              <a:rPr lang="fr-FR" sz="3200" b="1" dirty="0" smtClean="0"/>
              <a:t>Les monuments romains de Lugdunum.</a:t>
            </a:r>
            <a:endParaRPr lang="fr-FR" sz="3200" b="1" dirty="0"/>
          </a:p>
        </p:txBody>
      </p:sp>
      <p:sp>
        <p:nvSpPr>
          <p:cNvPr id="3" name="ZoneTexte 2"/>
          <p:cNvSpPr txBox="1"/>
          <p:nvPr/>
        </p:nvSpPr>
        <p:spPr>
          <a:xfrm>
            <a:off x="0" y="1052736"/>
            <a:ext cx="2520280" cy="4524315"/>
          </a:xfrm>
          <a:prstGeom prst="rect">
            <a:avLst/>
          </a:prstGeom>
          <a:noFill/>
        </p:spPr>
        <p:txBody>
          <a:bodyPr wrap="square" rtlCol="0">
            <a:spAutoFit/>
          </a:bodyPr>
          <a:lstStyle/>
          <a:p>
            <a:r>
              <a:rPr lang="fr-FR" sz="3200" dirty="0" smtClean="0"/>
              <a:t>Les monuments de Lyon témoignent   de la romanisation de la vie en Gaule. </a:t>
            </a:r>
          </a:p>
          <a:p>
            <a:endParaRPr lang="fr-FR" sz="3200" dirty="0"/>
          </a:p>
        </p:txBody>
      </p:sp>
      <p:pic>
        <p:nvPicPr>
          <p:cNvPr id="4" name="Image 3" descr="theatre_fourviere.jpg"/>
          <p:cNvPicPr>
            <a:picLocks noChangeAspect="1"/>
          </p:cNvPicPr>
          <p:nvPr/>
        </p:nvPicPr>
        <p:blipFill>
          <a:blip r:embed="rId2" cstate="print"/>
          <a:stretch>
            <a:fillRect/>
          </a:stretch>
        </p:blipFill>
        <p:spPr>
          <a:xfrm>
            <a:off x="4211960" y="1052737"/>
            <a:ext cx="4474468" cy="2962098"/>
          </a:xfrm>
          <a:prstGeom prst="rect">
            <a:avLst/>
          </a:prstGeom>
        </p:spPr>
      </p:pic>
      <p:pic>
        <p:nvPicPr>
          <p:cNvPr id="5" name="Image 4" descr="romain4.jpg"/>
          <p:cNvPicPr>
            <a:picLocks noChangeAspect="1"/>
          </p:cNvPicPr>
          <p:nvPr/>
        </p:nvPicPr>
        <p:blipFill>
          <a:blip r:embed="rId3" cstate="print"/>
          <a:stretch>
            <a:fillRect/>
          </a:stretch>
        </p:blipFill>
        <p:spPr>
          <a:xfrm>
            <a:off x="3119331" y="4437112"/>
            <a:ext cx="2880320" cy="2160240"/>
          </a:xfrm>
          <a:prstGeom prst="rect">
            <a:avLst/>
          </a:prstGeom>
        </p:spPr>
      </p:pic>
      <p:sp>
        <p:nvSpPr>
          <p:cNvPr id="6" name="ZoneTexte 5"/>
          <p:cNvSpPr txBox="1"/>
          <p:nvPr/>
        </p:nvSpPr>
        <p:spPr>
          <a:xfrm>
            <a:off x="6156176" y="4077072"/>
            <a:ext cx="2520280" cy="369332"/>
          </a:xfrm>
          <a:prstGeom prst="rect">
            <a:avLst/>
          </a:prstGeom>
          <a:noFill/>
        </p:spPr>
        <p:txBody>
          <a:bodyPr wrap="square" rtlCol="0">
            <a:spAutoFit/>
          </a:bodyPr>
          <a:lstStyle/>
          <a:p>
            <a:r>
              <a:rPr lang="fr-FR" dirty="0" smtClean="0"/>
              <a:t>Les vestiges du théâtre.</a:t>
            </a:r>
            <a:endParaRPr lang="fr-FR" dirty="0"/>
          </a:p>
        </p:txBody>
      </p:sp>
      <p:sp>
        <p:nvSpPr>
          <p:cNvPr id="7" name="ZoneTexte 6"/>
          <p:cNvSpPr txBox="1"/>
          <p:nvPr/>
        </p:nvSpPr>
        <p:spPr>
          <a:xfrm>
            <a:off x="6084168" y="5301208"/>
            <a:ext cx="1872208" cy="646331"/>
          </a:xfrm>
          <a:prstGeom prst="rect">
            <a:avLst/>
          </a:prstGeom>
          <a:noFill/>
        </p:spPr>
        <p:txBody>
          <a:bodyPr wrap="square" rtlCol="0">
            <a:spAutoFit/>
          </a:bodyPr>
          <a:lstStyle/>
          <a:p>
            <a:r>
              <a:rPr lang="fr-FR" dirty="0" smtClean="0"/>
              <a:t>Sa reconstitution en 3 D.</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2000" fill="hold"/>
                                        <p:tgtEl>
                                          <p:spTgt spid="6"/>
                                        </p:tgtEl>
                                        <p:attrNameLst>
                                          <p:attrName>ppt_x</p:attrName>
                                        </p:attrNameLst>
                                      </p:cBhvr>
                                      <p:tavLst>
                                        <p:tav tm="0">
                                          <p:val>
                                            <p:strVal val="#ppt_x"/>
                                          </p:val>
                                        </p:tav>
                                        <p:tav tm="100000">
                                          <p:val>
                                            <p:strVal val="#ppt_x"/>
                                          </p:val>
                                        </p:tav>
                                      </p:tavLst>
                                    </p:anim>
                                    <p:anim calcmode="lin" valueType="num">
                                      <p:cBhvr additive="base">
                                        <p:cTn id="27"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strVal val="#ppt_w*0.70"/>
                                          </p:val>
                                        </p:tav>
                                        <p:tav tm="100000">
                                          <p:val>
                                            <p:strVal val="#ppt_w"/>
                                          </p:val>
                                        </p:tav>
                                      </p:tavLst>
                                    </p:anim>
                                    <p:anim calcmode="lin" valueType="num">
                                      <p:cBhvr>
                                        <p:cTn id="33" dur="1000" fill="hold"/>
                                        <p:tgtEl>
                                          <p:spTgt spid="7"/>
                                        </p:tgtEl>
                                        <p:attrNameLst>
                                          <p:attrName>ppt_h</p:attrName>
                                        </p:attrNameLst>
                                      </p:cBhvr>
                                      <p:tavLst>
                                        <p:tav tm="0">
                                          <p:val>
                                            <p:strVal val="#ppt_h"/>
                                          </p:val>
                                        </p:tav>
                                        <p:tav tm="100000">
                                          <p:val>
                                            <p:strVal val="#ppt_h"/>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31840" y="0"/>
            <a:ext cx="2376264" cy="584775"/>
          </a:xfrm>
          <a:prstGeom prst="rect">
            <a:avLst/>
          </a:prstGeom>
          <a:noFill/>
        </p:spPr>
        <p:txBody>
          <a:bodyPr wrap="square" rtlCol="0">
            <a:spAutoFit/>
          </a:bodyPr>
          <a:lstStyle/>
          <a:p>
            <a:r>
              <a:rPr lang="fr-FR" sz="3200" b="1" dirty="0" smtClean="0"/>
              <a:t>Les loisirs.</a:t>
            </a:r>
            <a:endParaRPr lang="fr-FR" sz="3200" b="1" dirty="0"/>
          </a:p>
        </p:txBody>
      </p:sp>
      <p:pic>
        <p:nvPicPr>
          <p:cNvPr id="3" name="Image 2" descr="cvlLyon11.jpg"/>
          <p:cNvPicPr>
            <a:picLocks noChangeAspect="1"/>
          </p:cNvPicPr>
          <p:nvPr/>
        </p:nvPicPr>
        <p:blipFill>
          <a:blip r:embed="rId2" cstate="print"/>
          <a:stretch>
            <a:fillRect/>
          </a:stretch>
        </p:blipFill>
        <p:spPr>
          <a:xfrm>
            <a:off x="1547664" y="692696"/>
            <a:ext cx="4876854" cy="3638132"/>
          </a:xfrm>
          <a:prstGeom prst="rect">
            <a:avLst/>
          </a:prstGeom>
        </p:spPr>
      </p:pic>
      <p:sp>
        <p:nvSpPr>
          <p:cNvPr id="6" name="Organigramme : Connecteur 5"/>
          <p:cNvSpPr/>
          <p:nvPr/>
        </p:nvSpPr>
        <p:spPr>
          <a:xfrm>
            <a:off x="4283968" y="1412776"/>
            <a:ext cx="2016224" cy="1080120"/>
          </a:xfrm>
          <a:prstGeom prst="flowChartConnector">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rot="5400000">
            <a:off x="6048164" y="872716"/>
            <a:ext cx="1152128" cy="648072"/>
          </a:xfrm>
          <a:prstGeom prst="straightConnector1">
            <a:avLst/>
          </a:prstGeom>
          <a:ln>
            <a:solidFill>
              <a:srgbClr val="00B050"/>
            </a:solidFill>
            <a:tailEnd type="arrow"/>
          </a:ln>
        </p:spPr>
        <p:style>
          <a:lnRef idx="1">
            <a:schemeClr val="accent2"/>
          </a:lnRef>
          <a:fillRef idx="0">
            <a:schemeClr val="accent2"/>
          </a:fillRef>
          <a:effectRef idx="0">
            <a:schemeClr val="accent2"/>
          </a:effectRef>
          <a:fontRef idx="minor">
            <a:schemeClr val="tx1"/>
          </a:fontRef>
        </p:style>
      </p:cxnSp>
      <p:sp>
        <p:nvSpPr>
          <p:cNvPr id="10" name="ZoneTexte 9"/>
          <p:cNvSpPr txBox="1"/>
          <p:nvPr/>
        </p:nvSpPr>
        <p:spPr>
          <a:xfrm>
            <a:off x="6948264" y="332656"/>
            <a:ext cx="1872208" cy="4093428"/>
          </a:xfrm>
          <a:prstGeom prst="rect">
            <a:avLst/>
          </a:prstGeom>
          <a:noFill/>
        </p:spPr>
        <p:txBody>
          <a:bodyPr wrap="square" rtlCol="0">
            <a:spAutoFit/>
          </a:bodyPr>
          <a:lstStyle/>
          <a:p>
            <a:r>
              <a:rPr lang="fr-FR" sz="2000" b="1" dirty="0" smtClean="0"/>
              <a:t>8 quadriges répartis en 4 équipes, reconnaissable à leur couleur, doivent effectuer 7 tours  de piste en contournant un bassin rempli d’eau et décoré de dauphins.  </a:t>
            </a:r>
            <a:endParaRPr lang="fr-FR" sz="2000" b="1" dirty="0"/>
          </a:p>
        </p:txBody>
      </p:sp>
      <p:sp>
        <p:nvSpPr>
          <p:cNvPr id="12" name="Ellipse 11"/>
          <p:cNvSpPr/>
          <p:nvPr/>
        </p:nvSpPr>
        <p:spPr>
          <a:xfrm>
            <a:off x="827584" y="2996952"/>
            <a:ext cx="1656184" cy="136815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0" y="1412776"/>
            <a:ext cx="1259632" cy="1477328"/>
          </a:xfrm>
          <a:prstGeom prst="rect">
            <a:avLst/>
          </a:prstGeom>
          <a:noFill/>
        </p:spPr>
        <p:txBody>
          <a:bodyPr wrap="square" rtlCol="0">
            <a:spAutoFit/>
          </a:bodyPr>
          <a:lstStyle/>
          <a:p>
            <a:r>
              <a:rPr lang="fr-FR" dirty="0" smtClean="0"/>
              <a:t>Les chutes étaient fréquentes et souvent mortelles.</a:t>
            </a:r>
            <a:endParaRPr lang="fr-FR" dirty="0"/>
          </a:p>
        </p:txBody>
      </p:sp>
      <p:pic>
        <p:nvPicPr>
          <p:cNvPr id="17" name="Image 16" descr="RomeReborn_circus.jpg"/>
          <p:cNvPicPr>
            <a:picLocks noChangeAspect="1"/>
          </p:cNvPicPr>
          <p:nvPr/>
        </p:nvPicPr>
        <p:blipFill>
          <a:blip r:embed="rId3" cstate="print"/>
          <a:stretch>
            <a:fillRect/>
          </a:stretch>
        </p:blipFill>
        <p:spPr>
          <a:xfrm>
            <a:off x="1475656" y="4307376"/>
            <a:ext cx="5585282" cy="2455645"/>
          </a:xfrm>
          <a:prstGeom prst="rect">
            <a:avLst/>
          </a:prstGeom>
        </p:spPr>
      </p:pic>
      <p:sp>
        <p:nvSpPr>
          <p:cNvPr id="5" name="ZoneTexte 4"/>
          <p:cNvSpPr txBox="1"/>
          <p:nvPr/>
        </p:nvSpPr>
        <p:spPr>
          <a:xfrm>
            <a:off x="0" y="4365104"/>
            <a:ext cx="8208912" cy="1323439"/>
          </a:xfrm>
          <a:prstGeom prst="rect">
            <a:avLst/>
          </a:prstGeom>
          <a:noFill/>
        </p:spPr>
        <p:txBody>
          <a:bodyPr wrap="square" rtlCol="0">
            <a:spAutoFit/>
          </a:bodyPr>
          <a:lstStyle/>
          <a:p>
            <a:r>
              <a:rPr lang="fr-FR" sz="2000" dirty="0" smtClean="0">
                <a:solidFill>
                  <a:srgbClr val="C00000"/>
                </a:solidFill>
              </a:rPr>
              <a:t>Découverte en 1806, cette mosaïque  est un des rares témoignages des courses de chars qui se déroulaient dans le cirque. Celui de Lugdunum avait des gradins en bois et pouvait accueillir plusieurs dizaines de milliers de spectateurs.</a:t>
            </a:r>
            <a:endParaRPr lang="fr-FR" sz="2000" dirty="0">
              <a:solidFill>
                <a:srgbClr val="C00000"/>
              </a:solidFill>
            </a:endParaRPr>
          </a:p>
        </p:txBody>
      </p:sp>
      <p:sp>
        <p:nvSpPr>
          <p:cNvPr id="20" name="ZoneTexte 19"/>
          <p:cNvSpPr txBox="1"/>
          <p:nvPr/>
        </p:nvSpPr>
        <p:spPr>
          <a:xfrm>
            <a:off x="7236296" y="5877272"/>
            <a:ext cx="1907704" cy="646331"/>
          </a:xfrm>
          <a:prstGeom prst="rect">
            <a:avLst/>
          </a:prstGeom>
          <a:noFill/>
        </p:spPr>
        <p:txBody>
          <a:bodyPr wrap="square" rtlCol="0">
            <a:spAutoFit/>
          </a:bodyPr>
          <a:lstStyle/>
          <a:p>
            <a:r>
              <a:rPr lang="fr-FR" dirty="0" smtClean="0"/>
              <a:t>Grand Cirque de Rome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strVal val="#ppt_w*0.70"/>
                                          </p:val>
                                        </p:tav>
                                        <p:tav tm="100000">
                                          <p:val>
                                            <p:strVal val="#ppt_w"/>
                                          </p:val>
                                        </p:tav>
                                      </p:tavLst>
                                    </p:anim>
                                    <p:anim calcmode="lin" valueType="num">
                                      <p:cBhvr>
                                        <p:cTn id="43" dur="1000" fill="hold"/>
                                        <p:tgtEl>
                                          <p:spTgt spid="17"/>
                                        </p:tgtEl>
                                        <p:attrNameLst>
                                          <p:attrName>ppt_h</p:attrName>
                                        </p:attrNameLst>
                                      </p:cBhvr>
                                      <p:tavLst>
                                        <p:tav tm="0">
                                          <p:val>
                                            <p:strVal val="#ppt_h"/>
                                          </p:val>
                                        </p:tav>
                                        <p:tav tm="100000">
                                          <p:val>
                                            <p:strVal val="#ppt_h"/>
                                          </p:val>
                                        </p:tav>
                                      </p:tavLst>
                                    </p:anim>
                                    <p:animEffect transition="in" filter="fade">
                                      <p:cBhvr>
                                        <p:cTn id="44" dur="10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0" grpId="0"/>
      <p:bldP spid="12" grpId="0" animBg="1"/>
      <p:bldP spid="13" grpId="0"/>
      <p:bldP spid="5"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0"/>
            <a:ext cx="6552728" cy="523220"/>
          </a:xfrm>
          <a:prstGeom prst="rect">
            <a:avLst/>
          </a:prstGeom>
          <a:noFill/>
        </p:spPr>
        <p:txBody>
          <a:bodyPr wrap="square" rtlCol="0">
            <a:spAutoFit/>
          </a:bodyPr>
          <a:lstStyle/>
          <a:p>
            <a:pPr algn="ctr"/>
            <a:r>
              <a:rPr lang="fr-FR" sz="2800" b="1" dirty="0" smtClean="0"/>
              <a:t>Le sanctuaire fédéral des Trois Gaules.</a:t>
            </a:r>
            <a:endParaRPr lang="fr-FR" sz="2800" b="1" dirty="0"/>
          </a:p>
        </p:txBody>
      </p:sp>
      <p:pic>
        <p:nvPicPr>
          <p:cNvPr id="15362" name="Picture 2" descr="http://jfbradu.free.fr/celtes/les-celtes/autel-lyon.jpg"/>
          <p:cNvPicPr>
            <a:picLocks noChangeAspect="1" noChangeArrowheads="1"/>
          </p:cNvPicPr>
          <p:nvPr/>
        </p:nvPicPr>
        <p:blipFill>
          <a:blip r:embed="rId2" cstate="print"/>
          <a:srcRect/>
          <a:stretch>
            <a:fillRect/>
          </a:stretch>
        </p:blipFill>
        <p:spPr bwMode="auto">
          <a:xfrm>
            <a:off x="3923928" y="692697"/>
            <a:ext cx="3179221" cy="2808312"/>
          </a:xfrm>
          <a:prstGeom prst="rect">
            <a:avLst/>
          </a:prstGeom>
          <a:noFill/>
        </p:spPr>
      </p:pic>
      <p:pic>
        <p:nvPicPr>
          <p:cNvPr id="4" name="Image 3" descr="Fourviere_7sanctuaire.jpg"/>
          <p:cNvPicPr>
            <a:picLocks noChangeAspect="1"/>
          </p:cNvPicPr>
          <p:nvPr/>
        </p:nvPicPr>
        <p:blipFill>
          <a:blip r:embed="rId3" cstate="print"/>
          <a:stretch>
            <a:fillRect/>
          </a:stretch>
        </p:blipFill>
        <p:spPr>
          <a:xfrm>
            <a:off x="4932040" y="4365104"/>
            <a:ext cx="2042431" cy="1919885"/>
          </a:xfrm>
          <a:prstGeom prst="rect">
            <a:avLst/>
          </a:prstGeom>
        </p:spPr>
      </p:pic>
      <p:sp>
        <p:nvSpPr>
          <p:cNvPr id="5" name="ZoneTexte 4"/>
          <p:cNvSpPr txBox="1"/>
          <p:nvPr/>
        </p:nvSpPr>
        <p:spPr>
          <a:xfrm>
            <a:off x="323528" y="620688"/>
            <a:ext cx="3168352" cy="3693319"/>
          </a:xfrm>
          <a:prstGeom prst="rect">
            <a:avLst/>
          </a:prstGeom>
          <a:noFill/>
        </p:spPr>
        <p:txBody>
          <a:bodyPr wrap="square" rtlCol="0">
            <a:spAutoFit/>
          </a:bodyPr>
          <a:lstStyle/>
          <a:p>
            <a:r>
              <a:rPr lang="fr-FR" b="1" dirty="0"/>
              <a:t>Les 60 nations gauloises ont érigé un sanctuaire aux divinités protectrices de l'Empire, Rome et </a:t>
            </a:r>
            <a:r>
              <a:rPr lang="fr-FR" b="1" dirty="0" smtClean="0"/>
              <a:t>Auguste.  Tous </a:t>
            </a:r>
            <a:r>
              <a:rPr lang="fr-FR" b="1" dirty="0"/>
              <a:t>les ans, le 1er août (date anniversaire,de la prise d'Alexandrie par Octave et aussi fête du dieu solaire gaulois vénéré </a:t>
            </a:r>
            <a:r>
              <a:rPr lang="fr-FR" b="1" dirty="0" smtClean="0"/>
              <a:t>à Lugdunum) les </a:t>
            </a:r>
            <a:r>
              <a:rPr lang="fr-FR" b="1" dirty="0"/>
              <a:t>délégués des soixante nations se rassemblent devant l'autel monumental pour témoigner leur dévotion à Rome.</a:t>
            </a:r>
          </a:p>
        </p:txBody>
      </p:sp>
      <p:cxnSp>
        <p:nvCxnSpPr>
          <p:cNvPr id="8" name="Connecteur droit avec flèche 7"/>
          <p:cNvCxnSpPr/>
          <p:nvPr/>
        </p:nvCxnSpPr>
        <p:spPr>
          <a:xfrm flipV="1">
            <a:off x="1619672" y="2924944"/>
            <a:ext cx="3672408" cy="2376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5400000" flipH="1" flipV="1">
            <a:off x="3203848" y="1772816"/>
            <a:ext cx="4032448" cy="3456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flipH="1" flipV="1">
            <a:off x="2087724" y="3320988"/>
            <a:ext cx="360040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395536" y="4797152"/>
            <a:ext cx="4464496" cy="1754326"/>
          </a:xfrm>
          <a:prstGeom prst="rect">
            <a:avLst/>
          </a:prstGeom>
          <a:noFill/>
        </p:spPr>
        <p:txBody>
          <a:bodyPr wrap="square" rtlCol="0">
            <a:spAutoFit/>
          </a:bodyPr>
          <a:lstStyle/>
          <a:p>
            <a:r>
              <a:rPr lang="fr-FR" b="1" dirty="0"/>
              <a:t>Les monnaies ont conservé l'image de cet autel :</a:t>
            </a:r>
            <a:r>
              <a:rPr lang="fr-FR" b="1" u="sng" dirty="0"/>
              <a:t> l'autel </a:t>
            </a:r>
            <a:r>
              <a:rPr lang="fr-FR" b="1" dirty="0"/>
              <a:t>et son soubassement (de 50 m de long) sont en marbre, </a:t>
            </a:r>
            <a:r>
              <a:rPr lang="fr-FR" b="1" u="sng" dirty="0"/>
              <a:t>deux victoires </a:t>
            </a:r>
            <a:r>
              <a:rPr lang="fr-FR" b="1" dirty="0"/>
              <a:t>ailées se dressent à leur côté, elles sont en bronze doré et tiennent de grandes palmes et des couronnes d'or. </a:t>
            </a:r>
          </a:p>
        </p:txBody>
      </p:sp>
      <p:pic>
        <p:nvPicPr>
          <p:cNvPr id="15364" name="Picture 4" descr="http://jfbradu.free.fr/celtes/lyon/soldats-lyon_small.jpg"/>
          <p:cNvPicPr>
            <a:picLocks noChangeAspect="1" noChangeArrowheads="1"/>
          </p:cNvPicPr>
          <p:nvPr/>
        </p:nvPicPr>
        <p:blipFill>
          <a:blip r:embed="rId4" cstate="print"/>
          <a:srcRect/>
          <a:stretch>
            <a:fillRect/>
          </a:stretch>
        </p:blipFill>
        <p:spPr bwMode="auto">
          <a:xfrm>
            <a:off x="7236296" y="1196752"/>
            <a:ext cx="1535807" cy="2344744"/>
          </a:xfrm>
          <a:prstGeom prst="rect">
            <a:avLst/>
          </a:prstGeom>
          <a:noFill/>
        </p:spPr>
      </p:pic>
      <p:sp>
        <p:nvSpPr>
          <p:cNvPr id="18" name="ZoneTexte 17"/>
          <p:cNvSpPr txBox="1"/>
          <p:nvPr/>
        </p:nvSpPr>
        <p:spPr>
          <a:xfrm>
            <a:off x="6948264" y="3717032"/>
            <a:ext cx="1907704" cy="2585323"/>
          </a:xfrm>
          <a:prstGeom prst="rect">
            <a:avLst/>
          </a:prstGeom>
          <a:noFill/>
        </p:spPr>
        <p:txBody>
          <a:bodyPr wrap="square" rtlCol="0">
            <a:spAutoFit/>
          </a:bodyPr>
          <a:lstStyle/>
          <a:p>
            <a:pPr algn="ctr"/>
            <a:r>
              <a:rPr lang="fr-FR" b="1" dirty="0" smtClean="0"/>
              <a:t>Lugdunum  est une ville au fonction militaire et administrative;</a:t>
            </a:r>
          </a:p>
          <a:p>
            <a:pPr algn="ctr"/>
            <a:r>
              <a:rPr lang="fr-FR" b="1" dirty="0" smtClean="0"/>
              <a:t>1200 légionnaires y demeurent sous les ordres du gouverneur romain. </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5362"/>
                                        </p:tgtEl>
                                        <p:attrNameLst>
                                          <p:attrName>style.visibility</p:attrName>
                                        </p:attrNameLst>
                                      </p:cBhvr>
                                      <p:to>
                                        <p:strVal val="visible"/>
                                      </p:to>
                                    </p:set>
                                    <p:animEffect transition="in" filter="checkerboard(across)">
                                      <p:cBhvr>
                                        <p:cTn id="28" dur="500"/>
                                        <p:tgtEl>
                                          <p:spTgt spid="1536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3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RomeReborn_Colosseum1_originalcrop.jpg"/>
          <p:cNvPicPr>
            <a:picLocks noChangeAspect="1"/>
          </p:cNvPicPr>
          <p:nvPr/>
        </p:nvPicPr>
        <p:blipFill>
          <a:blip r:embed="rId2" cstate="print"/>
          <a:stretch>
            <a:fillRect/>
          </a:stretch>
        </p:blipFill>
        <p:spPr>
          <a:xfrm>
            <a:off x="4499992" y="332656"/>
            <a:ext cx="3779202" cy="2362001"/>
          </a:xfrm>
          <a:prstGeom prst="rect">
            <a:avLst/>
          </a:prstGeom>
        </p:spPr>
      </p:pic>
      <p:pic>
        <p:nvPicPr>
          <p:cNvPr id="4" name="Image 3" descr="Colisee-Rome-3678.jpg"/>
          <p:cNvPicPr>
            <a:picLocks noChangeAspect="1"/>
          </p:cNvPicPr>
          <p:nvPr/>
        </p:nvPicPr>
        <p:blipFill>
          <a:blip r:embed="rId3" cstate="print"/>
          <a:stretch>
            <a:fillRect/>
          </a:stretch>
        </p:blipFill>
        <p:spPr>
          <a:xfrm>
            <a:off x="323528" y="260649"/>
            <a:ext cx="3674703" cy="2448271"/>
          </a:xfrm>
          <a:prstGeom prst="rect">
            <a:avLst/>
          </a:prstGeom>
        </p:spPr>
      </p:pic>
      <p:sp>
        <p:nvSpPr>
          <p:cNvPr id="2" name="ZoneTexte 1"/>
          <p:cNvSpPr txBox="1"/>
          <p:nvPr/>
        </p:nvSpPr>
        <p:spPr>
          <a:xfrm>
            <a:off x="395536" y="332656"/>
            <a:ext cx="8280920" cy="400110"/>
          </a:xfrm>
          <a:prstGeom prst="rect">
            <a:avLst/>
          </a:prstGeom>
          <a:noFill/>
        </p:spPr>
        <p:txBody>
          <a:bodyPr wrap="square" rtlCol="0">
            <a:spAutoFit/>
          </a:bodyPr>
          <a:lstStyle/>
          <a:p>
            <a:r>
              <a:rPr lang="fr-FR" sz="2000" b="1" dirty="0" smtClean="0">
                <a:solidFill>
                  <a:srgbClr val="FF0000"/>
                </a:solidFill>
              </a:rPr>
              <a:t>Quelques monuments romains souvent copiés dans les villes de provinces.</a:t>
            </a:r>
            <a:endParaRPr lang="fr-FR" sz="2000" b="1" dirty="0">
              <a:solidFill>
                <a:srgbClr val="FF0000"/>
              </a:solidFill>
            </a:endParaRPr>
          </a:p>
        </p:txBody>
      </p:sp>
      <p:sp>
        <p:nvSpPr>
          <p:cNvPr id="5" name="ZoneTexte 4"/>
          <p:cNvSpPr txBox="1"/>
          <p:nvPr/>
        </p:nvSpPr>
        <p:spPr>
          <a:xfrm>
            <a:off x="467544" y="2276872"/>
            <a:ext cx="1944216" cy="369332"/>
          </a:xfrm>
          <a:prstGeom prst="rect">
            <a:avLst/>
          </a:prstGeom>
          <a:noFill/>
        </p:spPr>
        <p:txBody>
          <a:bodyPr wrap="square" rtlCol="0">
            <a:spAutoFit/>
          </a:bodyPr>
          <a:lstStyle/>
          <a:p>
            <a:r>
              <a:rPr lang="fr-FR" dirty="0" smtClean="0">
                <a:solidFill>
                  <a:srgbClr val="FF0000"/>
                </a:solidFill>
              </a:rPr>
              <a:t>Le Colysée</a:t>
            </a:r>
            <a:endParaRPr lang="fr-FR" dirty="0">
              <a:solidFill>
                <a:srgbClr val="FF0000"/>
              </a:solidFill>
            </a:endParaRPr>
          </a:p>
        </p:txBody>
      </p:sp>
      <p:pic>
        <p:nvPicPr>
          <p:cNvPr id="7" name="Image 6" descr="forum vu des rostres.jpg"/>
          <p:cNvPicPr>
            <a:picLocks noChangeAspect="1"/>
          </p:cNvPicPr>
          <p:nvPr/>
        </p:nvPicPr>
        <p:blipFill>
          <a:blip r:embed="rId4" cstate="print"/>
          <a:stretch>
            <a:fillRect/>
          </a:stretch>
        </p:blipFill>
        <p:spPr>
          <a:xfrm>
            <a:off x="2267744" y="2780928"/>
            <a:ext cx="4204725" cy="3153544"/>
          </a:xfrm>
          <a:prstGeom prst="rect">
            <a:avLst/>
          </a:prstGeom>
        </p:spPr>
      </p:pic>
      <p:sp>
        <p:nvSpPr>
          <p:cNvPr id="8" name="ZoneTexte 7"/>
          <p:cNvSpPr txBox="1"/>
          <p:nvPr/>
        </p:nvSpPr>
        <p:spPr>
          <a:xfrm>
            <a:off x="2339752" y="5805264"/>
            <a:ext cx="4248472" cy="369332"/>
          </a:xfrm>
          <a:prstGeom prst="rect">
            <a:avLst/>
          </a:prstGeom>
          <a:noFill/>
        </p:spPr>
        <p:txBody>
          <a:bodyPr wrap="square" rtlCol="0">
            <a:spAutoFit/>
          </a:bodyPr>
          <a:lstStyle/>
          <a:p>
            <a:r>
              <a:rPr lang="fr-FR" b="1" dirty="0" smtClean="0">
                <a:solidFill>
                  <a:srgbClr val="FF0000"/>
                </a:solidFill>
              </a:rPr>
              <a:t>Le Forum vu des rostres </a:t>
            </a:r>
            <a:r>
              <a:rPr lang="fr-FR" b="1" dirty="0" err="1" smtClean="0">
                <a:solidFill>
                  <a:srgbClr val="FF0000"/>
                </a:solidFill>
              </a:rPr>
              <a:t>impérialux</a:t>
            </a:r>
            <a:r>
              <a:rPr lang="fr-FR" b="1" dirty="0" smtClean="0">
                <a:solidFill>
                  <a:srgbClr val="FF0000"/>
                </a:solidFill>
              </a:rPr>
              <a:t>.</a:t>
            </a:r>
            <a:endParaRPr lang="fr-FR" b="1" dirty="0">
              <a:solidFill>
                <a:srgbClr val="FF0000"/>
              </a:solidFill>
            </a:endParaRPr>
          </a:p>
        </p:txBody>
      </p:sp>
      <p:pic>
        <p:nvPicPr>
          <p:cNvPr id="16386" name="Picture 2" descr="curie romaine"/>
          <p:cNvPicPr>
            <a:picLocks noChangeAspect="1" noChangeArrowheads="1"/>
          </p:cNvPicPr>
          <p:nvPr/>
        </p:nvPicPr>
        <p:blipFill>
          <a:blip r:embed="rId5" cstate="print"/>
          <a:srcRect/>
          <a:stretch>
            <a:fillRect/>
          </a:stretch>
        </p:blipFill>
        <p:spPr bwMode="auto">
          <a:xfrm>
            <a:off x="-36782" y="3645024"/>
            <a:ext cx="2161591" cy="1440160"/>
          </a:xfrm>
          <a:prstGeom prst="rect">
            <a:avLst/>
          </a:prstGeom>
          <a:noFill/>
        </p:spPr>
      </p:pic>
      <p:sp>
        <p:nvSpPr>
          <p:cNvPr id="10" name="ZoneTexte 9"/>
          <p:cNvSpPr txBox="1"/>
          <p:nvPr/>
        </p:nvSpPr>
        <p:spPr>
          <a:xfrm>
            <a:off x="0" y="5085184"/>
            <a:ext cx="2051720" cy="1200329"/>
          </a:xfrm>
          <a:prstGeom prst="rect">
            <a:avLst/>
          </a:prstGeom>
          <a:noFill/>
        </p:spPr>
        <p:txBody>
          <a:bodyPr wrap="square" rtlCol="0">
            <a:spAutoFit/>
          </a:bodyPr>
          <a:lstStyle/>
          <a:p>
            <a:r>
              <a:rPr lang="fr-FR" dirty="0" smtClean="0"/>
              <a:t>La curie siège du sénat romain se situait à droite de la tribune des rostre.</a:t>
            </a:r>
            <a:endParaRPr lang="fr-FR" dirty="0"/>
          </a:p>
        </p:txBody>
      </p:sp>
      <p:pic>
        <p:nvPicPr>
          <p:cNvPr id="11" name="Image 10" descr="AP070611011761.jpg"/>
          <p:cNvPicPr>
            <a:picLocks noChangeAspect="1"/>
          </p:cNvPicPr>
          <p:nvPr/>
        </p:nvPicPr>
        <p:blipFill>
          <a:blip r:embed="rId6" cstate="print"/>
          <a:stretch>
            <a:fillRect/>
          </a:stretch>
        </p:blipFill>
        <p:spPr>
          <a:xfrm>
            <a:off x="6506344" y="2924944"/>
            <a:ext cx="2304256" cy="1728192"/>
          </a:xfrm>
          <a:prstGeom prst="rect">
            <a:avLst/>
          </a:prstGeom>
        </p:spPr>
      </p:pic>
      <p:sp>
        <p:nvSpPr>
          <p:cNvPr id="12" name="ZoneTexte 11"/>
          <p:cNvSpPr txBox="1"/>
          <p:nvPr/>
        </p:nvSpPr>
        <p:spPr>
          <a:xfrm>
            <a:off x="6588224" y="4869160"/>
            <a:ext cx="2160240" cy="923330"/>
          </a:xfrm>
          <a:prstGeom prst="rect">
            <a:avLst/>
          </a:prstGeom>
          <a:noFill/>
        </p:spPr>
        <p:txBody>
          <a:bodyPr wrap="square" rtlCol="0">
            <a:spAutoFit/>
          </a:bodyPr>
          <a:lstStyle/>
          <a:p>
            <a:r>
              <a:rPr lang="fr-FR" b="1" dirty="0" smtClean="0"/>
              <a:t>Les arcs de triomphe  ornaient les voies romaines.</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2000" fill="hold"/>
                                        <p:tgtEl>
                                          <p:spTgt spid="8"/>
                                        </p:tgtEl>
                                        <p:attrNameLst>
                                          <p:attrName>ppt_x</p:attrName>
                                        </p:attrNameLst>
                                      </p:cBhvr>
                                      <p:tavLst>
                                        <p:tav tm="0">
                                          <p:val>
                                            <p:strVal val="#ppt_x"/>
                                          </p:val>
                                        </p:tav>
                                        <p:tav tm="100000">
                                          <p:val>
                                            <p:strVal val="#ppt_x"/>
                                          </p:val>
                                        </p:tav>
                                      </p:tavLst>
                                    </p:anim>
                                    <p:anim calcmode="lin" valueType="num">
                                      <p:cBhvr additive="base">
                                        <p:cTn id="3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408</Words>
  <Application>Microsoft Office PowerPoint</Application>
  <PresentationFormat>Affichage à l'écran (4:3)</PresentationFormat>
  <Paragraphs>28</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Lugdunum, capitale des Gaules et petite sœur de Rome.</vt:lpstr>
      <vt:lpstr>Une ville romaine.</vt:lpstr>
      <vt:lpstr>Diapositive 3</vt:lpstr>
      <vt:lpstr>Diapositive 4</vt:lpstr>
      <vt:lpstr>Diapositive 5</vt:lpstr>
      <vt:lpstr>Diapositive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Lugdunum, capitale des Gaules et petite sœur de Rome.</dc:title>
  <dc:creator>TESSON</dc:creator>
  <cp:lastModifiedBy>TESSON</cp:lastModifiedBy>
  <cp:revision>10</cp:revision>
  <dcterms:created xsi:type="dcterms:W3CDTF">2010-11-07T14:38:16Z</dcterms:created>
  <dcterms:modified xsi:type="dcterms:W3CDTF">2010-11-07T16:15:28Z</dcterms:modified>
</cp:coreProperties>
</file>