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3875" cy="100631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3" autoAdjust="0"/>
    <p:restoredTop sz="98039" autoAdjust="0"/>
  </p:normalViewPr>
  <p:slideViewPr>
    <p:cSldViewPr>
      <p:cViewPr>
        <p:scale>
          <a:sx n="100" d="100"/>
          <a:sy n="100" d="100"/>
        </p:scale>
        <p:origin x="-72" y="2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232F9-445F-4290-9D3A-118B4EFDB6E6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54063"/>
            <a:ext cx="5032375" cy="3775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388" y="4779963"/>
            <a:ext cx="5499100" cy="452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A913-AAD9-440F-A21E-644152748E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3A913-AAD9-440F-A21E-644152748E79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98A4-E04F-41E5-B67E-F3D9AC228ECD}" type="datetimeFigureOut">
              <a:rPr lang="fr-FR" smtClean="0"/>
              <a:pPr/>
              <a:t>16/03/2011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BC50-D441-463B-A7BB-386E4D04C13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sie.JPG"/>
          <p:cNvPicPr>
            <a:picLocks noChangeAspect="1"/>
          </p:cNvPicPr>
          <p:nvPr/>
        </p:nvPicPr>
        <p:blipFill>
          <a:blip r:embed="rId3" cstate="print"/>
          <a:srcRect t="32110" r="66415" b="47891"/>
          <a:stretch>
            <a:fillRect/>
          </a:stretch>
        </p:blipFill>
        <p:spPr>
          <a:xfrm>
            <a:off x="755576" y="195312"/>
            <a:ext cx="7992888" cy="4169792"/>
          </a:xfrm>
          <a:prstGeom prst="rect">
            <a:avLst/>
          </a:prstGeom>
          <a:solidFill>
            <a:srgbClr val="00B0F0"/>
          </a:solidFill>
          <a:ln w="3175">
            <a:solidFill>
              <a:schemeClr val="tx1"/>
            </a:solidFill>
          </a:ln>
        </p:spPr>
      </p:pic>
      <p:sp>
        <p:nvSpPr>
          <p:cNvPr id="3" name="Forme libre 2"/>
          <p:cNvSpPr/>
          <p:nvPr/>
        </p:nvSpPr>
        <p:spPr>
          <a:xfrm>
            <a:off x="3895106" y="2600696"/>
            <a:ext cx="3135086" cy="1769423"/>
          </a:xfrm>
          <a:custGeom>
            <a:avLst/>
            <a:gdLst>
              <a:gd name="connsiteX0" fmla="*/ 308759 w 3135086"/>
              <a:gd name="connsiteY0" fmla="*/ 0 h 1769423"/>
              <a:gd name="connsiteX1" fmla="*/ 451263 w 3135086"/>
              <a:gd name="connsiteY1" fmla="*/ 249382 h 1769423"/>
              <a:gd name="connsiteX2" fmla="*/ 617517 w 3135086"/>
              <a:gd name="connsiteY2" fmla="*/ 320634 h 1769423"/>
              <a:gd name="connsiteX3" fmla="*/ 843149 w 3135086"/>
              <a:gd name="connsiteY3" fmla="*/ 225631 h 1769423"/>
              <a:gd name="connsiteX4" fmla="*/ 914400 w 3135086"/>
              <a:gd name="connsiteY4" fmla="*/ 249382 h 1769423"/>
              <a:gd name="connsiteX5" fmla="*/ 843149 w 3135086"/>
              <a:gd name="connsiteY5" fmla="*/ 391886 h 1769423"/>
              <a:gd name="connsiteX6" fmla="*/ 914400 w 3135086"/>
              <a:gd name="connsiteY6" fmla="*/ 665018 h 1769423"/>
              <a:gd name="connsiteX7" fmla="*/ 1425039 w 3135086"/>
              <a:gd name="connsiteY7" fmla="*/ 1080655 h 1769423"/>
              <a:gd name="connsiteX8" fmla="*/ 1852551 w 3135086"/>
              <a:gd name="connsiteY8" fmla="*/ 1092530 h 1769423"/>
              <a:gd name="connsiteX9" fmla="*/ 1805050 w 3135086"/>
              <a:gd name="connsiteY9" fmla="*/ 973777 h 1769423"/>
              <a:gd name="connsiteX10" fmla="*/ 1959429 w 3135086"/>
              <a:gd name="connsiteY10" fmla="*/ 1033153 h 1769423"/>
              <a:gd name="connsiteX11" fmla="*/ 2090058 w 3135086"/>
              <a:gd name="connsiteY11" fmla="*/ 902525 h 1769423"/>
              <a:gd name="connsiteX12" fmla="*/ 2565071 w 3135086"/>
              <a:gd name="connsiteY12" fmla="*/ 926275 h 1769423"/>
              <a:gd name="connsiteX13" fmla="*/ 2778826 w 3135086"/>
              <a:gd name="connsiteY13" fmla="*/ 1092530 h 1769423"/>
              <a:gd name="connsiteX14" fmla="*/ 2861954 w 3135086"/>
              <a:gd name="connsiteY14" fmla="*/ 1092530 h 1769423"/>
              <a:gd name="connsiteX15" fmla="*/ 2945081 w 3135086"/>
              <a:gd name="connsiteY15" fmla="*/ 1270660 h 1769423"/>
              <a:gd name="connsiteX16" fmla="*/ 3016333 w 3135086"/>
              <a:gd name="connsiteY16" fmla="*/ 1270660 h 1769423"/>
              <a:gd name="connsiteX17" fmla="*/ 3040084 w 3135086"/>
              <a:gd name="connsiteY17" fmla="*/ 1341912 h 1769423"/>
              <a:gd name="connsiteX18" fmla="*/ 3135086 w 3135086"/>
              <a:gd name="connsiteY18" fmla="*/ 1448790 h 1769423"/>
              <a:gd name="connsiteX19" fmla="*/ 3075710 w 3135086"/>
              <a:gd name="connsiteY19" fmla="*/ 1769423 h 1769423"/>
              <a:gd name="connsiteX20" fmla="*/ 249382 w 3135086"/>
              <a:gd name="connsiteY20" fmla="*/ 1769423 h 1769423"/>
              <a:gd name="connsiteX21" fmla="*/ 237507 w 3135086"/>
              <a:gd name="connsiteY21" fmla="*/ 1662546 h 1769423"/>
              <a:gd name="connsiteX22" fmla="*/ 71252 w 3135086"/>
              <a:gd name="connsiteY22" fmla="*/ 1496291 h 1769423"/>
              <a:gd name="connsiteX23" fmla="*/ 0 w 3135086"/>
              <a:gd name="connsiteY23" fmla="*/ 1389413 h 1769423"/>
              <a:gd name="connsiteX24" fmla="*/ 0 w 3135086"/>
              <a:gd name="connsiteY24" fmla="*/ 1223159 h 1769423"/>
              <a:gd name="connsiteX25" fmla="*/ 142504 w 3135086"/>
              <a:gd name="connsiteY25" fmla="*/ 1187533 h 1769423"/>
              <a:gd name="connsiteX26" fmla="*/ 201881 w 3135086"/>
              <a:gd name="connsiteY26" fmla="*/ 1092530 h 1769423"/>
              <a:gd name="connsiteX27" fmla="*/ 154380 w 3135086"/>
              <a:gd name="connsiteY27" fmla="*/ 760021 h 1769423"/>
              <a:gd name="connsiteX28" fmla="*/ 142504 w 3135086"/>
              <a:gd name="connsiteY28" fmla="*/ 403761 h 1769423"/>
              <a:gd name="connsiteX29" fmla="*/ 225632 w 3135086"/>
              <a:gd name="connsiteY29" fmla="*/ 142504 h 1769423"/>
              <a:gd name="connsiteX30" fmla="*/ 308759 w 3135086"/>
              <a:gd name="connsiteY30" fmla="*/ 0 h 1769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3135086" h="1769423">
                <a:moveTo>
                  <a:pt x="308759" y="0"/>
                </a:moveTo>
                <a:lnTo>
                  <a:pt x="451263" y="249382"/>
                </a:lnTo>
                <a:lnTo>
                  <a:pt x="617517" y="320634"/>
                </a:lnTo>
                <a:lnTo>
                  <a:pt x="843149" y="225631"/>
                </a:lnTo>
                <a:lnTo>
                  <a:pt x="914400" y="249382"/>
                </a:lnTo>
                <a:lnTo>
                  <a:pt x="843149" y="391886"/>
                </a:lnTo>
                <a:lnTo>
                  <a:pt x="914400" y="665018"/>
                </a:lnTo>
                <a:lnTo>
                  <a:pt x="1425039" y="1080655"/>
                </a:lnTo>
                <a:lnTo>
                  <a:pt x="1852551" y="1092530"/>
                </a:lnTo>
                <a:lnTo>
                  <a:pt x="1805050" y="973777"/>
                </a:lnTo>
                <a:lnTo>
                  <a:pt x="1959429" y="1033153"/>
                </a:lnTo>
                <a:lnTo>
                  <a:pt x="2090058" y="902525"/>
                </a:lnTo>
                <a:lnTo>
                  <a:pt x="2565071" y="926275"/>
                </a:lnTo>
                <a:lnTo>
                  <a:pt x="2778826" y="1092530"/>
                </a:lnTo>
                <a:lnTo>
                  <a:pt x="2861954" y="1092530"/>
                </a:lnTo>
                <a:lnTo>
                  <a:pt x="2945081" y="1270660"/>
                </a:lnTo>
                <a:lnTo>
                  <a:pt x="3016333" y="1270660"/>
                </a:lnTo>
                <a:lnTo>
                  <a:pt x="3040084" y="1341912"/>
                </a:lnTo>
                <a:lnTo>
                  <a:pt x="3135086" y="1448790"/>
                </a:lnTo>
                <a:lnTo>
                  <a:pt x="3075710" y="1769423"/>
                </a:lnTo>
                <a:lnTo>
                  <a:pt x="249382" y="1769423"/>
                </a:lnTo>
                <a:lnTo>
                  <a:pt x="237507" y="1662546"/>
                </a:lnTo>
                <a:lnTo>
                  <a:pt x="71252" y="1496291"/>
                </a:lnTo>
                <a:lnTo>
                  <a:pt x="0" y="1389413"/>
                </a:lnTo>
                <a:lnTo>
                  <a:pt x="0" y="1223159"/>
                </a:lnTo>
                <a:lnTo>
                  <a:pt x="142504" y="1187533"/>
                </a:lnTo>
                <a:lnTo>
                  <a:pt x="201881" y="1092530"/>
                </a:lnTo>
                <a:lnTo>
                  <a:pt x="154380" y="760021"/>
                </a:lnTo>
                <a:lnTo>
                  <a:pt x="142504" y="403761"/>
                </a:lnTo>
                <a:lnTo>
                  <a:pt x="225632" y="142504"/>
                </a:lnTo>
                <a:lnTo>
                  <a:pt x="308759" y="0"/>
                </a:lnTo>
                <a:close/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3839135" y="1936376"/>
            <a:ext cx="154641" cy="154642"/>
          </a:xfrm>
          <a:custGeom>
            <a:avLst/>
            <a:gdLst>
              <a:gd name="connsiteX0" fmla="*/ 67236 w 154641"/>
              <a:gd name="connsiteY0" fmla="*/ 0 h 154642"/>
              <a:gd name="connsiteX1" fmla="*/ 67236 w 154641"/>
              <a:gd name="connsiteY1" fmla="*/ 0 h 154642"/>
              <a:gd name="connsiteX2" fmla="*/ 121024 w 154641"/>
              <a:gd name="connsiteY2" fmla="*/ 20171 h 154642"/>
              <a:gd name="connsiteX3" fmla="*/ 141194 w 154641"/>
              <a:gd name="connsiteY3" fmla="*/ 26895 h 154642"/>
              <a:gd name="connsiteX4" fmla="*/ 154641 w 154641"/>
              <a:gd name="connsiteY4" fmla="*/ 47065 h 154642"/>
              <a:gd name="connsiteX5" fmla="*/ 141194 w 154641"/>
              <a:gd name="connsiteY5" fmla="*/ 154642 h 154642"/>
              <a:gd name="connsiteX6" fmla="*/ 67236 w 154641"/>
              <a:gd name="connsiteY6" fmla="*/ 147918 h 154642"/>
              <a:gd name="connsiteX7" fmla="*/ 0 w 154641"/>
              <a:gd name="connsiteY7" fmla="*/ 80683 h 154642"/>
              <a:gd name="connsiteX8" fmla="*/ 67236 w 154641"/>
              <a:gd name="connsiteY8" fmla="*/ 0 h 154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4641" h="154642">
                <a:moveTo>
                  <a:pt x="67236" y="0"/>
                </a:moveTo>
                <a:lnTo>
                  <a:pt x="67236" y="0"/>
                </a:lnTo>
                <a:lnTo>
                  <a:pt x="121024" y="20171"/>
                </a:lnTo>
                <a:cubicBezTo>
                  <a:pt x="127684" y="22593"/>
                  <a:pt x="135660" y="22468"/>
                  <a:pt x="141194" y="26895"/>
                </a:cubicBezTo>
                <a:cubicBezTo>
                  <a:pt x="147504" y="31943"/>
                  <a:pt x="154641" y="47065"/>
                  <a:pt x="154641" y="47065"/>
                </a:cubicBezTo>
                <a:lnTo>
                  <a:pt x="141194" y="154642"/>
                </a:lnTo>
                <a:lnTo>
                  <a:pt x="67236" y="147918"/>
                </a:lnTo>
                <a:lnTo>
                  <a:pt x="0" y="80683"/>
                </a:lnTo>
                <a:lnTo>
                  <a:pt x="67236" y="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6" name="Groupe 75"/>
          <p:cNvGrpSpPr/>
          <p:nvPr/>
        </p:nvGrpSpPr>
        <p:grpSpPr>
          <a:xfrm>
            <a:off x="4222376" y="2271869"/>
            <a:ext cx="1023695" cy="941978"/>
            <a:chOff x="4222376" y="2271869"/>
            <a:chExt cx="1023695" cy="941978"/>
          </a:xfrm>
        </p:grpSpPr>
        <p:sp>
          <p:nvSpPr>
            <p:cNvPr id="9" name="Forme libre 8"/>
            <p:cNvSpPr/>
            <p:nvPr/>
          </p:nvSpPr>
          <p:spPr>
            <a:xfrm>
              <a:off x="4222376" y="2636912"/>
              <a:ext cx="277616" cy="252192"/>
            </a:xfrm>
            <a:custGeom>
              <a:avLst/>
              <a:gdLst>
                <a:gd name="connsiteX0" fmla="*/ 0 w 223513"/>
                <a:gd name="connsiteY0" fmla="*/ 31952 h 305603"/>
                <a:gd name="connsiteX1" fmla="*/ 0 w 223513"/>
                <a:gd name="connsiteY1" fmla="*/ 31952 h 305603"/>
                <a:gd name="connsiteX2" fmla="*/ 134471 w 223513"/>
                <a:gd name="connsiteY2" fmla="*/ 18505 h 305603"/>
                <a:gd name="connsiteX3" fmla="*/ 154642 w 223513"/>
                <a:gd name="connsiteY3" fmla="*/ 38675 h 305603"/>
                <a:gd name="connsiteX4" fmla="*/ 161365 w 223513"/>
                <a:gd name="connsiteY4" fmla="*/ 58846 h 305603"/>
                <a:gd name="connsiteX5" fmla="*/ 168089 w 223513"/>
                <a:gd name="connsiteY5" fmla="*/ 173146 h 305603"/>
                <a:gd name="connsiteX6" fmla="*/ 188259 w 223513"/>
                <a:gd name="connsiteY6" fmla="*/ 179870 h 305603"/>
                <a:gd name="connsiteX7" fmla="*/ 221877 w 223513"/>
                <a:gd name="connsiteY7" fmla="*/ 220211 h 305603"/>
                <a:gd name="connsiteX8" fmla="*/ 215153 w 223513"/>
                <a:gd name="connsiteY8" fmla="*/ 273999 h 305603"/>
                <a:gd name="connsiteX9" fmla="*/ 174812 w 223513"/>
                <a:gd name="connsiteY9" fmla="*/ 294170 h 305603"/>
                <a:gd name="connsiteX10" fmla="*/ 141195 w 223513"/>
                <a:gd name="connsiteY10" fmla="*/ 267275 h 305603"/>
                <a:gd name="connsiteX11" fmla="*/ 121024 w 223513"/>
                <a:gd name="connsiteY11" fmla="*/ 253828 h 305603"/>
                <a:gd name="connsiteX12" fmla="*/ 80683 w 223513"/>
                <a:gd name="connsiteY12" fmla="*/ 220211 h 305603"/>
                <a:gd name="connsiteX13" fmla="*/ 40342 w 223513"/>
                <a:gd name="connsiteY13" fmla="*/ 159699 h 305603"/>
                <a:gd name="connsiteX14" fmla="*/ 26895 w 223513"/>
                <a:gd name="connsiteY14" fmla="*/ 139528 h 305603"/>
                <a:gd name="connsiteX15" fmla="*/ 13448 w 223513"/>
                <a:gd name="connsiteY15" fmla="*/ 99187 h 305603"/>
                <a:gd name="connsiteX16" fmla="*/ 0 w 223513"/>
                <a:gd name="connsiteY16" fmla="*/ 31952 h 305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23513" h="305603">
                  <a:moveTo>
                    <a:pt x="0" y="31952"/>
                  </a:moveTo>
                  <a:lnTo>
                    <a:pt x="0" y="31952"/>
                  </a:lnTo>
                  <a:cubicBezTo>
                    <a:pt x="36004" y="24237"/>
                    <a:pt x="92835" y="0"/>
                    <a:pt x="134471" y="18505"/>
                  </a:cubicBezTo>
                  <a:cubicBezTo>
                    <a:pt x="143160" y="22367"/>
                    <a:pt x="147918" y="31952"/>
                    <a:pt x="154642" y="38675"/>
                  </a:cubicBezTo>
                  <a:cubicBezTo>
                    <a:pt x="156883" y="45399"/>
                    <a:pt x="160660" y="51794"/>
                    <a:pt x="161365" y="58846"/>
                  </a:cubicBezTo>
                  <a:cubicBezTo>
                    <a:pt x="165163" y="96822"/>
                    <a:pt x="159810" y="135889"/>
                    <a:pt x="168089" y="173146"/>
                  </a:cubicBezTo>
                  <a:cubicBezTo>
                    <a:pt x="169626" y="180064"/>
                    <a:pt x="181536" y="177629"/>
                    <a:pt x="188259" y="179870"/>
                  </a:cubicBezTo>
                  <a:cubicBezTo>
                    <a:pt x="193217" y="184828"/>
                    <a:pt x="220941" y="209913"/>
                    <a:pt x="221877" y="220211"/>
                  </a:cubicBezTo>
                  <a:cubicBezTo>
                    <a:pt x="223513" y="238206"/>
                    <a:pt x="221864" y="257222"/>
                    <a:pt x="215153" y="273999"/>
                  </a:cubicBezTo>
                  <a:cubicBezTo>
                    <a:pt x="211143" y="284025"/>
                    <a:pt x="183303" y="291340"/>
                    <a:pt x="174812" y="294170"/>
                  </a:cubicBezTo>
                  <a:cubicBezTo>
                    <a:pt x="112722" y="252776"/>
                    <a:pt x="189104" y="305603"/>
                    <a:pt x="141195" y="267275"/>
                  </a:cubicBezTo>
                  <a:cubicBezTo>
                    <a:pt x="134885" y="262227"/>
                    <a:pt x="127232" y="259001"/>
                    <a:pt x="121024" y="253828"/>
                  </a:cubicBezTo>
                  <a:cubicBezTo>
                    <a:pt x="69249" y="210684"/>
                    <a:pt x="130766" y="253601"/>
                    <a:pt x="80683" y="220211"/>
                  </a:cubicBezTo>
                  <a:lnTo>
                    <a:pt x="40342" y="159699"/>
                  </a:lnTo>
                  <a:cubicBezTo>
                    <a:pt x="35860" y="152975"/>
                    <a:pt x="29450" y="147194"/>
                    <a:pt x="26895" y="139528"/>
                  </a:cubicBezTo>
                  <a:lnTo>
                    <a:pt x="13448" y="99187"/>
                  </a:lnTo>
                  <a:cubicBezTo>
                    <a:pt x="6521" y="22996"/>
                    <a:pt x="2241" y="43158"/>
                    <a:pt x="0" y="3195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4410635" y="2271869"/>
              <a:ext cx="835436" cy="941978"/>
            </a:xfrm>
            <a:custGeom>
              <a:avLst/>
              <a:gdLst>
                <a:gd name="connsiteX0" fmla="*/ 47065 w 835436"/>
                <a:gd name="connsiteY0" fmla="*/ 20855 h 941978"/>
                <a:gd name="connsiteX1" fmla="*/ 47065 w 835436"/>
                <a:gd name="connsiteY1" fmla="*/ 20855 h 941978"/>
                <a:gd name="connsiteX2" fmla="*/ 33618 w 835436"/>
                <a:gd name="connsiteY2" fmla="*/ 155325 h 941978"/>
                <a:gd name="connsiteX3" fmla="*/ 26894 w 835436"/>
                <a:gd name="connsiteY3" fmla="*/ 175496 h 941978"/>
                <a:gd name="connsiteX4" fmla="*/ 0 w 835436"/>
                <a:gd name="connsiteY4" fmla="*/ 215837 h 941978"/>
                <a:gd name="connsiteX5" fmla="*/ 20171 w 835436"/>
                <a:gd name="connsiteY5" fmla="*/ 236007 h 941978"/>
                <a:gd name="connsiteX6" fmla="*/ 40341 w 835436"/>
                <a:gd name="connsiteY6" fmla="*/ 242731 h 941978"/>
                <a:gd name="connsiteX7" fmla="*/ 107577 w 835436"/>
                <a:gd name="connsiteY7" fmla="*/ 249455 h 941978"/>
                <a:gd name="connsiteX8" fmla="*/ 127747 w 835436"/>
                <a:gd name="connsiteY8" fmla="*/ 309966 h 941978"/>
                <a:gd name="connsiteX9" fmla="*/ 154641 w 835436"/>
                <a:gd name="connsiteY9" fmla="*/ 350307 h 941978"/>
                <a:gd name="connsiteX10" fmla="*/ 161365 w 835436"/>
                <a:gd name="connsiteY10" fmla="*/ 370478 h 941978"/>
                <a:gd name="connsiteX11" fmla="*/ 168089 w 835436"/>
                <a:gd name="connsiteY11" fmla="*/ 464607 h 941978"/>
                <a:gd name="connsiteX12" fmla="*/ 181536 w 835436"/>
                <a:gd name="connsiteY12" fmla="*/ 478055 h 941978"/>
                <a:gd name="connsiteX13" fmla="*/ 188259 w 835436"/>
                <a:gd name="connsiteY13" fmla="*/ 518396 h 941978"/>
                <a:gd name="connsiteX14" fmla="*/ 194983 w 835436"/>
                <a:gd name="connsiteY14" fmla="*/ 538566 h 941978"/>
                <a:gd name="connsiteX15" fmla="*/ 221877 w 835436"/>
                <a:gd name="connsiteY15" fmla="*/ 612525 h 941978"/>
                <a:gd name="connsiteX16" fmla="*/ 242047 w 835436"/>
                <a:gd name="connsiteY16" fmla="*/ 605802 h 941978"/>
                <a:gd name="connsiteX17" fmla="*/ 262218 w 835436"/>
                <a:gd name="connsiteY17" fmla="*/ 565460 h 941978"/>
                <a:gd name="connsiteX18" fmla="*/ 282389 w 835436"/>
                <a:gd name="connsiteY18" fmla="*/ 552013 h 941978"/>
                <a:gd name="connsiteX19" fmla="*/ 302559 w 835436"/>
                <a:gd name="connsiteY19" fmla="*/ 545290 h 941978"/>
                <a:gd name="connsiteX20" fmla="*/ 369794 w 835436"/>
                <a:gd name="connsiteY20" fmla="*/ 552013 h 941978"/>
                <a:gd name="connsiteX21" fmla="*/ 363071 w 835436"/>
                <a:gd name="connsiteY21" fmla="*/ 592355 h 941978"/>
                <a:gd name="connsiteX22" fmla="*/ 342900 w 835436"/>
                <a:gd name="connsiteY22" fmla="*/ 652866 h 941978"/>
                <a:gd name="connsiteX23" fmla="*/ 336177 w 835436"/>
                <a:gd name="connsiteY23" fmla="*/ 673037 h 941978"/>
                <a:gd name="connsiteX24" fmla="*/ 329453 w 835436"/>
                <a:gd name="connsiteY24" fmla="*/ 706655 h 941978"/>
                <a:gd name="connsiteX25" fmla="*/ 316006 w 835436"/>
                <a:gd name="connsiteY25" fmla="*/ 746996 h 941978"/>
                <a:gd name="connsiteX26" fmla="*/ 342900 w 835436"/>
                <a:gd name="connsiteY26" fmla="*/ 834402 h 941978"/>
                <a:gd name="connsiteX27" fmla="*/ 376518 w 835436"/>
                <a:gd name="connsiteY27" fmla="*/ 841125 h 941978"/>
                <a:gd name="connsiteX28" fmla="*/ 389965 w 835436"/>
                <a:gd name="connsiteY28" fmla="*/ 861296 h 941978"/>
                <a:gd name="connsiteX29" fmla="*/ 410136 w 835436"/>
                <a:gd name="connsiteY29" fmla="*/ 881466 h 941978"/>
                <a:gd name="connsiteX30" fmla="*/ 416859 w 835436"/>
                <a:gd name="connsiteY30" fmla="*/ 901637 h 941978"/>
                <a:gd name="connsiteX31" fmla="*/ 423583 w 835436"/>
                <a:gd name="connsiteY31" fmla="*/ 928531 h 941978"/>
                <a:gd name="connsiteX32" fmla="*/ 443753 w 835436"/>
                <a:gd name="connsiteY32" fmla="*/ 941978 h 941978"/>
                <a:gd name="connsiteX33" fmla="*/ 457200 w 835436"/>
                <a:gd name="connsiteY33" fmla="*/ 794060 h 941978"/>
                <a:gd name="connsiteX34" fmla="*/ 463924 w 835436"/>
                <a:gd name="connsiteY34" fmla="*/ 706655 h 941978"/>
                <a:gd name="connsiteX35" fmla="*/ 497541 w 835436"/>
                <a:gd name="connsiteY35" fmla="*/ 659590 h 941978"/>
                <a:gd name="connsiteX36" fmla="*/ 510989 w 835436"/>
                <a:gd name="connsiteY36" fmla="*/ 673037 h 941978"/>
                <a:gd name="connsiteX37" fmla="*/ 578224 w 835436"/>
                <a:gd name="connsiteY37" fmla="*/ 686484 h 941978"/>
                <a:gd name="connsiteX38" fmla="*/ 598394 w 835436"/>
                <a:gd name="connsiteY38" fmla="*/ 673037 h 941978"/>
                <a:gd name="connsiteX39" fmla="*/ 605118 w 835436"/>
                <a:gd name="connsiteY39" fmla="*/ 652866 h 941978"/>
                <a:gd name="connsiteX40" fmla="*/ 611841 w 835436"/>
                <a:gd name="connsiteY40" fmla="*/ 585631 h 941978"/>
                <a:gd name="connsiteX41" fmla="*/ 625289 w 835436"/>
                <a:gd name="connsiteY41" fmla="*/ 518396 h 941978"/>
                <a:gd name="connsiteX42" fmla="*/ 652183 w 835436"/>
                <a:gd name="connsiteY42" fmla="*/ 478055 h 941978"/>
                <a:gd name="connsiteX43" fmla="*/ 692524 w 835436"/>
                <a:gd name="connsiteY43" fmla="*/ 457884 h 941978"/>
                <a:gd name="connsiteX44" fmla="*/ 786653 w 835436"/>
                <a:gd name="connsiteY44" fmla="*/ 451160 h 941978"/>
                <a:gd name="connsiteX45" fmla="*/ 820271 w 835436"/>
                <a:gd name="connsiteY45" fmla="*/ 444437 h 941978"/>
                <a:gd name="connsiteX46" fmla="*/ 820271 w 835436"/>
                <a:gd name="connsiteY46" fmla="*/ 336860 h 941978"/>
                <a:gd name="connsiteX47" fmla="*/ 800100 w 835436"/>
                <a:gd name="connsiteY47" fmla="*/ 350307 h 941978"/>
                <a:gd name="connsiteX48" fmla="*/ 753036 w 835436"/>
                <a:gd name="connsiteY48" fmla="*/ 296519 h 941978"/>
                <a:gd name="connsiteX49" fmla="*/ 746312 w 835436"/>
                <a:gd name="connsiteY49" fmla="*/ 276349 h 941978"/>
                <a:gd name="connsiteX50" fmla="*/ 726141 w 835436"/>
                <a:gd name="connsiteY50" fmla="*/ 256178 h 941978"/>
                <a:gd name="connsiteX51" fmla="*/ 712694 w 835436"/>
                <a:gd name="connsiteY51" fmla="*/ 236007 h 941978"/>
                <a:gd name="connsiteX52" fmla="*/ 692524 w 835436"/>
                <a:gd name="connsiteY52" fmla="*/ 209113 h 941978"/>
                <a:gd name="connsiteX53" fmla="*/ 672353 w 835436"/>
                <a:gd name="connsiteY53" fmla="*/ 162049 h 941978"/>
                <a:gd name="connsiteX54" fmla="*/ 658906 w 835436"/>
                <a:gd name="connsiteY54" fmla="*/ 141878 h 941978"/>
                <a:gd name="connsiteX55" fmla="*/ 598394 w 835436"/>
                <a:gd name="connsiteY55" fmla="*/ 108260 h 941978"/>
                <a:gd name="connsiteX56" fmla="*/ 578224 w 835436"/>
                <a:gd name="connsiteY56" fmla="*/ 121707 h 941978"/>
                <a:gd name="connsiteX57" fmla="*/ 564777 w 835436"/>
                <a:gd name="connsiteY57" fmla="*/ 135155 h 941978"/>
                <a:gd name="connsiteX58" fmla="*/ 524436 w 835436"/>
                <a:gd name="connsiteY58" fmla="*/ 162049 h 941978"/>
                <a:gd name="connsiteX59" fmla="*/ 490818 w 835436"/>
                <a:gd name="connsiteY59" fmla="*/ 155325 h 941978"/>
                <a:gd name="connsiteX60" fmla="*/ 470647 w 835436"/>
                <a:gd name="connsiteY60" fmla="*/ 135155 h 941978"/>
                <a:gd name="connsiteX61" fmla="*/ 450477 w 835436"/>
                <a:gd name="connsiteY61" fmla="*/ 128431 h 941978"/>
                <a:gd name="connsiteX62" fmla="*/ 410136 w 835436"/>
                <a:gd name="connsiteY62" fmla="*/ 94813 h 941978"/>
                <a:gd name="connsiteX63" fmla="*/ 389965 w 835436"/>
                <a:gd name="connsiteY63" fmla="*/ 74643 h 941978"/>
                <a:gd name="connsiteX64" fmla="*/ 363071 w 835436"/>
                <a:gd name="connsiteY64" fmla="*/ 54472 h 941978"/>
                <a:gd name="connsiteX65" fmla="*/ 342900 w 835436"/>
                <a:gd name="connsiteY65" fmla="*/ 34302 h 941978"/>
                <a:gd name="connsiteX66" fmla="*/ 316006 w 835436"/>
                <a:gd name="connsiteY66" fmla="*/ 20855 h 941978"/>
                <a:gd name="connsiteX67" fmla="*/ 275665 w 835436"/>
                <a:gd name="connsiteY67" fmla="*/ 684 h 941978"/>
                <a:gd name="connsiteX68" fmla="*/ 268941 w 835436"/>
                <a:gd name="connsiteY68" fmla="*/ 27578 h 941978"/>
                <a:gd name="connsiteX69" fmla="*/ 255494 w 835436"/>
                <a:gd name="connsiteY69" fmla="*/ 108260 h 941978"/>
                <a:gd name="connsiteX70" fmla="*/ 174812 w 835436"/>
                <a:gd name="connsiteY70" fmla="*/ 101537 h 941978"/>
                <a:gd name="connsiteX71" fmla="*/ 107577 w 835436"/>
                <a:gd name="connsiteY71" fmla="*/ 61196 h 941978"/>
                <a:gd name="connsiteX72" fmla="*/ 40341 w 835436"/>
                <a:gd name="connsiteY72" fmla="*/ 41025 h 941978"/>
                <a:gd name="connsiteX73" fmla="*/ 47065 w 835436"/>
                <a:gd name="connsiteY73" fmla="*/ 20855 h 94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835436" h="941978">
                  <a:moveTo>
                    <a:pt x="47065" y="20855"/>
                  </a:moveTo>
                  <a:lnTo>
                    <a:pt x="47065" y="20855"/>
                  </a:lnTo>
                  <a:cubicBezTo>
                    <a:pt x="43155" y="79497"/>
                    <a:pt x="45736" y="106854"/>
                    <a:pt x="33618" y="155325"/>
                  </a:cubicBezTo>
                  <a:cubicBezTo>
                    <a:pt x="31899" y="162201"/>
                    <a:pt x="30336" y="169301"/>
                    <a:pt x="26894" y="175496"/>
                  </a:cubicBezTo>
                  <a:cubicBezTo>
                    <a:pt x="19045" y="189623"/>
                    <a:pt x="0" y="215837"/>
                    <a:pt x="0" y="215837"/>
                  </a:cubicBezTo>
                  <a:cubicBezTo>
                    <a:pt x="6724" y="222560"/>
                    <a:pt x="12259" y="230733"/>
                    <a:pt x="20171" y="236007"/>
                  </a:cubicBezTo>
                  <a:cubicBezTo>
                    <a:pt x="26068" y="239938"/>
                    <a:pt x="33336" y="241653"/>
                    <a:pt x="40341" y="242731"/>
                  </a:cubicBezTo>
                  <a:cubicBezTo>
                    <a:pt x="62603" y="246156"/>
                    <a:pt x="85165" y="247214"/>
                    <a:pt x="107577" y="249455"/>
                  </a:cubicBezTo>
                  <a:cubicBezTo>
                    <a:pt x="147676" y="309602"/>
                    <a:pt x="87489" y="213346"/>
                    <a:pt x="127747" y="309966"/>
                  </a:cubicBezTo>
                  <a:cubicBezTo>
                    <a:pt x="133963" y="324884"/>
                    <a:pt x="149530" y="334975"/>
                    <a:pt x="154641" y="350307"/>
                  </a:cubicBezTo>
                  <a:lnTo>
                    <a:pt x="161365" y="370478"/>
                  </a:lnTo>
                  <a:cubicBezTo>
                    <a:pt x="163606" y="401854"/>
                    <a:pt x="162292" y="433690"/>
                    <a:pt x="168089" y="464607"/>
                  </a:cubicBezTo>
                  <a:cubicBezTo>
                    <a:pt x="169257" y="470838"/>
                    <a:pt x="179310" y="472119"/>
                    <a:pt x="181536" y="478055"/>
                  </a:cubicBezTo>
                  <a:cubicBezTo>
                    <a:pt x="186322" y="490820"/>
                    <a:pt x="185302" y="505088"/>
                    <a:pt x="188259" y="518396"/>
                  </a:cubicBezTo>
                  <a:cubicBezTo>
                    <a:pt x="189796" y="525314"/>
                    <a:pt x="192742" y="531843"/>
                    <a:pt x="194983" y="538566"/>
                  </a:cubicBezTo>
                  <a:cubicBezTo>
                    <a:pt x="197331" y="559700"/>
                    <a:pt x="186917" y="606698"/>
                    <a:pt x="221877" y="612525"/>
                  </a:cubicBezTo>
                  <a:cubicBezTo>
                    <a:pt x="228868" y="613690"/>
                    <a:pt x="235324" y="608043"/>
                    <a:pt x="242047" y="605802"/>
                  </a:cubicBezTo>
                  <a:cubicBezTo>
                    <a:pt x="247515" y="589398"/>
                    <a:pt x="249185" y="578493"/>
                    <a:pt x="262218" y="565460"/>
                  </a:cubicBezTo>
                  <a:cubicBezTo>
                    <a:pt x="267932" y="559746"/>
                    <a:pt x="275161" y="555627"/>
                    <a:pt x="282389" y="552013"/>
                  </a:cubicBezTo>
                  <a:cubicBezTo>
                    <a:pt x="288728" y="548844"/>
                    <a:pt x="295836" y="547531"/>
                    <a:pt x="302559" y="545290"/>
                  </a:cubicBezTo>
                  <a:cubicBezTo>
                    <a:pt x="324971" y="547531"/>
                    <a:pt x="352015" y="538185"/>
                    <a:pt x="369794" y="552013"/>
                  </a:cubicBezTo>
                  <a:cubicBezTo>
                    <a:pt x="380555" y="560383"/>
                    <a:pt x="366377" y="579129"/>
                    <a:pt x="363071" y="592355"/>
                  </a:cubicBezTo>
                  <a:cubicBezTo>
                    <a:pt x="363064" y="592382"/>
                    <a:pt x="346266" y="642768"/>
                    <a:pt x="342900" y="652866"/>
                  </a:cubicBezTo>
                  <a:cubicBezTo>
                    <a:pt x="340659" y="659590"/>
                    <a:pt x="337567" y="666087"/>
                    <a:pt x="336177" y="673037"/>
                  </a:cubicBezTo>
                  <a:cubicBezTo>
                    <a:pt x="333936" y="684243"/>
                    <a:pt x="332460" y="695630"/>
                    <a:pt x="329453" y="706655"/>
                  </a:cubicBezTo>
                  <a:cubicBezTo>
                    <a:pt x="325723" y="720330"/>
                    <a:pt x="316006" y="746996"/>
                    <a:pt x="316006" y="746996"/>
                  </a:cubicBezTo>
                  <a:cubicBezTo>
                    <a:pt x="320033" y="791287"/>
                    <a:pt x="303252" y="819534"/>
                    <a:pt x="342900" y="834402"/>
                  </a:cubicBezTo>
                  <a:cubicBezTo>
                    <a:pt x="353600" y="838415"/>
                    <a:pt x="365312" y="838884"/>
                    <a:pt x="376518" y="841125"/>
                  </a:cubicBezTo>
                  <a:cubicBezTo>
                    <a:pt x="381000" y="847849"/>
                    <a:pt x="384792" y="855088"/>
                    <a:pt x="389965" y="861296"/>
                  </a:cubicBezTo>
                  <a:cubicBezTo>
                    <a:pt x="396052" y="868601"/>
                    <a:pt x="404862" y="873554"/>
                    <a:pt x="410136" y="881466"/>
                  </a:cubicBezTo>
                  <a:cubicBezTo>
                    <a:pt x="414067" y="887363"/>
                    <a:pt x="414912" y="894822"/>
                    <a:pt x="416859" y="901637"/>
                  </a:cubicBezTo>
                  <a:cubicBezTo>
                    <a:pt x="419398" y="910522"/>
                    <a:pt x="418457" y="920842"/>
                    <a:pt x="423583" y="928531"/>
                  </a:cubicBezTo>
                  <a:cubicBezTo>
                    <a:pt x="428065" y="935254"/>
                    <a:pt x="437030" y="937496"/>
                    <a:pt x="443753" y="941978"/>
                  </a:cubicBezTo>
                  <a:cubicBezTo>
                    <a:pt x="464234" y="880537"/>
                    <a:pt x="448466" y="933799"/>
                    <a:pt x="457200" y="794060"/>
                  </a:cubicBezTo>
                  <a:cubicBezTo>
                    <a:pt x="459023" y="764896"/>
                    <a:pt x="459367" y="735518"/>
                    <a:pt x="463924" y="706655"/>
                  </a:cubicBezTo>
                  <a:cubicBezTo>
                    <a:pt x="470897" y="662495"/>
                    <a:pt x="468281" y="669343"/>
                    <a:pt x="497541" y="659590"/>
                  </a:cubicBezTo>
                  <a:cubicBezTo>
                    <a:pt x="502024" y="664072"/>
                    <a:pt x="507727" y="667601"/>
                    <a:pt x="510989" y="673037"/>
                  </a:cubicBezTo>
                  <a:cubicBezTo>
                    <a:pt x="533987" y="711365"/>
                    <a:pt x="482440" y="697126"/>
                    <a:pt x="578224" y="686484"/>
                  </a:cubicBezTo>
                  <a:cubicBezTo>
                    <a:pt x="584947" y="682002"/>
                    <a:pt x="593346" y="679347"/>
                    <a:pt x="598394" y="673037"/>
                  </a:cubicBezTo>
                  <a:cubicBezTo>
                    <a:pt x="602821" y="667503"/>
                    <a:pt x="604040" y="659871"/>
                    <a:pt x="605118" y="652866"/>
                  </a:cubicBezTo>
                  <a:cubicBezTo>
                    <a:pt x="608543" y="630604"/>
                    <a:pt x="609209" y="608000"/>
                    <a:pt x="611841" y="585631"/>
                  </a:cubicBezTo>
                  <a:cubicBezTo>
                    <a:pt x="613138" y="574608"/>
                    <a:pt x="616428" y="534345"/>
                    <a:pt x="625289" y="518396"/>
                  </a:cubicBezTo>
                  <a:cubicBezTo>
                    <a:pt x="633138" y="504269"/>
                    <a:pt x="638736" y="487020"/>
                    <a:pt x="652183" y="478055"/>
                  </a:cubicBezTo>
                  <a:cubicBezTo>
                    <a:pt x="678250" y="460675"/>
                    <a:pt x="664687" y="467162"/>
                    <a:pt x="692524" y="457884"/>
                  </a:cubicBezTo>
                  <a:cubicBezTo>
                    <a:pt x="736941" y="428272"/>
                    <a:pt x="693465" y="451160"/>
                    <a:pt x="786653" y="451160"/>
                  </a:cubicBezTo>
                  <a:cubicBezTo>
                    <a:pt x="798081" y="451160"/>
                    <a:pt x="809065" y="446678"/>
                    <a:pt x="820271" y="444437"/>
                  </a:cubicBezTo>
                  <a:cubicBezTo>
                    <a:pt x="820521" y="441939"/>
                    <a:pt x="835436" y="352025"/>
                    <a:pt x="820271" y="336860"/>
                  </a:cubicBezTo>
                  <a:cubicBezTo>
                    <a:pt x="814557" y="331146"/>
                    <a:pt x="806824" y="345825"/>
                    <a:pt x="800100" y="350307"/>
                  </a:cubicBezTo>
                  <a:cubicBezTo>
                    <a:pt x="776568" y="334618"/>
                    <a:pt x="764243" y="330137"/>
                    <a:pt x="753036" y="296519"/>
                  </a:cubicBezTo>
                  <a:cubicBezTo>
                    <a:pt x="750795" y="289796"/>
                    <a:pt x="750243" y="282246"/>
                    <a:pt x="746312" y="276349"/>
                  </a:cubicBezTo>
                  <a:cubicBezTo>
                    <a:pt x="741037" y="268437"/>
                    <a:pt x="732228" y="263483"/>
                    <a:pt x="726141" y="256178"/>
                  </a:cubicBezTo>
                  <a:cubicBezTo>
                    <a:pt x="720968" y="249970"/>
                    <a:pt x="717391" y="242583"/>
                    <a:pt x="712694" y="236007"/>
                  </a:cubicBezTo>
                  <a:cubicBezTo>
                    <a:pt x="706181" y="226888"/>
                    <a:pt x="699247" y="218078"/>
                    <a:pt x="692524" y="209113"/>
                  </a:cubicBezTo>
                  <a:cubicBezTo>
                    <a:pt x="684981" y="186485"/>
                    <a:pt x="685646" y="185311"/>
                    <a:pt x="672353" y="162049"/>
                  </a:cubicBezTo>
                  <a:cubicBezTo>
                    <a:pt x="668344" y="155033"/>
                    <a:pt x="664987" y="147199"/>
                    <a:pt x="658906" y="141878"/>
                  </a:cubicBezTo>
                  <a:cubicBezTo>
                    <a:pt x="630453" y="116981"/>
                    <a:pt x="626097" y="117495"/>
                    <a:pt x="598394" y="108260"/>
                  </a:cubicBezTo>
                  <a:cubicBezTo>
                    <a:pt x="591671" y="112742"/>
                    <a:pt x="584534" y="116659"/>
                    <a:pt x="578224" y="121707"/>
                  </a:cubicBezTo>
                  <a:cubicBezTo>
                    <a:pt x="573274" y="125667"/>
                    <a:pt x="569848" y="131351"/>
                    <a:pt x="564777" y="135155"/>
                  </a:cubicBezTo>
                  <a:cubicBezTo>
                    <a:pt x="551848" y="144852"/>
                    <a:pt x="524436" y="162049"/>
                    <a:pt x="524436" y="162049"/>
                  </a:cubicBezTo>
                  <a:cubicBezTo>
                    <a:pt x="513230" y="159808"/>
                    <a:pt x="501040" y="160436"/>
                    <a:pt x="490818" y="155325"/>
                  </a:cubicBezTo>
                  <a:cubicBezTo>
                    <a:pt x="482313" y="151073"/>
                    <a:pt x="478559" y="140429"/>
                    <a:pt x="470647" y="135155"/>
                  </a:cubicBezTo>
                  <a:cubicBezTo>
                    <a:pt x="464750" y="131224"/>
                    <a:pt x="457200" y="130672"/>
                    <a:pt x="450477" y="128431"/>
                  </a:cubicBezTo>
                  <a:cubicBezTo>
                    <a:pt x="391555" y="69509"/>
                    <a:pt x="466292" y="141609"/>
                    <a:pt x="410136" y="94813"/>
                  </a:cubicBezTo>
                  <a:cubicBezTo>
                    <a:pt x="402831" y="88726"/>
                    <a:pt x="397184" y="80831"/>
                    <a:pt x="389965" y="74643"/>
                  </a:cubicBezTo>
                  <a:cubicBezTo>
                    <a:pt x="381457" y="67350"/>
                    <a:pt x="371579" y="61765"/>
                    <a:pt x="363071" y="54472"/>
                  </a:cubicBezTo>
                  <a:cubicBezTo>
                    <a:pt x="355852" y="48284"/>
                    <a:pt x="350637" y="39829"/>
                    <a:pt x="342900" y="34302"/>
                  </a:cubicBezTo>
                  <a:cubicBezTo>
                    <a:pt x="334744" y="28476"/>
                    <a:pt x="324708" y="25828"/>
                    <a:pt x="316006" y="20855"/>
                  </a:cubicBezTo>
                  <a:cubicBezTo>
                    <a:pt x="279511" y="0"/>
                    <a:pt x="312648" y="13011"/>
                    <a:pt x="275665" y="684"/>
                  </a:cubicBezTo>
                  <a:cubicBezTo>
                    <a:pt x="273424" y="9649"/>
                    <a:pt x="270346" y="18445"/>
                    <a:pt x="268941" y="27578"/>
                  </a:cubicBezTo>
                  <a:cubicBezTo>
                    <a:pt x="256073" y="111219"/>
                    <a:pt x="270509" y="63220"/>
                    <a:pt x="255494" y="108260"/>
                  </a:cubicBezTo>
                  <a:cubicBezTo>
                    <a:pt x="228600" y="106019"/>
                    <a:pt x="201337" y="106510"/>
                    <a:pt x="174812" y="101537"/>
                  </a:cubicBezTo>
                  <a:cubicBezTo>
                    <a:pt x="153062" y="97459"/>
                    <a:pt x="124654" y="66888"/>
                    <a:pt x="107577" y="61196"/>
                  </a:cubicBezTo>
                  <a:cubicBezTo>
                    <a:pt x="81850" y="52620"/>
                    <a:pt x="65744" y="46106"/>
                    <a:pt x="40341" y="41025"/>
                  </a:cubicBezTo>
                  <a:cubicBezTo>
                    <a:pt x="38144" y="40585"/>
                    <a:pt x="45944" y="24217"/>
                    <a:pt x="47065" y="20855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Forme libre 9"/>
          <p:cNvSpPr/>
          <p:nvPr/>
        </p:nvSpPr>
        <p:spPr>
          <a:xfrm>
            <a:off x="4067944" y="2245659"/>
            <a:ext cx="576064" cy="658906"/>
          </a:xfrm>
          <a:custGeom>
            <a:avLst/>
            <a:gdLst>
              <a:gd name="connsiteX0" fmla="*/ 87406 w 497541"/>
              <a:gd name="connsiteY0" fmla="*/ 0 h 658906"/>
              <a:gd name="connsiteX1" fmla="*/ 87406 w 497541"/>
              <a:gd name="connsiteY1" fmla="*/ 0 h 658906"/>
              <a:gd name="connsiteX2" fmla="*/ 33618 w 497541"/>
              <a:gd name="connsiteY2" fmla="*/ 20170 h 658906"/>
              <a:gd name="connsiteX3" fmla="*/ 20171 w 497541"/>
              <a:gd name="connsiteY3" fmla="*/ 40341 h 658906"/>
              <a:gd name="connsiteX4" fmla="*/ 6723 w 497541"/>
              <a:gd name="connsiteY4" fmla="*/ 53788 h 658906"/>
              <a:gd name="connsiteX5" fmla="*/ 13447 w 497541"/>
              <a:gd name="connsiteY5" fmla="*/ 174812 h 658906"/>
              <a:gd name="connsiteX6" fmla="*/ 20171 w 497541"/>
              <a:gd name="connsiteY6" fmla="*/ 201706 h 658906"/>
              <a:gd name="connsiteX7" fmla="*/ 33618 w 497541"/>
              <a:gd name="connsiteY7" fmla="*/ 221876 h 658906"/>
              <a:gd name="connsiteX8" fmla="*/ 53788 w 497541"/>
              <a:gd name="connsiteY8" fmla="*/ 235323 h 658906"/>
              <a:gd name="connsiteX9" fmla="*/ 80682 w 497541"/>
              <a:gd name="connsiteY9" fmla="*/ 275665 h 658906"/>
              <a:gd name="connsiteX10" fmla="*/ 94129 w 497541"/>
              <a:gd name="connsiteY10" fmla="*/ 295835 h 658906"/>
              <a:gd name="connsiteX11" fmla="*/ 107576 w 497541"/>
              <a:gd name="connsiteY11" fmla="*/ 336176 h 658906"/>
              <a:gd name="connsiteX12" fmla="*/ 121023 w 497541"/>
              <a:gd name="connsiteY12" fmla="*/ 356347 h 658906"/>
              <a:gd name="connsiteX13" fmla="*/ 141194 w 497541"/>
              <a:gd name="connsiteY13" fmla="*/ 396688 h 658906"/>
              <a:gd name="connsiteX14" fmla="*/ 255494 w 497541"/>
              <a:gd name="connsiteY14" fmla="*/ 396688 h 658906"/>
              <a:gd name="connsiteX15" fmla="*/ 275665 w 497541"/>
              <a:gd name="connsiteY15" fmla="*/ 410135 h 658906"/>
              <a:gd name="connsiteX16" fmla="*/ 289112 w 497541"/>
              <a:gd name="connsiteY16" fmla="*/ 430306 h 658906"/>
              <a:gd name="connsiteX17" fmla="*/ 302559 w 497541"/>
              <a:gd name="connsiteY17" fmla="*/ 524435 h 658906"/>
              <a:gd name="connsiteX18" fmla="*/ 336176 w 497541"/>
              <a:gd name="connsiteY18" fmla="*/ 558053 h 658906"/>
              <a:gd name="connsiteX19" fmla="*/ 349623 w 497541"/>
              <a:gd name="connsiteY19" fmla="*/ 578223 h 658906"/>
              <a:gd name="connsiteX20" fmla="*/ 336176 w 497541"/>
              <a:gd name="connsiteY20" fmla="*/ 618565 h 658906"/>
              <a:gd name="connsiteX21" fmla="*/ 342900 w 497541"/>
              <a:gd name="connsiteY21" fmla="*/ 652182 h 658906"/>
              <a:gd name="connsiteX22" fmla="*/ 363071 w 497541"/>
              <a:gd name="connsiteY22" fmla="*/ 658906 h 658906"/>
              <a:gd name="connsiteX23" fmla="*/ 410135 w 497541"/>
              <a:gd name="connsiteY23" fmla="*/ 652182 h 658906"/>
              <a:gd name="connsiteX24" fmla="*/ 463923 w 497541"/>
              <a:gd name="connsiteY24" fmla="*/ 645459 h 658906"/>
              <a:gd name="connsiteX25" fmla="*/ 490818 w 497541"/>
              <a:gd name="connsiteY25" fmla="*/ 611841 h 658906"/>
              <a:gd name="connsiteX26" fmla="*/ 497541 w 497541"/>
              <a:gd name="connsiteY26" fmla="*/ 591670 h 658906"/>
              <a:gd name="connsiteX27" fmla="*/ 490818 w 497541"/>
              <a:gd name="connsiteY27" fmla="*/ 551329 h 658906"/>
              <a:gd name="connsiteX28" fmla="*/ 463923 w 497541"/>
              <a:gd name="connsiteY28" fmla="*/ 517712 h 658906"/>
              <a:gd name="connsiteX29" fmla="*/ 450476 w 497541"/>
              <a:gd name="connsiteY29" fmla="*/ 497541 h 658906"/>
              <a:gd name="connsiteX30" fmla="*/ 437029 w 497541"/>
              <a:gd name="connsiteY30" fmla="*/ 416859 h 658906"/>
              <a:gd name="connsiteX31" fmla="*/ 416859 w 497541"/>
              <a:gd name="connsiteY31" fmla="*/ 376517 h 658906"/>
              <a:gd name="connsiteX32" fmla="*/ 403412 w 497541"/>
              <a:gd name="connsiteY32" fmla="*/ 336176 h 658906"/>
              <a:gd name="connsiteX33" fmla="*/ 396688 w 497541"/>
              <a:gd name="connsiteY33" fmla="*/ 316006 h 658906"/>
              <a:gd name="connsiteX34" fmla="*/ 389965 w 497541"/>
              <a:gd name="connsiteY34" fmla="*/ 295835 h 658906"/>
              <a:gd name="connsiteX35" fmla="*/ 349623 w 497541"/>
              <a:gd name="connsiteY35" fmla="*/ 268941 h 658906"/>
              <a:gd name="connsiteX36" fmla="*/ 329453 w 497541"/>
              <a:gd name="connsiteY36" fmla="*/ 255494 h 658906"/>
              <a:gd name="connsiteX37" fmla="*/ 302559 w 497541"/>
              <a:gd name="connsiteY37" fmla="*/ 248770 h 658906"/>
              <a:gd name="connsiteX38" fmla="*/ 282388 w 497541"/>
              <a:gd name="connsiteY38" fmla="*/ 208429 h 658906"/>
              <a:gd name="connsiteX39" fmla="*/ 289112 w 497541"/>
              <a:gd name="connsiteY39" fmla="*/ 188259 h 658906"/>
              <a:gd name="connsiteX40" fmla="*/ 309282 w 497541"/>
              <a:gd name="connsiteY40" fmla="*/ 181535 h 658906"/>
              <a:gd name="connsiteX41" fmla="*/ 329453 w 497541"/>
              <a:gd name="connsiteY41" fmla="*/ 168088 h 658906"/>
              <a:gd name="connsiteX42" fmla="*/ 322729 w 497541"/>
              <a:gd name="connsiteY42" fmla="*/ 60512 h 658906"/>
              <a:gd name="connsiteX43" fmla="*/ 295835 w 497541"/>
              <a:gd name="connsiteY43" fmla="*/ 33617 h 658906"/>
              <a:gd name="connsiteX44" fmla="*/ 87406 w 497541"/>
              <a:gd name="connsiteY44" fmla="*/ 26894 h 658906"/>
              <a:gd name="connsiteX45" fmla="*/ 33618 w 497541"/>
              <a:gd name="connsiteY45" fmla="*/ 20170 h 658906"/>
              <a:gd name="connsiteX46" fmla="*/ 33618 w 497541"/>
              <a:gd name="connsiteY46" fmla="*/ 20170 h 658906"/>
              <a:gd name="connsiteX47" fmla="*/ 13447 w 497541"/>
              <a:gd name="connsiteY47" fmla="*/ 53788 h 658906"/>
              <a:gd name="connsiteX48" fmla="*/ 0 w 497541"/>
              <a:gd name="connsiteY48" fmla="*/ 114300 h 658906"/>
              <a:gd name="connsiteX49" fmla="*/ 0 w 497541"/>
              <a:gd name="connsiteY49" fmla="*/ 114300 h 658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497541" h="658906">
                <a:moveTo>
                  <a:pt x="87406" y="0"/>
                </a:moveTo>
                <a:lnTo>
                  <a:pt x="87406" y="0"/>
                </a:lnTo>
                <a:cubicBezTo>
                  <a:pt x="69477" y="6723"/>
                  <a:pt x="50038" y="10318"/>
                  <a:pt x="33618" y="20170"/>
                </a:cubicBezTo>
                <a:cubicBezTo>
                  <a:pt x="26689" y="24328"/>
                  <a:pt x="25219" y="34031"/>
                  <a:pt x="20171" y="40341"/>
                </a:cubicBezTo>
                <a:cubicBezTo>
                  <a:pt x="16211" y="45291"/>
                  <a:pt x="11206" y="49306"/>
                  <a:pt x="6723" y="53788"/>
                </a:cubicBezTo>
                <a:cubicBezTo>
                  <a:pt x="8964" y="94129"/>
                  <a:pt x="9789" y="134574"/>
                  <a:pt x="13447" y="174812"/>
                </a:cubicBezTo>
                <a:cubicBezTo>
                  <a:pt x="14284" y="184015"/>
                  <a:pt x="16531" y="193213"/>
                  <a:pt x="20171" y="201706"/>
                </a:cubicBezTo>
                <a:cubicBezTo>
                  <a:pt x="23354" y="209133"/>
                  <a:pt x="27904" y="216162"/>
                  <a:pt x="33618" y="221876"/>
                </a:cubicBezTo>
                <a:cubicBezTo>
                  <a:pt x="39332" y="227590"/>
                  <a:pt x="47065" y="230841"/>
                  <a:pt x="53788" y="235323"/>
                </a:cubicBezTo>
                <a:lnTo>
                  <a:pt x="80682" y="275665"/>
                </a:lnTo>
                <a:cubicBezTo>
                  <a:pt x="85164" y="282388"/>
                  <a:pt x="91574" y="288169"/>
                  <a:pt x="94129" y="295835"/>
                </a:cubicBezTo>
                <a:cubicBezTo>
                  <a:pt x="98611" y="309282"/>
                  <a:pt x="99714" y="324382"/>
                  <a:pt x="107576" y="336176"/>
                </a:cubicBezTo>
                <a:cubicBezTo>
                  <a:pt x="112058" y="342900"/>
                  <a:pt x="117409" y="349119"/>
                  <a:pt x="121023" y="356347"/>
                </a:cubicBezTo>
                <a:cubicBezTo>
                  <a:pt x="148860" y="412020"/>
                  <a:pt x="102656" y="338880"/>
                  <a:pt x="141194" y="396688"/>
                </a:cubicBezTo>
                <a:cubicBezTo>
                  <a:pt x="189243" y="390682"/>
                  <a:pt x="206088" y="384337"/>
                  <a:pt x="255494" y="396688"/>
                </a:cubicBezTo>
                <a:cubicBezTo>
                  <a:pt x="263334" y="398648"/>
                  <a:pt x="268941" y="405653"/>
                  <a:pt x="275665" y="410135"/>
                </a:cubicBezTo>
                <a:cubicBezTo>
                  <a:pt x="280147" y="416859"/>
                  <a:pt x="287261" y="422440"/>
                  <a:pt x="289112" y="430306"/>
                </a:cubicBezTo>
                <a:cubicBezTo>
                  <a:pt x="296371" y="461158"/>
                  <a:pt x="284978" y="498063"/>
                  <a:pt x="302559" y="524435"/>
                </a:cubicBezTo>
                <a:cubicBezTo>
                  <a:pt x="320488" y="551329"/>
                  <a:pt x="309282" y="540124"/>
                  <a:pt x="336176" y="558053"/>
                </a:cubicBezTo>
                <a:cubicBezTo>
                  <a:pt x="340658" y="564776"/>
                  <a:pt x="349623" y="570142"/>
                  <a:pt x="349623" y="578223"/>
                </a:cubicBezTo>
                <a:cubicBezTo>
                  <a:pt x="349623" y="592398"/>
                  <a:pt x="336176" y="618565"/>
                  <a:pt x="336176" y="618565"/>
                </a:cubicBezTo>
                <a:cubicBezTo>
                  <a:pt x="338417" y="629771"/>
                  <a:pt x="336561" y="642674"/>
                  <a:pt x="342900" y="652182"/>
                </a:cubicBezTo>
                <a:cubicBezTo>
                  <a:pt x="346831" y="658079"/>
                  <a:pt x="355984" y="658906"/>
                  <a:pt x="363071" y="658906"/>
                </a:cubicBezTo>
                <a:cubicBezTo>
                  <a:pt x="378918" y="658906"/>
                  <a:pt x="394427" y="654276"/>
                  <a:pt x="410135" y="652182"/>
                </a:cubicBezTo>
                <a:lnTo>
                  <a:pt x="463923" y="645459"/>
                </a:lnTo>
                <a:cubicBezTo>
                  <a:pt x="476432" y="632951"/>
                  <a:pt x="482336" y="628806"/>
                  <a:pt x="490818" y="611841"/>
                </a:cubicBezTo>
                <a:cubicBezTo>
                  <a:pt x="493987" y="605502"/>
                  <a:pt x="495300" y="598394"/>
                  <a:pt x="497541" y="591670"/>
                </a:cubicBezTo>
                <a:cubicBezTo>
                  <a:pt x="495300" y="578223"/>
                  <a:pt x="495129" y="564262"/>
                  <a:pt x="490818" y="551329"/>
                </a:cubicBezTo>
                <a:cubicBezTo>
                  <a:pt x="484905" y="533590"/>
                  <a:pt x="474416" y="530828"/>
                  <a:pt x="463923" y="517712"/>
                </a:cubicBezTo>
                <a:cubicBezTo>
                  <a:pt x="458875" y="511402"/>
                  <a:pt x="454958" y="504265"/>
                  <a:pt x="450476" y="497541"/>
                </a:cubicBezTo>
                <a:cubicBezTo>
                  <a:pt x="434715" y="450253"/>
                  <a:pt x="452041" y="506933"/>
                  <a:pt x="437029" y="416859"/>
                </a:cubicBezTo>
                <a:cubicBezTo>
                  <a:pt x="432124" y="387431"/>
                  <a:pt x="429251" y="404398"/>
                  <a:pt x="416859" y="376517"/>
                </a:cubicBezTo>
                <a:cubicBezTo>
                  <a:pt x="411102" y="363564"/>
                  <a:pt x="407894" y="349623"/>
                  <a:pt x="403412" y="336176"/>
                </a:cubicBezTo>
                <a:lnTo>
                  <a:pt x="396688" y="316006"/>
                </a:lnTo>
                <a:cubicBezTo>
                  <a:pt x="394447" y="309282"/>
                  <a:pt x="395862" y="299766"/>
                  <a:pt x="389965" y="295835"/>
                </a:cubicBezTo>
                <a:lnTo>
                  <a:pt x="349623" y="268941"/>
                </a:lnTo>
                <a:cubicBezTo>
                  <a:pt x="342900" y="264459"/>
                  <a:pt x="337292" y="257454"/>
                  <a:pt x="329453" y="255494"/>
                </a:cubicBezTo>
                <a:lnTo>
                  <a:pt x="302559" y="248770"/>
                </a:lnTo>
                <a:cubicBezTo>
                  <a:pt x="295760" y="238572"/>
                  <a:pt x="282388" y="222347"/>
                  <a:pt x="282388" y="208429"/>
                </a:cubicBezTo>
                <a:cubicBezTo>
                  <a:pt x="282388" y="201342"/>
                  <a:pt x="284101" y="193270"/>
                  <a:pt x="289112" y="188259"/>
                </a:cubicBezTo>
                <a:cubicBezTo>
                  <a:pt x="294123" y="183248"/>
                  <a:pt x="302943" y="184705"/>
                  <a:pt x="309282" y="181535"/>
                </a:cubicBezTo>
                <a:cubicBezTo>
                  <a:pt x="316510" y="177921"/>
                  <a:pt x="322729" y="172570"/>
                  <a:pt x="329453" y="168088"/>
                </a:cubicBezTo>
                <a:cubicBezTo>
                  <a:pt x="327212" y="132229"/>
                  <a:pt x="326490" y="96243"/>
                  <a:pt x="322729" y="60512"/>
                </a:cubicBezTo>
                <a:cubicBezTo>
                  <a:pt x="320718" y="41409"/>
                  <a:pt x="315776" y="34790"/>
                  <a:pt x="295835" y="33617"/>
                </a:cubicBezTo>
                <a:cubicBezTo>
                  <a:pt x="226442" y="29535"/>
                  <a:pt x="156882" y="29135"/>
                  <a:pt x="87406" y="26894"/>
                </a:cubicBezTo>
                <a:cubicBezTo>
                  <a:pt x="51815" y="17996"/>
                  <a:pt x="69753" y="20170"/>
                  <a:pt x="33618" y="20170"/>
                </a:cubicBezTo>
                <a:lnTo>
                  <a:pt x="33618" y="20170"/>
                </a:lnTo>
                <a:lnTo>
                  <a:pt x="13447" y="53788"/>
                </a:lnTo>
                <a:lnTo>
                  <a:pt x="0" y="114300"/>
                </a:lnTo>
                <a:lnTo>
                  <a:pt x="0" y="114300"/>
                </a:lnTo>
              </a:path>
            </a:pathLst>
          </a:custGeom>
          <a:solidFill>
            <a:srgbClr val="FFC000">
              <a:alpha val="70000"/>
            </a:srgb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076056" y="2420888"/>
            <a:ext cx="288032" cy="504056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300464" y="2996952"/>
            <a:ext cx="207640" cy="144016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 rot="1349030">
            <a:off x="5669956" y="3166669"/>
            <a:ext cx="207640" cy="3684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5724128" y="2852936"/>
            <a:ext cx="351656" cy="2160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 rot="1486124">
            <a:off x="6306715" y="2060848"/>
            <a:ext cx="216024" cy="360040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 rot="5400000">
            <a:off x="6028529" y="1015386"/>
            <a:ext cx="375271" cy="809503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 rot="5400000">
            <a:off x="5876528" y="828328"/>
            <a:ext cx="207640" cy="368424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 rot="8506362">
            <a:off x="7616052" y="3093700"/>
            <a:ext cx="207640" cy="368424"/>
          </a:xfrm>
          <a:prstGeom prst="ellipse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7164288" y="3861048"/>
            <a:ext cx="207640" cy="152400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436096" y="2780928"/>
            <a:ext cx="207640" cy="144016"/>
          </a:xfrm>
          <a:prstGeom prst="ellipse">
            <a:avLst/>
          </a:prstGeom>
          <a:solidFill>
            <a:srgbClr val="00B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220072" y="263691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isocèle 26"/>
          <p:cNvSpPr/>
          <p:nvPr/>
        </p:nvSpPr>
        <p:spPr>
          <a:xfrm rot="3890835">
            <a:off x="3378525" y="1011389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riangle isocèle 27"/>
          <p:cNvSpPr/>
          <p:nvPr/>
        </p:nvSpPr>
        <p:spPr>
          <a:xfrm rot="5839607">
            <a:off x="3765826" y="1662522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Triangle isocèle 28"/>
          <p:cNvSpPr/>
          <p:nvPr/>
        </p:nvSpPr>
        <p:spPr>
          <a:xfrm rot="7885808">
            <a:off x="3747849" y="1867625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Triangle isocèle 29"/>
          <p:cNvSpPr/>
          <p:nvPr/>
        </p:nvSpPr>
        <p:spPr>
          <a:xfrm rot="13364896">
            <a:off x="5262034" y="2517859"/>
            <a:ext cx="1440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Triangle isocèle 30"/>
          <p:cNvSpPr/>
          <p:nvPr/>
        </p:nvSpPr>
        <p:spPr>
          <a:xfrm rot="4691809">
            <a:off x="5538928" y="2059736"/>
            <a:ext cx="144000" cy="180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Triangle isocèle 31"/>
          <p:cNvSpPr/>
          <p:nvPr/>
        </p:nvSpPr>
        <p:spPr>
          <a:xfrm rot="3027922">
            <a:off x="2247116" y="2616284"/>
            <a:ext cx="252000" cy="252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4" name="Groupe 43"/>
          <p:cNvGrpSpPr/>
          <p:nvPr/>
        </p:nvGrpSpPr>
        <p:grpSpPr>
          <a:xfrm>
            <a:off x="2470292" y="1987268"/>
            <a:ext cx="2760325" cy="711107"/>
            <a:chOff x="2470292" y="1987268"/>
            <a:chExt cx="2760325" cy="711107"/>
          </a:xfrm>
        </p:grpSpPr>
        <p:cxnSp>
          <p:nvCxnSpPr>
            <p:cNvPr id="34" name="Connecteur droit 33"/>
            <p:cNvCxnSpPr>
              <a:stCxn id="32" idx="0"/>
            </p:cNvCxnSpPr>
            <p:nvPr/>
          </p:nvCxnSpPr>
          <p:spPr>
            <a:xfrm flipV="1">
              <a:off x="2470292" y="2420888"/>
              <a:ext cx="1237612" cy="241191"/>
            </a:xfrm>
            <a:prstGeom prst="line">
              <a:avLst/>
            </a:prstGeom>
            <a:ln w="38100" cmpd="sng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>
              <a:endCxn id="24" idx="3"/>
            </p:cNvCxnSpPr>
            <p:nvPr/>
          </p:nvCxnSpPr>
          <p:spPr>
            <a:xfrm flipV="1">
              <a:off x="3707904" y="2122311"/>
              <a:ext cx="514601" cy="29857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>
              <a:stCxn id="29" idx="0"/>
              <a:endCxn id="24" idx="3"/>
            </p:cNvCxnSpPr>
            <p:nvPr/>
          </p:nvCxnSpPr>
          <p:spPr>
            <a:xfrm>
              <a:off x="3873832" y="1987268"/>
              <a:ext cx="348673" cy="13504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/>
            <p:cNvCxnSpPr>
              <a:stCxn id="24" idx="3"/>
            </p:cNvCxnSpPr>
            <p:nvPr/>
          </p:nvCxnSpPr>
          <p:spPr>
            <a:xfrm rot="16200000" flipH="1">
              <a:off x="4319972" y="2024843"/>
              <a:ext cx="154561" cy="34949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>
              <a:endCxn id="22" idx="3"/>
            </p:cNvCxnSpPr>
            <p:nvPr/>
          </p:nvCxnSpPr>
          <p:spPr>
            <a:xfrm>
              <a:off x="4572000" y="2276872"/>
              <a:ext cx="658617" cy="42150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/>
          <p:cNvGrpSpPr/>
          <p:nvPr/>
        </p:nvGrpSpPr>
        <p:grpSpPr>
          <a:xfrm>
            <a:off x="3635896" y="260648"/>
            <a:ext cx="1800200" cy="2386809"/>
            <a:chOff x="3635896" y="260648"/>
            <a:chExt cx="1800200" cy="2386809"/>
          </a:xfrm>
        </p:grpSpPr>
        <p:cxnSp>
          <p:nvCxnSpPr>
            <p:cNvPr id="48" name="Connecteur droit 47"/>
            <p:cNvCxnSpPr/>
            <p:nvPr/>
          </p:nvCxnSpPr>
          <p:spPr>
            <a:xfrm rot="5400000" flipH="1" flipV="1">
              <a:off x="4896036" y="1880828"/>
              <a:ext cx="216024" cy="1440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1" name="Groupe 70"/>
            <p:cNvGrpSpPr/>
            <p:nvPr/>
          </p:nvGrpSpPr>
          <p:grpSpPr>
            <a:xfrm>
              <a:off x="3635896" y="260648"/>
              <a:ext cx="1800200" cy="2386809"/>
              <a:chOff x="3635896" y="260648"/>
              <a:chExt cx="1800200" cy="2386809"/>
            </a:xfrm>
          </p:grpSpPr>
          <p:cxnSp>
            <p:nvCxnSpPr>
              <p:cNvPr id="59" name="Connecteur droit 58"/>
              <p:cNvCxnSpPr/>
              <p:nvPr/>
            </p:nvCxnSpPr>
            <p:spPr>
              <a:xfrm rot="10800000">
                <a:off x="4211960" y="1196752"/>
                <a:ext cx="368424" cy="838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0" name="Groupe 69"/>
              <p:cNvGrpSpPr/>
              <p:nvPr/>
            </p:nvGrpSpPr>
            <p:grpSpPr>
              <a:xfrm>
                <a:off x="3635896" y="260648"/>
                <a:ext cx="1800200" cy="2386809"/>
                <a:chOff x="3635896" y="260648"/>
                <a:chExt cx="1800200" cy="2386809"/>
              </a:xfrm>
            </p:grpSpPr>
            <p:cxnSp>
              <p:nvCxnSpPr>
                <p:cNvPr id="47" name="Connecteur droit 46"/>
                <p:cNvCxnSpPr>
                  <a:stCxn id="22" idx="1"/>
                </p:cNvCxnSpPr>
                <p:nvPr/>
              </p:nvCxnSpPr>
              <p:spPr>
                <a:xfrm rot="16200000" flipV="1">
                  <a:off x="4788025" y="2204864"/>
                  <a:ext cx="586609" cy="298577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51"/>
                <p:cNvCxnSpPr/>
                <p:nvPr/>
              </p:nvCxnSpPr>
              <p:spPr>
                <a:xfrm rot="16200000" flipV="1">
                  <a:off x="4860032" y="1628800"/>
                  <a:ext cx="296416" cy="15240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cteur droit 54"/>
                <p:cNvCxnSpPr/>
                <p:nvPr/>
              </p:nvCxnSpPr>
              <p:spPr>
                <a:xfrm rot="16200000" flipV="1">
                  <a:off x="4572000" y="1196752"/>
                  <a:ext cx="368424" cy="368424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onnecteur droit 61"/>
                <p:cNvCxnSpPr/>
                <p:nvPr/>
              </p:nvCxnSpPr>
              <p:spPr>
                <a:xfrm rot="10800000">
                  <a:off x="3851920" y="1052736"/>
                  <a:ext cx="360040" cy="14401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onnecteur droit 65"/>
                <p:cNvCxnSpPr/>
                <p:nvPr/>
              </p:nvCxnSpPr>
              <p:spPr>
                <a:xfrm rot="10800000" flipV="1">
                  <a:off x="3635896" y="260648"/>
                  <a:ext cx="1800200" cy="864096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4" name="Connecteur droit avec flèche 73"/>
          <p:cNvCxnSpPr>
            <a:stCxn id="18" idx="7"/>
          </p:cNvCxnSpPr>
          <p:nvPr/>
        </p:nvCxnSpPr>
        <p:spPr>
          <a:xfrm>
            <a:off x="6110606" y="1085952"/>
            <a:ext cx="2565850" cy="1406944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79512" y="4365104"/>
            <a:ext cx="8856984" cy="24482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251520" y="436510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I. Un espace riche en </a:t>
            </a:r>
            <a:r>
              <a:rPr lang="fr-FR" sz="1400" b="1" dirty="0" smtClean="0"/>
              <a:t>hydrocarbures </a:t>
            </a:r>
            <a:r>
              <a:rPr lang="fr-FR" sz="1400" b="1" dirty="0" smtClean="0"/>
              <a:t>:</a:t>
            </a:r>
            <a:endParaRPr lang="fr-FR" sz="1400" b="1" dirty="0"/>
          </a:p>
        </p:txBody>
      </p:sp>
      <p:cxnSp>
        <p:nvCxnSpPr>
          <p:cNvPr id="79" name="Connecteur droit avec flèche 78"/>
          <p:cNvCxnSpPr/>
          <p:nvPr/>
        </p:nvCxnSpPr>
        <p:spPr>
          <a:xfrm>
            <a:off x="3779912" y="695739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Éclair 80"/>
          <p:cNvSpPr/>
          <p:nvPr/>
        </p:nvSpPr>
        <p:spPr>
          <a:xfrm rot="2700000">
            <a:off x="4611092" y="2395429"/>
            <a:ext cx="214215" cy="199301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clair 82"/>
          <p:cNvSpPr/>
          <p:nvPr/>
        </p:nvSpPr>
        <p:spPr>
          <a:xfrm rot="2700000">
            <a:off x="4186501" y="2482350"/>
            <a:ext cx="245851" cy="173843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467544" y="4725168"/>
            <a:ext cx="432000" cy="216000"/>
          </a:xfrm>
          <a:prstGeom prst="rect">
            <a:avLst/>
          </a:prstGeom>
          <a:solidFill>
            <a:srgbClr val="00B05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467544" y="5301232"/>
            <a:ext cx="432000" cy="216000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ZoneTexte 85"/>
          <p:cNvSpPr txBox="1"/>
          <p:nvPr/>
        </p:nvSpPr>
        <p:spPr>
          <a:xfrm>
            <a:off x="1043608" y="4725144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Gisement de pétrole.</a:t>
            </a:r>
            <a:endParaRPr lang="fr-FR" sz="1100" dirty="0"/>
          </a:p>
        </p:txBody>
      </p:sp>
      <p:sp>
        <p:nvSpPr>
          <p:cNvPr id="88" name="ZoneTexte 87"/>
          <p:cNvSpPr txBox="1"/>
          <p:nvPr/>
        </p:nvSpPr>
        <p:spPr>
          <a:xfrm>
            <a:off x="1043608" y="5255622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Gisement de gaz. </a:t>
            </a:r>
            <a:endParaRPr lang="fr-FR" sz="1100" dirty="0"/>
          </a:p>
        </p:txBody>
      </p:sp>
      <p:sp>
        <p:nvSpPr>
          <p:cNvPr id="91" name="Flèche droite à entaille 90"/>
          <p:cNvSpPr/>
          <p:nvPr/>
        </p:nvSpPr>
        <p:spPr>
          <a:xfrm rot="5400000">
            <a:off x="4864834" y="687894"/>
            <a:ext cx="1360290" cy="505798"/>
          </a:xfrm>
          <a:prstGeom prst="notched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ZoneTexte 88"/>
          <p:cNvSpPr txBox="1"/>
          <p:nvPr/>
        </p:nvSpPr>
        <p:spPr>
          <a:xfrm>
            <a:off x="3635896" y="4365104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II. Un espace convoité :</a:t>
            </a:r>
            <a:endParaRPr lang="fr-FR" sz="1400" b="1" dirty="0"/>
          </a:p>
        </p:txBody>
      </p:sp>
      <p:sp>
        <p:nvSpPr>
          <p:cNvPr id="92" name="Flèche droite à entaille 91"/>
          <p:cNvSpPr/>
          <p:nvPr/>
        </p:nvSpPr>
        <p:spPr>
          <a:xfrm>
            <a:off x="3059832" y="4725144"/>
            <a:ext cx="600040" cy="312380"/>
          </a:xfrm>
          <a:prstGeom prst="notchedRightArrow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3779912" y="4653136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smtClean="0"/>
              <a:t>Investissements des </a:t>
            </a:r>
            <a:r>
              <a:rPr lang="fr-FR" sz="1100" dirty="0" smtClean="0"/>
              <a:t>FTN du secteur pétrolier</a:t>
            </a:r>
            <a:endParaRPr lang="fr-FR" sz="1100" dirty="0"/>
          </a:p>
        </p:txBody>
      </p:sp>
      <p:cxnSp>
        <p:nvCxnSpPr>
          <p:cNvPr id="94" name="Connecteur droit 93"/>
          <p:cNvCxnSpPr/>
          <p:nvPr/>
        </p:nvCxnSpPr>
        <p:spPr>
          <a:xfrm flipV="1">
            <a:off x="3059832" y="5301208"/>
            <a:ext cx="576064" cy="25168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3779912" y="5086345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construit grâce aux capitaux d’entreprises occidentales</a:t>
            </a:r>
            <a:endParaRPr lang="fr-FR" sz="1100" dirty="0"/>
          </a:p>
        </p:txBody>
      </p:sp>
      <p:cxnSp>
        <p:nvCxnSpPr>
          <p:cNvPr id="99" name="Connecteur droit 98"/>
          <p:cNvCxnSpPr/>
          <p:nvPr/>
        </p:nvCxnSpPr>
        <p:spPr>
          <a:xfrm flipV="1">
            <a:off x="3059832" y="5661248"/>
            <a:ext cx="576064" cy="25168"/>
          </a:xfrm>
          <a:prstGeom prst="line">
            <a:avLst/>
          </a:prstGeom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779912" y="5518393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à capitaux russes, monopole jusqu’en 2006</a:t>
            </a:r>
            <a:endParaRPr lang="fr-FR" sz="1100" dirty="0"/>
          </a:p>
        </p:txBody>
      </p:sp>
      <p:sp>
        <p:nvSpPr>
          <p:cNvPr id="101" name="Triangle isocèle 100"/>
          <p:cNvSpPr/>
          <p:nvPr/>
        </p:nvSpPr>
        <p:spPr>
          <a:xfrm rot="3890835">
            <a:off x="3179396" y="6356876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" name="Connecteur droit avec flèche 101"/>
          <p:cNvCxnSpPr/>
          <p:nvPr/>
        </p:nvCxnSpPr>
        <p:spPr>
          <a:xfrm>
            <a:off x="3059832" y="6165304"/>
            <a:ext cx="728464" cy="8384"/>
          </a:xfrm>
          <a:prstGeom prst="straightConnector1">
            <a:avLst/>
          </a:prstGeom>
          <a:ln w="38100"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/>
          <p:cNvSpPr txBox="1"/>
          <p:nvPr/>
        </p:nvSpPr>
        <p:spPr>
          <a:xfrm>
            <a:off x="3923928" y="5949280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Oléoduc vers la Chine en construction .</a:t>
            </a:r>
            <a:endParaRPr lang="fr-FR" sz="1100" dirty="0"/>
          </a:p>
        </p:txBody>
      </p:sp>
      <p:sp>
        <p:nvSpPr>
          <p:cNvPr id="106" name="Triangle isocèle 105"/>
          <p:cNvSpPr/>
          <p:nvPr/>
        </p:nvSpPr>
        <p:spPr>
          <a:xfrm rot="3890835">
            <a:off x="3510394" y="6485495"/>
            <a:ext cx="144000" cy="14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ZoneTexte 106"/>
          <p:cNvSpPr txBox="1"/>
          <p:nvPr/>
        </p:nvSpPr>
        <p:spPr>
          <a:xfrm>
            <a:off x="3851920" y="6407750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Port pétrolier , + important / -  important.</a:t>
            </a:r>
            <a:endParaRPr lang="fr-FR" sz="1100" dirty="0"/>
          </a:p>
        </p:txBody>
      </p:sp>
      <p:sp>
        <p:nvSpPr>
          <p:cNvPr id="108" name="ZoneTexte 107"/>
          <p:cNvSpPr txBox="1"/>
          <p:nvPr/>
        </p:nvSpPr>
        <p:spPr>
          <a:xfrm>
            <a:off x="5940152" y="4345359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III. Un espace de forte tension :</a:t>
            </a:r>
            <a:endParaRPr lang="fr-FR" sz="1400" b="1" dirty="0"/>
          </a:p>
        </p:txBody>
      </p:sp>
      <p:sp>
        <p:nvSpPr>
          <p:cNvPr id="109" name="Éclair 108"/>
          <p:cNvSpPr/>
          <p:nvPr/>
        </p:nvSpPr>
        <p:spPr>
          <a:xfrm>
            <a:off x="6012160" y="4869160"/>
            <a:ext cx="144016" cy="216024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30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ZoneTexte 109"/>
          <p:cNvSpPr txBox="1"/>
          <p:nvPr/>
        </p:nvSpPr>
        <p:spPr>
          <a:xfrm>
            <a:off x="6156176" y="482357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Conflit militaire récent (1990-2008)</a:t>
            </a:r>
            <a:endParaRPr lang="fr-FR" sz="1100" dirty="0"/>
          </a:p>
        </p:txBody>
      </p:sp>
      <p:sp>
        <p:nvSpPr>
          <p:cNvPr id="111" name="Rectangle 110"/>
          <p:cNvSpPr/>
          <p:nvPr/>
        </p:nvSpPr>
        <p:spPr>
          <a:xfrm>
            <a:off x="6012208" y="5373216"/>
            <a:ext cx="432000" cy="216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111"/>
          <p:cNvSpPr/>
          <p:nvPr/>
        </p:nvSpPr>
        <p:spPr>
          <a:xfrm>
            <a:off x="6012160" y="6093320"/>
            <a:ext cx="432000" cy="216000"/>
          </a:xfrm>
          <a:prstGeom prst="rect">
            <a:avLst/>
          </a:prstGeom>
          <a:solidFill>
            <a:srgbClr val="FFC000">
              <a:alpha val="7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3" name="Rectangle 112"/>
          <p:cNvSpPr/>
          <p:nvPr/>
        </p:nvSpPr>
        <p:spPr>
          <a:xfrm>
            <a:off x="6012160" y="6453336"/>
            <a:ext cx="432000" cy="2160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7" name="Groupe 116"/>
          <p:cNvGrpSpPr/>
          <p:nvPr/>
        </p:nvGrpSpPr>
        <p:grpSpPr>
          <a:xfrm>
            <a:off x="4417621" y="1619165"/>
            <a:ext cx="439387" cy="767775"/>
            <a:chOff x="4417621" y="1619165"/>
            <a:chExt cx="439387" cy="767775"/>
          </a:xfrm>
        </p:grpSpPr>
        <p:sp>
          <p:nvSpPr>
            <p:cNvPr id="5" name="Forme libre 4"/>
            <p:cNvSpPr/>
            <p:nvPr/>
          </p:nvSpPr>
          <p:spPr>
            <a:xfrm>
              <a:off x="4417621" y="1619165"/>
              <a:ext cx="439387" cy="767775"/>
            </a:xfrm>
            <a:custGeom>
              <a:avLst/>
              <a:gdLst>
                <a:gd name="connsiteX0" fmla="*/ 47501 w 439387"/>
                <a:gd name="connsiteY0" fmla="*/ 387765 h 767775"/>
                <a:gd name="connsiteX1" fmla="*/ 47501 w 439387"/>
                <a:gd name="connsiteY1" fmla="*/ 387765 h 767775"/>
                <a:gd name="connsiteX2" fmla="*/ 23750 w 439387"/>
                <a:gd name="connsiteY2" fmla="*/ 162134 h 767775"/>
                <a:gd name="connsiteX3" fmla="*/ 0 w 439387"/>
                <a:gd name="connsiteY3" fmla="*/ 67131 h 767775"/>
                <a:gd name="connsiteX4" fmla="*/ 23750 w 439387"/>
                <a:gd name="connsiteY4" fmla="*/ 31505 h 767775"/>
                <a:gd name="connsiteX5" fmla="*/ 59376 w 439387"/>
                <a:gd name="connsiteY5" fmla="*/ 7754 h 767775"/>
                <a:gd name="connsiteX6" fmla="*/ 356260 w 439387"/>
                <a:gd name="connsiteY6" fmla="*/ 102757 h 767775"/>
                <a:gd name="connsiteX7" fmla="*/ 439387 w 439387"/>
                <a:gd name="connsiteY7" fmla="*/ 767775 h 767775"/>
                <a:gd name="connsiteX8" fmla="*/ 201880 w 439387"/>
                <a:gd name="connsiteY8" fmla="*/ 577770 h 767775"/>
                <a:gd name="connsiteX9" fmla="*/ 225631 w 439387"/>
                <a:gd name="connsiteY9" fmla="*/ 399640 h 767775"/>
                <a:gd name="connsiteX10" fmla="*/ 166254 w 439387"/>
                <a:gd name="connsiteY10" fmla="*/ 364014 h 767775"/>
                <a:gd name="connsiteX11" fmla="*/ 47501 w 439387"/>
                <a:gd name="connsiteY11" fmla="*/ 387765 h 76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9387" h="767775">
                  <a:moveTo>
                    <a:pt x="47501" y="387765"/>
                  </a:moveTo>
                  <a:lnTo>
                    <a:pt x="47501" y="387765"/>
                  </a:lnTo>
                  <a:cubicBezTo>
                    <a:pt x="38509" y="261871"/>
                    <a:pt x="44953" y="254014"/>
                    <a:pt x="23750" y="162134"/>
                  </a:cubicBezTo>
                  <a:cubicBezTo>
                    <a:pt x="16410" y="130328"/>
                    <a:pt x="0" y="67131"/>
                    <a:pt x="0" y="67131"/>
                  </a:cubicBezTo>
                  <a:cubicBezTo>
                    <a:pt x="7917" y="55256"/>
                    <a:pt x="12605" y="40421"/>
                    <a:pt x="23750" y="31505"/>
                  </a:cubicBezTo>
                  <a:cubicBezTo>
                    <a:pt x="63132" y="0"/>
                    <a:pt x="59376" y="37960"/>
                    <a:pt x="59376" y="7754"/>
                  </a:cubicBezTo>
                  <a:lnTo>
                    <a:pt x="356260" y="102757"/>
                  </a:lnTo>
                  <a:lnTo>
                    <a:pt x="439387" y="767775"/>
                  </a:lnTo>
                  <a:lnTo>
                    <a:pt x="201880" y="577770"/>
                  </a:lnTo>
                  <a:lnTo>
                    <a:pt x="225631" y="399640"/>
                  </a:lnTo>
                  <a:lnTo>
                    <a:pt x="166254" y="364014"/>
                  </a:lnTo>
                  <a:lnTo>
                    <a:pt x="47501" y="387765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4499992" y="1772816"/>
              <a:ext cx="1440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/>
                <a:t>1</a:t>
              </a:r>
              <a:endParaRPr lang="fr-FR" sz="900" b="1" dirty="0"/>
            </a:p>
          </p:txBody>
        </p:sp>
      </p:grpSp>
      <p:sp>
        <p:nvSpPr>
          <p:cNvPr id="82" name="Éclair 81"/>
          <p:cNvSpPr/>
          <p:nvPr/>
        </p:nvSpPr>
        <p:spPr>
          <a:xfrm rot="2700000">
            <a:off x="4305059" y="1916832"/>
            <a:ext cx="296768" cy="22476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211960" y="2060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9" name="Groupe 118"/>
          <p:cNvGrpSpPr/>
          <p:nvPr/>
        </p:nvGrpSpPr>
        <p:grpSpPr>
          <a:xfrm>
            <a:off x="3851920" y="1620371"/>
            <a:ext cx="309945" cy="239261"/>
            <a:chOff x="3851920" y="1620371"/>
            <a:chExt cx="309945" cy="239261"/>
          </a:xfrm>
        </p:grpSpPr>
        <p:sp>
          <p:nvSpPr>
            <p:cNvPr id="7" name="Forme libre 6"/>
            <p:cNvSpPr/>
            <p:nvPr/>
          </p:nvSpPr>
          <p:spPr>
            <a:xfrm>
              <a:off x="3906371" y="1620371"/>
              <a:ext cx="255494" cy="215153"/>
            </a:xfrm>
            <a:custGeom>
              <a:avLst/>
              <a:gdLst>
                <a:gd name="connsiteX0" fmla="*/ 26894 w 255494"/>
                <a:gd name="connsiteY0" fmla="*/ 201705 h 215153"/>
                <a:gd name="connsiteX1" fmla="*/ 194982 w 255494"/>
                <a:gd name="connsiteY1" fmla="*/ 215153 h 215153"/>
                <a:gd name="connsiteX2" fmla="*/ 255494 w 255494"/>
                <a:gd name="connsiteY2" fmla="*/ 107576 h 215153"/>
                <a:gd name="connsiteX3" fmla="*/ 134470 w 255494"/>
                <a:gd name="connsiteY3" fmla="*/ 87405 h 215153"/>
                <a:gd name="connsiteX4" fmla="*/ 73958 w 255494"/>
                <a:gd name="connsiteY4" fmla="*/ 6723 h 215153"/>
                <a:gd name="connsiteX5" fmla="*/ 0 w 255494"/>
                <a:gd name="connsiteY5" fmla="*/ 0 h 215153"/>
                <a:gd name="connsiteX6" fmla="*/ 0 w 255494"/>
                <a:gd name="connsiteY6" fmla="*/ 47064 h 215153"/>
                <a:gd name="connsiteX7" fmla="*/ 26894 w 255494"/>
                <a:gd name="connsiteY7" fmla="*/ 201705 h 2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94" h="215153">
                  <a:moveTo>
                    <a:pt x="26894" y="201705"/>
                  </a:moveTo>
                  <a:lnTo>
                    <a:pt x="194982" y="215153"/>
                  </a:lnTo>
                  <a:lnTo>
                    <a:pt x="255494" y="107576"/>
                  </a:lnTo>
                  <a:lnTo>
                    <a:pt x="134470" y="87405"/>
                  </a:lnTo>
                  <a:lnTo>
                    <a:pt x="73958" y="6723"/>
                  </a:lnTo>
                  <a:lnTo>
                    <a:pt x="0" y="0"/>
                  </a:lnTo>
                  <a:lnTo>
                    <a:pt x="0" y="47064"/>
                  </a:lnTo>
                  <a:lnTo>
                    <a:pt x="26894" y="201705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3851920" y="1628800"/>
              <a:ext cx="2160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2</a:t>
              </a:r>
              <a:endParaRPr lang="fr-FR" sz="900" dirty="0"/>
            </a:p>
          </p:txBody>
        </p:sp>
      </p:grpSp>
      <p:grpSp>
        <p:nvGrpSpPr>
          <p:cNvPr id="122" name="Groupe 121"/>
          <p:cNvGrpSpPr/>
          <p:nvPr/>
        </p:nvGrpSpPr>
        <p:grpSpPr>
          <a:xfrm>
            <a:off x="4139952" y="1844824"/>
            <a:ext cx="288032" cy="230832"/>
            <a:chOff x="4139952" y="1844824"/>
            <a:chExt cx="288032" cy="230832"/>
          </a:xfrm>
        </p:grpSpPr>
        <p:sp>
          <p:nvSpPr>
            <p:cNvPr id="115" name="Forme libre 114"/>
            <p:cNvSpPr/>
            <p:nvPr/>
          </p:nvSpPr>
          <p:spPr>
            <a:xfrm>
              <a:off x="4139952" y="1844824"/>
              <a:ext cx="288032" cy="216024"/>
            </a:xfrm>
            <a:custGeom>
              <a:avLst/>
              <a:gdLst>
                <a:gd name="connsiteX0" fmla="*/ 26894 w 255494"/>
                <a:gd name="connsiteY0" fmla="*/ 201705 h 215153"/>
                <a:gd name="connsiteX1" fmla="*/ 194982 w 255494"/>
                <a:gd name="connsiteY1" fmla="*/ 215153 h 215153"/>
                <a:gd name="connsiteX2" fmla="*/ 255494 w 255494"/>
                <a:gd name="connsiteY2" fmla="*/ 107576 h 215153"/>
                <a:gd name="connsiteX3" fmla="*/ 134470 w 255494"/>
                <a:gd name="connsiteY3" fmla="*/ 87405 h 215153"/>
                <a:gd name="connsiteX4" fmla="*/ 73958 w 255494"/>
                <a:gd name="connsiteY4" fmla="*/ 6723 h 215153"/>
                <a:gd name="connsiteX5" fmla="*/ 0 w 255494"/>
                <a:gd name="connsiteY5" fmla="*/ 0 h 215153"/>
                <a:gd name="connsiteX6" fmla="*/ 0 w 255494"/>
                <a:gd name="connsiteY6" fmla="*/ 47064 h 215153"/>
                <a:gd name="connsiteX7" fmla="*/ 26894 w 255494"/>
                <a:gd name="connsiteY7" fmla="*/ 201705 h 215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55494" h="215153">
                  <a:moveTo>
                    <a:pt x="26894" y="201705"/>
                  </a:moveTo>
                  <a:lnTo>
                    <a:pt x="194982" y="215153"/>
                  </a:lnTo>
                  <a:lnTo>
                    <a:pt x="255494" y="107576"/>
                  </a:lnTo>
                  <a:lnTo>
                    <a:pt x="134470" y="87405"/>
                  </a:lnTo>
                  <a:lnTo>
                    <a:pt x="73958" y="6723"/>
                  </a:lnTo>
                  <a:lnTo>
                    <a:pt x="0" y="0"/>
                  </a:lnTo>
                  <a:lnTo>
                    <a:pt x="0" y="47064"/>
                  </a:lnTo>
                  <a:lnTo>
                    <a:pt x="26894" y="201705"/>
                  </a:lnTo>
                  <a:close/>
                </a:path>
              </a:pathLst>
            </a:custGeom>
            <a:solidFill>
              <a:srgbClr val="FFFF00">
                <a:alpha val="50000"/>
              </a:srgbClr>
            </a:solidFill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4139952" y="1844824"/>
              <a:ext cx="14401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dirty="0" smtClean="0"/>
                <a:t>3</a:t>
              </a:r>
              <a:endParaRPr lang="fr-FR" sz="900" dirty="0"/>
            </a:p>
          </p:txBody>
        </p:sp>
      </p:grpSp>
      <p:sp>
        <p:nvSpPr>
          <p:cNvPr id="124" name="ZoneTexte 123"/>
          <p:cNvSpPr txBox="1"/>
          <p:nvPr/>
        </p:nvSpPr>
        <p:spPr>
          <a:xfrm>
            <a:off x="6444208" y="5085184"/>
            <a:ext cx="273630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Régions connaissant des  conflits d’indépendance et des interventions militaires russes : 1. Tchétchénie ; 2. Abkhazie ; 3.  Ossétie du Sud</a:t>
            </a:r>
          </a:p>
          <a:p>
            <a:r>
              <a:rPr lang="fr-FR" sz="1100" dirty="0" smtClean="0"/>
              <a:t>	</a:t>
            </a:r>
            <a:endParaRPr lang="fr-FR" sz="1100" dirty="0"/>
          </a:p>
        </p:txBody>
      </p:sp>
      <p:sp>
        <p:nvSpPr>
          <p:cNvPr id="125" name="ZoneTexte 124"/>
          <p:cNvSpPr txBox="1"/>
          <p:nvPr/>
        </p:nvSpPr>
        <p:spPr>
          <a:xfrm>
            <a:off x="6516216" y="5949280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en conflit avec l’Azerbaïdjan et mis à l’écart dans le transport pétrolier</a:t>
            </a:r>
            <a:endParaRPr lang="fr-FR" sz="1100" dirty="0"/>
          </a:p>
        </p:txBody>
      </p:sp>
      <p:sp>
        <p:nvSpPr>
          <p:cNvPr id="126" name="ZoneTexte 125"/>
          <p:cNvSpPr txBox="1"/>
          <p:nvPr/>
        </p:nvSpPr>
        <p:spPr>
          <a:xfrm>
            <a:off x="5940152" y="5759678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La stratégie de l’évitement :</a:t>
            </a:r>
            <a:endParaRPr lang="fr-FR" sz="1100" b="1" dirty="0"/>
          </a:p>
        </p:txBody>
      </p:sp>
      <p:sp>
        <p:nvSpPr>
          <p:cNvPr id="127" name="ZoneTexte 126"/>
          <p:cNvSpPr txBox="1"/>
          <p:nvPr/>
        </p:nvSpPr>
        <p:spPr>
          <a:xfrm>
            <a:off x="6012160" y="4581128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Une zone sous contrôle russe :</a:t>
            </a:r>
            <a:endParaRPr lang="fr-FR" sz="1100" b="1" dirty="0"/>
          </a:p>
        </p:txBody>
      </p:sp>
      <p:sp>
        <p:nvSpPr>
          <p:cNvPr id="128" name="ZoneTexte 127"/>
          <p:cNvSpPr txBox="1"/>
          <p:nvPr/>
        </p:nvSpPr>
        <p:spPr>
          <a:xfrm>
            <a:off x="6516216" y="6310481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Pays considéré par les EU comme un « état voyou », « rogue state ».</a:t>
            </a:r>
            <a:endParaRPr lang="fr-FR" sz="11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3707904" y="227687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ARMENIE</a:t>
            </a:r>
            <a:endParaRPr lang="fr-FR" sz="1050" b="1" dirty="0"/>
          </a:p>
        </p:txBody>
      </p:sp>
      <p:sp>
        <p:nvSpPr>
          <p:cNvPr id="130" name="ZoneTexte 129"/>
          <p:cNvSpPr txBox="1"/>
          <p:nvPr/>
        </p:nvSpPr>
        <p:spPr>
          <a:xfrm>
            <a:off x="3563888" y="180693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GEORGIE</a:t>
            </a:r>
            <a:endParaRPr lang="fr-FR" sz="1050" b="1" dirty="0"/>
          </a:p>
        </p:txBody>
      </p:sp>
      <p:sp>
        <p:nvSpPr>
          <p:cNvPr id="131" name="ZoneTexte 130"/>
          <p:cNvSpPr txBox="1"/>
          <p:nvPr/>
        </p:nvSpPr>
        <p:spPr>
          <a:xfrm>
            <a:off x="4355976" y="26064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RUSSIE</a:t>
            </a:r>
            <a:endParaRPr lang="fr-FR" sz="1050" b="1" dirty="0"/>
          </a:p>
        </p:txBody>
      </p:sp>
      <p:sp>
        <p:nvSpPr>
          <p:cNvPr id="132" name="ZoneTexte 131"/>
          <p:cNvSpPr txBox="1"/>
          <p:nvPr/>
        </p:nvSpPr>
        <p:spPr>
          <a:xfrm>
            <a:off x="1619672" y="170080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TURQUIE</a:t>
            </a:r>
            <a:endParaRPr lang="fr-FR" sz="1050" b="1" dirty="0"/>
          </a:p>
        </p:txBody>
      </p:sp>
      <p:sp>
        <p:nvSpPr>
          <p:cNvPr id="133" name="ZoneTexte 132"/>
          <p:cNvSpPr txBox="1"/>
          <p:nvPr/>
        </p:nvSpPr>
        <p:spPr>
          <a:xfrm>
            <a:off x="5148064" y="3933056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IRAN</a:t>
            </a:r>
            <a:endParaRPr lang="fr-FR" sz="1050" b="1" dirty="0"/>
          </a:p>
        </p:txBody>
      </p:sp>
      <p:sp>
        <p:nvSpPr>
          <p:cNvPr id="134" name="ZoneTexte 133"/>
          <p:cNvSpPr txBox="1"/>
          <p:nvPr/>
        </p:nvSpPr>
        <p:spPr>
          <a:xfrm>
            <a:off x="6156176" y="3068960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TURKMENISTAN</a:t>
            </a:r>
            <a:endParaRPr lang="fr-FR" sz="1050" b="1" dirty="0"/>
          </a:p>
        </p:txBody>
      </p:sp>
      <p:sp>
        <p:nvSpPr>
          <p:cNvPr id="135" name="ZoneTexte 134"/>
          <p:cNvSpPr txBox="1"/>
          <p:nvPr/>
        </p:nvSpPr>
        <p:spPr>
          <a:xfrm>
            <a:off x="7020272" y="249289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OUZBEKISTAN</a:t>
            </a:r>
            <a:endParaRPr lang="fr-FR" sz="1050" b="1" dirty="0"/>
          </a:p>
        </p:txBody>
      </p:sp>
      <p:sp>
        <p:nvSpPr>
          <p:cNvPr id="136" name="ZoneTexte 135"/>
          <p:cNvSpPr txBox="1"/>
          <p:nvPr/>
        </p:nvSpPr>
        <p:spPr>
          <a:xfrm>
            <a:off x="8244408" y="3429000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TADJ.</a:t>
            </a:r>
            <a:endParaRPr lang="fr-FR" sz="1050" b="1" dirty="0"/>
          </a:p>
        </p:txBody>
      </p:sp>
      <p:sp>
        <p:nvSpPr>
          <p:cNvPr id="137" name="ZoneTexte 136"/>
          <p:cNvSpPr txBox="1"/>
          <p:nvPr/>
        </p:nvSpPr>
        <p:spPr>
          <a:xfrm>
            <a:off x="7452320" y="141277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KAZAKHSTAN</a:t>
            </a:r>
            <a:endParaRPr lang="fr-FR" sz="1050" b="1" dirty="0"/>
          </a:p>
        </p:txBody>
      </p:sp>
      <p:sp>
        <p:nvSpPr>
          <p:cNvPr id="138" name="ZoneTexte 137"/>
          <p:cNvSpPr txBox="1"/>
          <p:nvPr/>
        </p:nvSpPr>
        <p:spPr>
          <a:xfrm>
            <a:off x="7740352" y="4077072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AFGHANISTAN</a:t>
            </a:r>
            <a:endParaRPr lang="fr-FR" sz="1050" b="1" dirty="0"/>
          </a:p>
        </p:txBody>
      </p:sp>
      <p:sp>
        <p:nvSpPr>
          <p:cNvPr id="139" name="ZoneTexte 138"/>
          <p:cNvSpPr txBox="1"/>
          <p:nvPr/>
        </p:nvSpPr>
        <p:spPr>
          <a:xfrm>
            <a:off x="5220072" y="2420888"/>
            <a:ext cx="5676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Bakou</a:t>
            </a:r>
            <a:endParaRPr lang="fr-FR" sz="1050" b="1" dirty="0"/>
          </a:p>
        </p:txBody>
      </p:sp>
      <p:sp>
        <p:nvSpPr>
          <p:cNvPr id="140" name="ZoneTexte 139"/>
          <p:cNvSpPr txBox="1"/>
          <p:nvPr/>
        </p:nvSpPr>
        <p:spPr>
          <a:xfrm>
            <a:off x="5652120" y="1916832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Aktaou</a:t>
            </a:r>
            <a:endParaRPr lang="fr-FR" sz="1050" b="1" dirty="0"/>
          </a:p>
        </p:txBody>
      </p:sp>
      <p:sp>
        <p:nvSpPr>
          <p:cNvPr id="141" name="ZoneTexte 140"/>
          <p:cNvSpPr txBox="1"/>
          <p:nvPr/>
        </p:nvSpPr>
        <p:spPr>
          <a:xfrm>
            <a:off x="3419872" y="1052736"/>
            <a:ext cx="9997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Novorossisk</a:t>
            </a:r>
            <a:endParaRPr lang="fr-FR" sz="1050" b="1" dirty="0"/>
          </a:p>
        </p:txBody>
      </p:sp>
      <p:sp>
        <p:nvSpPr>
          <p:cNvPr id="142" name="ZoneTexte 141"/>
          <p:cNvSpPr txBox="1"/>
          <p:nvPr/>
        </p:nvSpPr>
        <p:spPr>
          <a:xfrm>
            <a:off x="2123728" y="242088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Ceyhan</a:t>
            </a:r>
            <a:endParaRPr lang="fr-FR" sz="1050" b="1" dirty="0"/>
          </a:p>
        </p:txBody>
      </p:sp>
      <p:sp>
        <p:nvSpPr>
          <p:cNvPr id="143" name="ZoneTexte 142"/>
          <p:cNvSpPr txBox="1"/>
          <p:nvPr/>
        </p:nvSpPr>
        <p:spPr>
          <a:xfrm>
            <a:off x="1979712" y="908720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tx2">
                    <a:lumMod val="75000"/>
                  </a:schemeClr>
                </a:solidFill>
              </a:rPr>
              <a:t>Mer Noire</a:t>
            </a:r>
            <a:endParaRPr lang="fr-FR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5004048" y="1556792"/>
            <a:ext cx="86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tx2">
                    <a:lumMod val="75000"/>
                  </a:schemeClr>
                </a:solidFill>
              </a:rPr>
              <a:t>Caspienne</a:t>
            </a:r>
            <a:endParaRPr lang="fr-FR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1043608" y="2780928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>
                <a:solidFill>
                  <a:schemeClr val="tx2">
                    <a:lumMod val="75000"/>
                  </a:schemeClr>
                </a:solidFill>
              </a:rPr>
              <a:t>Mer </a:t>
            </a:r>
          </a:p>
          <a:p>
            <a:r>
              <a:rPr lang="fr-FR" sz="1050" b="1" dirty="0" smtClean="0">
                <a:solidFill>
                  <a:schemeClr val="tx2">
                    <a:lumMod val="75000"/>
                  </a:schemeClr>
                </a:solidFill>
              </a:rPr>
              <a:t>Méditerranée</a:t>
            </a:r>
            <a:endParaRPr lang="fr-FR" sz="105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467544" y="5877272"/>
            <a:ext cx="432000" cy="216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1043608" y="5661248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Azerbaïdjan, principal pays producteur </a:t>
            </a:r>
            <a:r>
              <a:rPr lang="fr-FR" sz="1100" dirty="0" smtClean="0"/>
              <a:t>d’hydrocarbures </a:t>
            </a:r>
            <a:r>
              <a:rPr lang="fr-FR" sz="1100" dirty="0" smtClean="0"/>
              <a:t>de la Caspienne. </a:t>
            </a:r>
            <a:endParaRPr lang="fr-FR" sz="1100" dirty="0"/>
          </a:p>
        </p:txBody>
      </p:sp>
      <p:sp>
        <p:nvSpPr>
          <p:cNvPr id="116" name="Éclair 115"/>
          <p:cNvSpPr/>
          <p:nvPr/>
        </p:nvSpPr>
        <p:spPr>
          <a:xfrm rot="2700000">
            <a:off x="4103947" y="1412776"/>
            <a:ext cx="296768" cy="224760"/>
          </a:xfrm>
          <a:prstGeom prst="lightningBol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4211960" y="206084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Tbilissi</a:t>
            </a:r>
            <a:endParaRPr lang="fr-FR" sz="1000" b="1" dirty="0"/>
          </a:p>
        </p:txBody>
      </p:sp>
      <p:sp>
        <p:nvSpPr>
          <p:cNvPr id="123" name="ZoneTexte 122"/>
          <p:cNvSpPr txBox="1"/>
          <p:nvPr/>
        </p:nvSpPr>
        <p:spPr>
          <a:xfrm>
            <a:off x="2411760" y="3140968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SYRIE</a:t>
            </a:r>
            <a:endParaRPr lang="fr-FR" sz="1050" b="1" dirty="0"/>
          </a:p>
        </p:txBody>
      </p:sp>
      <p:sp>
        <p:nvSpPr>
          <p:cNvPr id="148" name="ZoneTexte 147"/>
          <p:cNvSpPr txBox="1"/>
          <p:nvPr/>
        </p:nvSpPr>
        <p:spPr>
          <a:xfrm>
            <a:off x="2843808" y="3789040"/>
            <a:ext cx="7200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IRAK</a:t>
            </a:r>
            <a:endParaRPr lang="fr-FR" sz="1050" b="1" dirty="0"/>
          </a:p>
        </p:txBody>
      </p:sp>
      <p:sp>
        <p:nvSpPr>
          <p:cNvPr id="151" name="ZoneTexte 150"/>
          <p:cNvSpPr txBox="1"/>
          <p:nvPr/>
        </p:nvSpPr>
        <p:spPr>
          <a:xfrm>
            <a:off x="1763688" y="3717032"/>
            <a:ext cx="792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JORDANIE</a:t>
            </a:r>
            <a:endParaRPr lang="fr-FR" sz="1050" b="1" dirty="0"/>
          </a:p>
        </p:txBody>
      </p:sp>
      <p:sp>
        <p:nvSpPr>
          <p:cNvPr id="152" name="ZoneTexte 151"/>
          <p:cNvSpPr txBox="1"/>
          <p:nvPr/>
        </p:nvSpPr>
        <p:spPr>
          <a:xfrm>
            <a:off x="2123728" y="4111188"/>
            <a:ext cx="792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ARABIE S.</a:t>
            </a:r>
            <a:endParaRPr lang="fr-FR" sz="1050" b="1" dirty="0"/>
          </a:p>
        </p:txBody>
      </p:sp>
      <p:sp>
        <p:nvSpPr>
          <p:cNvPr id="149" name="Rectangle 148"/>
          <p:cNvSpPr/>
          <p:nvPr/>
        </p:nvSpPr>
        <p:spPr>
          <a:xfrm>
            <a:off x="755576" y="3933056"/>
            <a:ext cx="1224136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9" name="Groupe 158"/>
          <p:cNvGrpSpPr/>
          <p:nvPr/>
        </p:nvGrpSpPr>
        <p:grpSpPr>
          <a:xfrm>
            <a:off x="899592" y="4149080"/>
            <a:ext cx="936104" cy="72008"/>
            <a:chOff x="899592" y="4077072"/>
            <a:chExt cx="936104" cy="72008"/>
          </a:xfrm>
        </p:grpSpPr>
        <p:grpSp>
          <p:nvGrpSpPr>
            <p:cNvPr id="157" name="Groupe 156"/>
            <p:cNvGrpSpPr/>
            <p:nvPr/>
          </p:nvGrpSpPr>
          <p:grpSpPr>
            <a:xfrm>
              <a:off x="899592" y="4077072"/>
              <a:ext cx="936000" cy="72008"/>
              <a:chOff x="899592" y="4077072"/>
              <a:chExt cx="936000" cy="72008"/>
            </a:xfrm>
          </p:grpSpPr>
          <p:cxnSp>
            <p:nvCxnSpPr>
              <p:cNvPr id="153" name="Connecteur droit 152"/>
              <p:cNvCxnSpPr/>
              <p:nvPr/>
            </p:nvCxnSpPr>
            <p:spPr>
              <a:xfrm>
                <a:off x="899592" y="4149080"/>
                <a:ext cx="9360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/>
              <p:cNvCxnSpPr/>
              <p:nvPr/>
            </p:nvCxnSpPr>
            <p:spPr>
              <a:xfrm rot="5400000" flipH="1" flipV="1">
                <a:off x="863588" y="4113076"/>
                <a:ext cx="7200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58" name="Connecteur droit 157"/>
            <p:cNvCxnSpPr/>
            <p:nvPr/>
          </p:nvCxnSpPr>
          <p:spPr>
            <a:xfrm rot="5400000" flipH="1" flipV="1">
              <a:off x="1799692" y="4113076"/>
              <a:ext cx="720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0" name="ZoneTexte 159"/>
          <p:cNvSpPr txBox="1"/>
          <p:nvPr/>
        </p:nvSpPr>
        <p:spPr>
          <a:xfrm>
            <a:off x="755576" y="3933056"/>
            <a:ext cx="2160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o</a:t>
            </a:r>
            <a:endParaRPr lang="fr-FR" sz="900" b="1" dirty="0"/>
          </a:p>
        </p:txBody>
      </p:sp>
      <p:sp>
        <p:nvSpPr>
          <p:cNvPr id="161" name="ZoneTexte 160"/>
          <p:cNvSpPr txBox="1"/>
          <p:nvPr/>
        </p:nvSpPr>
        <p:spPr>
          <a:xfrm>
            <a:off x="1475656" y="393305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 smtClean="0"/>
              <a:t>   400 km</a:t>
            </a:r>
            <a:endParaRPr lang="fr-FR" sz="800" b="1" dirty="0"/>
          </a:p>
        </p:txBody>
      </p:sp>
      <p:sp>
        <p:nvSpPr>
          <p:cNvPr id="162" name="ZoneTexte 161"/>
          <p:cNvSpPr txBox="1"/>
          <p:nvPr/>
        </p:nvSpPr>
        <p:spPr>
          <a:xfrm>
            <a:off x="4644008" y="2671028"/>
            <a:ext cx="100811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 smtClean="0"/>
              <a:t>AZERBAIDJAN</a:t>
            </a:r>
            <a:endParaRPr lang="fr-FR" sz="105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77" grpId="0"/>
      <p:bldP spid="81" grpId="0" animBg="1"/>
      <p:bldP spid="83" grpId="0" animBg="1"/>
      <p:bldP spid="84" grpId="0" animBg="1"/>
      <p:bldP spid="85" grpId="0" animBg="1"/>
      <p:bldP spid="86" grpId="0"/>
      <p:bldP spid="88" grpId="0"/>
      <p:bldP spid="91" grpId="0" animBg="1"/>
      <p:bldP spid="89" grpId="0"/>
      <p:bldP spid="92" grpId="0" animBg="1"/>
      <p:bldP spid="93" grpId="0"/>
      <p:bldP spid="98" grpId="0"/>
      <p:bldP spid="100" grpId="0"/>
      <p:bldP spid="101" grpId="0" animBg="1"/>
      <p:bldP spid="105" grpId="0"/>
      <p:bldP spid="106" grpId="0" animBg="1"/>
      <p:bldP spid="107" grpId="0"/>
      <p:bldP spid="108" grpId="0"/>
      <p:bldP spid="109" grpId="0" animBg="1"/>
      <p:bldP spid="110" grpId="0"/>
      <p:bldP spid="111" grpId="0" animBg="1"/>
      <p:bldP spid="112" grpId="0" animBg="1"/>
      <p:bldP spid="113" grpId="0" animBg="1"/>
      <p:bldP spid="82" grpId="0" animBg="1"/>
      <p:bldP spid="24" grpId="0" animBg="1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1" grpId="0"/>
      <p:bldP spid="142" grpId="0"/>
      <p:bldP spid="143" grpId="0"/>
      <p:bldP spid="144" grpId="0"/>
      <p:bldP spid="145" grpId="0"/>
      <p:bldP spid="146" grpId="0" animBg="1"/>
      <p:bldP spid="146" grpId="1" animBg="1"/>
      <p:bldP spid="146" grpId="2" animBg="1"/>
      <p:bldP spid="147" grpId="1"/>
      <p:bldP spid="120" grpId="0"/>
      <p:bldP spid="123" grpId="0"/>
      <p:bldP spid="148" grpId="0"/>
      <p:bldP spid="151" grpId="0"/>
      <p:bldP spid="152" grpId="0"/>
      <p:bldP spid="16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179</Words>
  <Application>Microsoft Office PowerPoint</Application>
  <PresentationFormat>Affichage à l'écran (4:3)</PresentationFormat>
  <Paragraphs>48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25</cp:revision>
  <dcterms:created xsi:type="dcterms:W3CDTF">2011-02-25T09:26:34Z</dcterms:created>
  <dcterms:modified xsi:type="dcterms:W3CDTF">2011-03-16T14:26:44Z</dcterms:modified>
</cp:coreProperties>
</file>