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501" autoAdjust="0"/>
  </p:normalViewPr>
  <p:slideViewPr>
    <p:cSldViewPr>
      <p:cViewPr>
        <p:scale>
          <a:sx n="106" d="100"/>
          <a:sy n="106" d="100"/>
        </p:scale>
        <p:origin x="546" y="23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07B68-BF6D-4F21-82B6-C770A1C5E14A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85241-B343-4B27-8D52-4A4B4D17B8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70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85241-B343-4B27-8D52-4A4B4D17B84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540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8127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699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3015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73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61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75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769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863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29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132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3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61C40-8CEB-4DCA-8FFC-CDBA4046C768}" type="datetimeFigureOut">
              <a:rPr lang="fr-FR" smtClean="0"/>
              <a:pPr/>
              <a:t>16/01/2012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DDA5-FB9C-4D36-9485-752F9CEA13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107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orme libre 71"/>
          <p:cNvSpPr/>
          <p:nvPr/>
        </p:nvSpPr>
        <p:spPr>
          <a:xfrm>
            <a:off x="1711757" y="2626157"/>
            <a:ext cx="3021177" cy="3716121"/>
          </a:xfrm>
          <a:custGeom>
            <a:avLst/>
            <a:gdLst>
              <a:gd name="connsiteX0" fmla="*/ 0 w 3021177"/>
              <a:gd name="connsiteY0" fmla="*/ 3635654 h 3716121"/>
              <a:gd name="connsiteX1" fmla="*/ 0 w 3021177"/>
              <a:gd name="connsiteY1" fmla="*/ 3635654 h 3716121"/>
              <a:gd name="connsiteX2" fmla="*/ 153619 w 3021177"/>
              <a:gd name="connsiteY2" fmla="*/ 3716121 h 3716121"/>
              <a:gd name="connsiteX3" fmla="*/ 994867 w 3021177"/>
              <a:gd name="connsiteY3" fmla="*/ 3489350 h 3716121"/>
              <a:gd name="connsiteX4" fmla="*/ 1009497 w 3021177"/>
              <a:gd name="connsiteY4" fmla="*/ 2216505 h 3716121"/>
              <a:gd name="connsiteX5" fmla="*/ 2889504 w 3021177"/>
              <a:gd name="connsiteY5" fmla="*/ 614477 h 3716121"/>
              <a:gd name="connsiteX6" fmla="*/ 3021177 w 3021177"/>
              <a:gd name="connsiteY6" fmla="*/ 51206 h 3716121"/>
              <a:gd name="connsiteX7" fmla="*/ 2574950 w 3021177"/>
              <a:gd name="connsiteY7" fmla="*/ 0 h 3716121"/>
              <a:gd name="connsiteX8" fmla="*/ 1865376 w 3021177"/>
              <a:gd name="connsiteY8" fmla="*/ 409651 h 3716121"/>
              <a:gd name="connsiteX9" fmla="*/ 987552 w 3021177"/>
              <a:gd name="connsiteY9" fmla="*/ 1199693 h 3716121"/>
              <a:gd name="connsiteX10" fmla="*/ 438912 w 3021177"/>
              <a:gd name="connsiteY10" fmla="*/ 2201875 h 3716121"/>
              <a:gd name="connsiteX11" fmla="*/ 0 w 3021177"/>
              <a:gd name="connsiteY11" fmla="*/ 3635654 h 371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21177" h="3716121">
                <a:moveTo>
                  <a:pt x="0" y="3635654"/>
                </a:moveTo>
                <a:lnTo>
                  <a:pt x="0" y="3635654"/>
                </a:lnTo>
                <a:lnTo>
                  <a:pt x="153619" y="3716121"/>
                </a:lnTo>
                <a:lnTo>
                  <a:pt x="994867" y="3489350"/>
                </a:lnTo>
                <a:lnTo>
                  <a:pt x="1009497" y="2216505"/>
                </a:lnTo>
                <a:lnTo>
                  <a:pt x="2889504" y="614477"/>
                </a:lnTo>
                <a:lnTo>
                  <a:pt x="3021177" y="51206"/>
                </a:lnTo>
                <a:lnTo>
                  <a:pt x="2574950" y="0"/>
                </a:lnTo>
                <a:lnTo>
                  <a:pt x="1865376" y="409651"/>
                </a:lnTo>
                <a:lnTo>
                  <a:pt x="987552" y="1199693"/>
                </a:lnTo>
                <a:lnTo>
                  <a:pt x="438912" y="2201875"/>
                </a:lnTo>
                <a:lnTo>
                  <a:pt x="0" y="36356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e 128"/>
          <p:cNvGrpSpPr/>
          <p:nvPr/>
        </p:nvGrpSpPr>
        <p:grpSpPr>
          <a:xfrm>
            <a:off x="2270366" y="2564904"/>
            <a:ext cx="2472677" cy="3613917"/>
            <a:chOff x="2285952" y="2636912"/>
            <a:chExt cx="2472677" cy="3613917"/>
          </a:xfrm>
        </p:grpSpPr>
        <p:sp>
          <p:nvSpPr>
            <p:cNvPr id="51" name="Ellipse 50"/>
            <p:cNvSpPr/>
            <p:nvPr/>
          </p:nvSpPr>
          <p:spPr>
            <a:xfrm rot="978723">
              <a:off x="2351092" y="4219690"/>
              <a:ext cx="598420" cy="1323596"/>
            </a:xfrm>
            <a:prstGeom prst="ellipse">
              <a:avLst/>
            </a:prstGeom>
            <a:pattFill prst="pct30">
              <a:fgClr>
                <a:schemeClr val="accent1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3959944" y="2636912"/>
              <a:ext cx="798685" cy="864096"/>
            </a:xfrm>
            <a:prstGeom prst="ellipse">
              <a:avLst/>
            </a:prstGeom>
            <a:pattFill prst="pct30">
              <a:fgClr>
                <a:schemeClr val="accent1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/>
            <p:cNvSpPr/>
            <p:nvPr/>
          </p:nvSpPr>
          <p:spPr>
            <a:xfrm>
              <a:off x="2285952" y="5572955"/>
              <a:ext cx="413840" cy="677874"/>
            </a:xfrm>
            <a:prstGeom prst="ellipse">
              <a:avLst/>
            </a:prstGeom>
            <a:pattFill prst="pct30">
              <a:fgClr>
                <a:schemeClr val="accent1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3" name="Groupe 132"/>
          <p:cNvGrpSpPr/>
          <p:nvPr/>
        </p:nvGrpSpPr>
        <p:grpSpPr>
          <a:xfrm>
            <a:off x="2475301" y="2943064"/>
            <a:ext cx="2313785" cy="3234876"/>
            <a:chOff x="2474239" y="2924944"/>
            <a:chExt cx="2313785" cy="3234876"/>
          </a:xfrm>
        </p:grpSpPr>
        <p:sp>
          <p:nvSpPr>
            <p:cNvPr id="59" name="Rectangle 58"/>
            <p:cNvSpPr/>
            <p:nvPr/>
          </p:nvSpPr>
          <p:spPr>
            <a:xfrm>
              <a:off x="2719973" y="5774515"/>
              <a:ext cx="559293" cy="385305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tx2">
                  <a:lumMod val="20000"/>
                  <a:lumOff val="8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32" name="Groupe 131"/>
            <p:cNvGrpSpPr/>
            <p:nvPr/>
          </p:nvGrpSpPr>
          <p:grpSpPr>
            <a:xfrm>
              <a:off x="2474239" y="2924944"/>
              <a:ext cx="2313785" cy="2232248"/>
              <a:chOff x="2474239" y="2924944"/>
              <a:chExt cx="2313785" cy="2232248"/>
            </a:xfrm>
          </p:grpSpPr>
          <p:sp>
            <p:nvSpPr>
              <p:cNvPr id="60" name="Ellipse 59"/>
              <p:cNvSpPr/>
              <p:nvPr/>
            </p:nvSpPr>
            <p:spPr>
              <a:xfrm>
                <a:off x="2474239" y="4797152"/>
                <a:ext cx="297561" cy="360040"/>
              </a:xfrm>
              <a:prstGeom prst="ellipse">
                <a:avLst/>
              </a:prstGeom>
              <a:pattFill prst="wdUpDiag">
                <a:fgClr>
                  <a:srgbClr val="00B050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4590429" y="2924944"/>
                <a:ext cx="197595" cy="360040"/>
              </a:xfrm>
              <a:prstGeom prst="ellipse">
                <a:avLst/>
              </a:prstGeom>
              <a:pattFill prst="wdUpDiag">
                <a:fgClr>
                  <a:srgbClr val="00B050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0" name="Forme libre 19"/>
          <p:cNvSpPr/>
          <p:nvPr/>
        </p:nvSpPr>
        <p:spPr>
          <a:xfrm>
            <a:off x="308344" y="882502"/>
            <a:ext cx="4465675" cy="5380075"/>
          </a:xfrm>
          <a:custGeom>
            <a:avLst/>
            <a:gdLst>
              <a:gd name="connsiteX0" fmla="*/ 2424223 w 4465675"/>
              <a:gd name="connsiteY0" fmla="*/ 350875 h 5380075"/>
              <a:gd name="connsiteX1" fmla="*/ 3498112 w 4465675"/>
              <a:gd name="connsiteY1" fmla="*/ 0 h 5380075"/>
              <a:gd name="connsiteX2" fmla="*/ 3934047 w 4465675"/>
              <a:gd name="connsiteY2" fmla="*/ 978196 h 5380075"/>
              <a:gd name="connsiteX3" fmla="*/ 4465675 w 4465675"/>
              <a:gd name="connsiteY3" fmla="*/ 978196 h 5380075"/>
              <a:gd name="connsiteX4" fmla="*/ 4401879 w 4465675"/>
              <a:gd name="connsiteY4" fmla="*/ 1765005 h 5380075"/>
              <a:gd name="connsiteX5" fmla="*/ 3923414 w 4465675"/>
              <a:gd name="connsiteY5" fmla="*/ 1765005 h 5380075"/>
              <a:gd name="connsiteX6" fmla="*/ 2690037 w 4465675"/>
              <a:gd name="connsiteY6" fmla="*/ 2615610 h 5380075"/>
              <a:gd name="connsiteX7" fmla="*/ 2105247 w 4465675"/>
              <a:gd name="connsiteY7" fmla="*/ 3338624 h 5380075"/>
              <a:gd name="connsiteX8" fmla="*/ 1722475 w 4465675"/>
              <a:gd name="connsiteY8" fmla="*/ 4327451 h 5380075"/>
              <a:gd name="connsiteX9" fmla="*/ 1382233 w 4465675"/>
              <a:gd name="connsiteY9" fmla="*/ 5380075 h 5380075"/>
              <a:gd name="connsiteX10" fmla="*/ 935665 w 4465675"/>
              <a:gd name="connsiteY10" fmla="*/ 5199321 h 5380075"/>
              <a:gd name="connsiteX11" fmla="*/ 0 w 4465675"/>
              <a:gd name="connsiteY11" fmla="*/ 4710224 h 5380075"/>
              <a:gd name="connsiteX12" fmla="*/ 74428 w 4465675"/>
              <a:gd name="connsiteY12" fmla="*/ 3434317 h 5380075"/>
              <a:gd name="connsiteX13" fmla="*/ 42530 w 4465675"/>
              <a:gd name="connsiteY13" fmla="*/ 3381154 h 5380075"/>
              <a:gd name="connsiteX14" fmla="*/ 648586 w 4465675"/>
              <a:gd name="connsiteY14" fmla="*/ 3040912 h 5380075"/>
              <a:gd name="connsiteX15" fmla="*/ 723014 w 4465675"/>
              <a:gd name="connsiteY15" fmla="*/ 2349796 h 5380075"/>
              <a:gd name="connsiteX16" fmla="*/ 2775098 w 4465675"/>
              <a:gd name="connsiteY16" fmla="*/ 1360968 h 5380075"/>
              <a:gd name="connsiteX17" fmla="*/ 2424223 w 4465675"/>
              <a:gd name="connsiteY17" fmla="*/ 350875 h 538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65675" h="5380075">
                <a:moveTo>
                  <a:pt x="2424223" y="350875"/>
                </a:moveTo>
                <a:lnTo>
                  <a:pt x="3498112" y="0"/>
                </a:lnTo>
                <a:lnTo>
                  <a:pt x="3934047" y="978196"/>
                </a:lnTo>
                <a:lnTo>
                  <a:pt x="4465675" y="978196"/>
                </a:lnTo>
                <a:lnTo>
                  <a:pt x="4401879" y="1765005"/>
                </a:lnTo>
                <a:lnTo>
                  <a:pt x="3923414" y="1765005"/>
                </a:lnTo>
                <a:lnTo>
                  <a:pt x="2690037" y="2615610"/>
                </a:lnTo>
                <a:lnTo>
                  <a:pt x="2105247" y="3338624"/>
                </a:lnTo>
                <a:lnTo>
                  <a:pt x="1722475" y="4327451"/>
                </a:lnTo>
                <a:lnTo>
                  <a:pt x="1382233" y="5380075"/>
                </a:lnTo>
                <a:lnTo>
                  <a:pt x="935665" y="5199321"/>
                </a:lnTo>
                <a:lnTo>
                  <a:pt x="0" y="4710224"/>
                </a:lnTo>
                <a:lnTo>
                  <a:pt x="74428" y="3434317"/>
                </a:lnTo>
                <a:lnTo>
                  <a:pt x="42530" y="3381154"/>
                </a:lnTo>
                <a:lnTo>
                  <a:pt x="648586" y="3040912"/>
                </a:lnTo>
                <a:lnTo>
                  <a:pt x="723014" y="2349796"/>
                </a:lnTo>
                <a:lnTo>
                  <a:pt x="2775098" y="1360968"/>
                </a:lnTo>
                <a:lnTo>
                  <a:pt x="2424223" y="350875"/>
                </a:lnTo>
                <a:close/>
              </a:path>
            </a:pathLst>
          </a:custGeom>
          <a:solidFill>
            <a:srgbClr val="00B0F0">
              <a:alpha val="34000"/>
            </a:srgb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44017"/>
            <a:ext cx="4074686" cy="548679"/>
          </a:xfrm>
        </p:spPr>
        <p:txBody>
          <a:bodyPr>
            <a:normAutofit fontScale="90000"/>
          </a:bodyPr>
          <a:lstStyle/>
          <a:p>
            <a:r>
              <a:rPr lang="fr-FR" sz="2000" smtClean="0"/>
              <a:t>Valorisation et </a:t>
            </a:r>
            <a:r>
              <a:rPr lang="fr-FR" sz="2000" dirty="0" smtClean="0"/>
              <a:t>protection du  littoral du Languedoc-Roussillon.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323528" y="883754"/>
            <a:ext cx="4451468" cy="56826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789086" y="44624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I. Un littoral attractif.</a:t>
            </a:r>
            <a:endParaRPr lang="fr-FR" sz="1400" dirty="0"/>
          </a:p>
        </p:txBody>
      </p:sp>
      <p:sp>
        <p:nvSpPr>
          <p:cNvPr id="14" name="Ellipse 13"/>
          <p:cNvSpPr/>
          <p:nvPr/>
        </p:nvSpPr>
        <p:spPr>
          <a:xfrm>
            <a:off x="3491880" y="400506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074686" y="213285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1661375" y="2636912"/>
            <a:ext cx="3057518" cy="3829864"/>
          </a:xfrm>
          <a:custGeom>
            <a:avLst/>
            <a:gdLst>
              <a:gd name="connsiteX0" fmla="*/ 3052293 w 3057518"/>
              <a:gd name="connsiteY0" fmla="*/ 30596 h 3829864"/>
              <a:gd name="connsiteX1" fmla="*/ 2949262 w 3057518"/>
              <a:gd name="connsiteY1" fmla="*/ 30596 h 3829864"/>
              <a:gd name="connsiteX2" fmla="*/ 2318197 w 3057518"/>
              <a:gd name="connsiteY2" fmla="*/ 133627 h 3829864"/>
              <a:gd name="connsiteX3" fmla="*/ 875763 w 3057518"/>
              <a:gd name="connsiteY3" fmla="*/ 1434394 h 3829864"/>
              <a:gd name="connsiteX4" fmla="*/ 0 w 3057518"/>
              <a:gd name="connsiteY4" fmla="*/ 3829864 h 3829864"/>
              <a:gd name="connsiteX5" fmla="*/ 0 w 3057518"/>
              <a:gd name="connsiteY5" fmla="*/ 3829864 h 382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518" h="3829864">
                <a:moveTo>
                  <a:pt x="3052293" y="30596"/>
                </a:moveTo>
                <a:cubicBezTo>
                  <a:pt x="3061952" y="22010"/>
                  <a:pt x="3071611" y="13424"/>
                  <a:pt x="2949262" y="30596"/>
                </a:cubicBezTo>
                <a:cubicBezTo>
                  <a:pt x="2826913" y="47768"/>
                  <a:pt x="2663780" y="-100339"/>
                  <a:pt x="2318197" y="133627"/>
                </a:cubicBezTo>
                <a:cubicBezTo>
                  <a:pt x="1972614" y="367593"/>
                  <a:pt x="1262129" y="818355"/>
                  <a:pt x="875763" y="1434394"/>
                </a:cubicBezTo>
                <a:cubicBezTo>
                  <a:pt x="489397" y="2050433"/>
                  <a:pt x="0" y="3829864"/>
                  <a:pt x="0" y="3829864"/>
                </a:cubicBezTo>
                <a:lnTo>
                  <a:pt x="0" y="3829864"/>
                </a:lnTo>
              </a:path>
            </a:pathLst>
          </a:custGeom>
          <a:noFill/>
          <a:ln w="762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9" name="Groupe 98"/>
          <p:cNvGrpSpPr/>
          <p:nvPr/>
        </p:nvGrpSpPr>
        <p:grpSpPr>
          <a:xfrm>
            <a:off x="395536" y="1111060"/>
            <a:ext cx="4187965" cy="5365940"/>
            <a:chOff x="392502" y="1111060"/>
            <a:chExt cx="4187965" cy="5365940"/>
          </a:xfrm>
        </p:grpSpPr>
        <p:sp>
          <p:nvSpPr>
            <p:cNvPr id="27" name="Forme libre 26"/>
            <p:cNvSpPr/>
            <p:nvPr/>
          </p:nvSpPr>
          <p:spPr>
            <a:xfrm>
              <a:off x="2538992" y="2032000"/>
              <a:ext cx="2041475" cy="4445000"/>
            </a:xfrm>
            <a:custGeom>
              <a:avLst/>
              <a:gdLst>
                <a:gd name="connsiteX0" fmla="*/ 102608 w 2041475"/>
                <a:gd name="connsiteY0" fmla="*/ 4445000 h 4445000"/>
                <a:gd name="connsiteX1" fmla="*/ 1008 w 2041475"/>
                <a:gd name="connsiteY1" fmla="*/ 3725333 h 4445000"/>
                <a:gd name="connsiteX2" fmla="*/ 60275 w 2041475"/>
                <a:gd name="connsiteY2" fmla="*/ 2675467 h 4445000"/>
                <a:gd name="connsiteX3" fmla="*/ 212675 w 2041475"/>
                <a:gd name="connsiteY3" fmla="*/ 2286000 h 4445000"/>
                <a:gd name="connsiteX4" fmla="*/ 602141 w 2041475"/>
                <a:gd name="connsiteY4" fmla="*/ 2302933 h 4445000"/>
                <a:gd name="connsiteX5" fmla="*/ 1321808 w 2041475"/>
                <a:gd name="connsiteY5" fmla="*/ 1617133 h 4445000"/>
                <a:gd name="connsiteX6" fmla="*/ 1609675 w 2041475"/>
                <a:gd name="connsiteY6" fmla="*/ 1354667 h 4445000"/>
                <a:gd name="connsiteX7" fmla="*/ 1872141 w 2041475"/>
                <a:gd name="connsiteY7" fmla="*/ 990600 h 4445000"/>
                <a:gd name="connsiteX8" fmla="*/ 2041475 w 2041475"/>
                <a:gd name="connsiteY8" fmla="*/ 0 h 4445000"/>
                <a:gd name="connsiteX9" fmla="*/ 2041475 w 2041475"/>
                <a:gd name="connsiteY9" fmla="*/ 0 h 444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1475" h="4445000">
                  <a:moveTo>
                    <a:pt x="102608" y="4445000"/>
                  </a:moveTo>
                  <a:cubicBezTo>
                    <a:pt x="55335" y="4232627"/>
                    <a:pt x="8063" y="4020255"/>
                    <a:pt x="1008" y="3725333"/>
                  </a:cubicBezTo>
                  <a:cubicBezTo>
                    <a:pt x="-6047" y="3430411"/>
                    <a:pt x="24997" y="2915356"/>
                    <a:pt x="60275" y="2675467"/>
                  </a:cubicBezTo>
                  <a:cubicBezTo>
                    <a:pt x="95553" y="2435578"/>
                    <a:pt x="122364" y="2348089"/>
                    <a:pt x="212675" y="2286000"/>
                  </a:cubicBezTo>
                  <a:cubicBezTo>
                    <a:pt x="302986" y="2223911"/>
                    <a:pt x="417286" y="2414411"/>
                    <a:pt x="602141" y="2302933"/>
                  </a:cubicBezTo>
                  <a:cubicBezTo>
                    <a:pt x="786996" y="2191455"/>
                    <a:pt x="1153886" y="1775177"/>
                    <a:pt x="1321808" y="1617133"/>
                  </a:cubicBezTo>
                  <a:cubicBezTo>
                    <a:pt x="1489730" y="1459089"/>
                    <a:pt x="1517953" y="1459089"/>
                    <a:pt x="1609675" y="1354667"/>
                  </a:cubicBezTo>
                  <a:cubicBezTo>
                    <a:pt x="1701397" y="1250245"/>
                    <a:pt x="1800174" y="1216378"/>
                    <a:pt x="1872141" y="990600"/>
                  </a:cubicBezTo>
                  <a:cubicBezTo>
                    <a:pt x="1944108" y="764822"/>
                    <a:pt x="2041475" y="0"/>
                    <a:pt x="2041475" y="0"/>
                  </a:cubicBezTo>
                  <a:lnTo>
                    <a:pt x="2041475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392502" y="4046876"/>
              <a:ext cx="2206765" cy="669058"/>
            </a:xfrm>
            <a:custGeom>
              <a:avLst/>
              <a:gdLst>
                <a:gd name="connsiteX0" fmla="*/ 5431 w 2206765"/>
                <a:gd name="connsiteY0" fmla="*/ 0 h 491066"/>
                <a:gd name="connsiteX1" fmla="*/ 344098 w 2206765"/>
                <a:gd name="connsiteY1" fmla="*/ 203200 h 491066"/>
                <a:gd name="connsiteX2" fmla="*/ 2206765 w 2206765"/>
                <a:gd name="connsiteY2" fmla="*/ 491066 h 491066"/>
                <a:gd name="connsiteX3" fmla="*/ 2206765 w 2206765"/>
                <a:gd name="connsiteY3" fmla="*/ 491066 h 49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6765" h="491066">
                  <a:moveTo>
                    <a:pt x="5431" y="0"/>
                  </a:moveTo>
                  <a:cubicBezTo>
                    <a:pt x="-8680" y="60678"/>
                    <a:pt x="-22791" y="121356"/>
                    <a:pt x="344098" y="203200"/>
                  </a:cubicBezTo>
                  <a:cubicBezTo>
                    <a:pt x="710987" y="285044"/>
                    <a:pt x="2206765" y="491066"/>
                    <a:pt x="2206765" y="491066"/>
                  </a:cubicBezTo>
                  <a:lnTo>
                    <a:pt x="2206765" y="491066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3029387" y="1111060"/>
              <a:ext cx="495814" cy="3270151"/>
            </a:xfrm>
            <a:custGeom>
              <a:avLst/>
              <a:gdLst>
                <a:gd name="connsiteX0" fmla="*/ 0 w 495814"/>
                <a:gd name="connsiteY0" fmla="*/ 2777067 h 2781954"/>
                <a:gd name="connsiteX1" fmla="*/ 118533 w 495814"/>
                <a:gd name="connsiteY1" fmla="*/ 2700867 h 2781954"/>
                <a:gd name="connsiteX2" fmla="*/ 372533 w 495814"/>
                <a:gd name="connsiteY2" fmla="*/ 2218267 h 2781954"/>
                <a:gd name="connsiteX3" fmla="*/ 491066 w 495814"/>
                <a:gd name="connsiteY3" fmla="*/ 1295400 h 2781954"/>
                <a:gd name="connsiteX4" fmla="*/ 220133 w 495814"/>
                <a:gd name="connsiteY4" fmla="*/ 457200 h 2781954"/>
                <a:gd name="connsiteX5" fmla="*/ 203200 w 495814"/>
                <a:gd name="connsiteY5" fmla="*/ 0 h 278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5814" h="2781954">
                  <a:moveTo>
                    <a:pt x="0" y="2777067"/>
                  </a:moveTo>
                  <a:cubicBezTo>
                    <a:pt x="28222" y="2785533"/>
                    <a:pt x="56444" y="2794000"/>
                    <a:pt x="118533" y="2700867"/>
                  </a:cubicBezTo>
                  <a:cubicBezTo>
                    <a:pt x="180622" y="2607734"/>
                    <a:pt x="310444" y="2452511"/>
                    <a:pt x="372533" y="2218267"/>
                  </a:cubicBezTo>
                  <a:cubicBezTo>
                    <a:pt x="434622" y="1984023"/>
                    <a:pt x="516466" y="1588911"/>
                    <a:pt x="491066" y="1295400"/>
                  </a:cubicBezTo>
                  <a:cubicBezTo>
                    <a:pt x="465666" y="1001889"/>
                    <a:pt x="268111" y="673100"/>
                    <a:pt x="220133" y="457200"/>
                  </a:cubicBezTo>
                  <a:cubicBezTo>
                    <a:pt x="172155" y="241300"/>
                    <a:pt x="187677" y="120650"/>
                    <a:pt x="203200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3491880" y="3266943"/>
              <a:ext cx="504932" cy="234065"/>
            </a:xfrm>
            <a:custGeom>
              <a:avLst/>
              <a:gdLst>
                <a:gd name="connsiteX0" fmla="*/ 431800 w 431800"/>
                <a:gd name="connsiteY0" fmla="*/ 143933 h 157782"/>
                <a:gd name="connsiteX1" fmla="*/ 228600 w 431800"/>
                <a:gd name="connsiteY1" fmla="*/ 143933 h 157782"/>
                <a:gd name="connsiteX2" fmla="*/ 0 w 431800"/>
                <a:gd name="connsiteY2" fmla="*/ 0 h 157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1800" h="157782">
                  <a:moveTo>
                    <a:pt x="431800" y="143933"/>
                  </a:moveTo>
                  <a:cubicBezTo>
                    <a:pt x="366183" y="155927"/>
                    <a:pt x="300567" y="167922"/>
                    <a:pt x="228600" y="143933"/>
                  </a:cubicBezTo>
                  <a:cubicBezTo>
                    <a:pt x="156633" y="119944"/>
                    <a:pt x="78316" y="59972"/>
                    <a:pt x="0" y="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305384" y="883755"/>
            <a:ext cx="4456090" cy="5677912"/>
            <a:chOff x="305384" y="883755"/>
            <a:chExt cx="4456090" cy="5677912"/>
          </a:xfrm>
        </p:grpSpPr>
        <p:sp>
          <p:nvSpPr>
            <p:cNvPr id="5" name="Forme libre 4"/>
            <p:cNvSpPr/>
            <p:nvPr/>
          </p:nvSpPr>
          <p:spPr>
            <a:xfrm>
              <a:off x="305384" y="883755"/>
              <a:ext cx="4456090" cy="5460642"/>
            </a:xfrm>
            <a:custGeom>
              <a:avLst/>
              <a:gdLst>
                <a:gd name="connsiteX0" fmla="*/ 4456090 w 4456090"/>
                <a:gd name="connsiteY0" fmla="*/ 978794 h 5460642"/>
                <a:gd name="connsiteX1" fmla="*/ 4456090 w 4456090"/>
                <a:gd name="connsiteY1" fmla="*/ 978794 h 5460642"/>
                <a:gd name="connsiteX2" fmla="*/ 3953814 w 4456090"/>
                <a:gd name="connsiteY2" fmla="*/ 978794 h 5460642"/>
                <a:gd name="connsiteX3" fmla="*/ 3477296 w 4456090"/>
                <a:gd name="connsiteY3" fmla="*/ 0 h 5460642"/>
                <a:gd name="connsiteX4" fmla="*/ 2408349 w 4456090"/>
                <a:gd name="connsiteY4" fmla="*/ 360608 h 5460642"/>
                <a:gd name="connsiteX5" fmla="*/ 2781837 w 4456090"/>
                <a:gd name="connsiteY5" fmla="*/ 1352281 h 5460642"/>
                <a:gd name="connsiteX6" fmla="*/ 734096 w 4456090"/>
                <a:gd name="connsiteY6" fmla="*/ 2343955 h 5460642"/>
                <a:gd name="connsiteX7" fmla="*/ 656823 w 4456090"/>
                <a:gd name="connsiteY7" fmla="*/ 3039414 h 5460642"/>
                <a:gd name="connsiteX8" fmla="*/ 64394 w 4456090"/>
                <a:gd name="connsiteY8" fmla="*/ 3361386 h 5460642"/>
                <a:gd name="connsiteX9" fmla="*/ 0 w 4456090"/>
                <a:gd name="connsiteY9" fmla="*/ 4687910 h 5460642"/>
                <a:gd name="connsiteX10" fmla="*/ 1004552 w 4456090"/>
                <a:gd name="connsiteY10" fmla="*/ 5241701 h 5460642"/>
                <a:gd name="connsiteX11" fmla="*/ 1596980 w 4456090"/>
                <a:gd name="connsiteY11" fmla="*/ 5460642 h 5460642"/>
                <a:gd name="connsiteX12" fmla="*/ 2382592 w 4456090"/>
                <a:gd name="connsiteY12" fmla="*/ 5241701 h 5460642"/>
                <a:gd name="connsiteX13" fmla="*/ 2421228 w 4456090"/>
                <a:gd name="connsiteY13" fmla="*/ 3953814 h 5460642"/>
                <a:gd name="connsiteX14" fmla="*/ 4314423 w 4456090"/>
                <a:gd name="connsiteY14" fmla="*/ 2356834 h 5460642"/>
                <a:gd name="connsiteX15" fmla="*/ 4417454 w 4456090"/>
                <a:gd name="connsiteY15" fmla="*/ 1815921 h 5460642"/>
                <a:gd name="connsiteX16" fmla="*/ 4456090 w 4456090"/>
                <a:gd name="connsiteY16" fmla="*/ 978794 h 546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456090" h="5460642">
                  <a:moveTo>
                    <a:pt x="4456090" y="978794"/>
                  </a:moveTo>
                  <a:lnTo>
                    <a:pt x="4456090" y="978794"/>
                  </a:lnTo>
                  <a:lnTo>
                    <a:pt x="3953814" y="978794"/>
                  </a:lnTo>
                  <a:lnTo>
                    <a:pt x="3477296" y="0"/>
                  </a:lnTo>
                  <a:lnTo>
                    <a:pt x="2408349" y="360608"/>
                  </a:lnTo>
                  <a:lnTo>
                    <a:pt x="2781837" y="1352281"/>
                  </a:lnTo>
                  <a:lnTo>
                    <a:pt x="734096" y="2343955"/>
                  </a:lnTo>
                  <a:lnTo>
                    <a:pt x="656823" y="3039414"/>
                  </a:lnTo>
                  <a:lnTo>
                    <a:pt x="64394" y="3361386"/>
                  </a:lnTo>
                  <a:lnTo>
                    <a:pt x="0" y="4687910"/>
                  </a:lnTo>
                  <a:lnTo>
                    <a:pt x="1004552" y="5241701"/>
                  </a:lnTo>
                  <a:lnTo>
                    <a:pt x="1596980" y="5460642"/>
                  </a:lnTo>
                  <a:lnTo>
                    <a:pt x="2382592" y="5241701"/>
                  </a:lnTo>
                  <a:lnTo>
                    <a:pt x="2421228" y="3953814"/>
                  </a:lnTo>
                  <a:lnTo>
                    <a:pt x="4314423" y="2356834"/>
                  </a:lnTo>
                  <a:lnTo>
                    <a:pt x="4417454" y="1815921"/>
                  </a:lnTo>
                  <a:lnTo>
                    <a:pt x="4456090" y="978794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2683933" y="6121400"/>
              <a:ext cx="245534" cy="440267"/>
            </a:xfrm>
            <a:custGeom>
              <a:avLst/>
              <a:gdLst>
                <a:gd name="connsiteX0" fmla="*/ 0 w 245534"/>
                <a:gd name="connsiteY0" fmla="*/ 0 h 440267"/>
                <a:gd name="connsiteX1" fmla="*/ 50800 w 245534"/>
                <a:gd name="connsiteY1" fmla="*/ 270933 h 440267"/>
                <a:gd name="connsiteX2" fmla="*/ 245534 w 245534"/>
                <a:gd name="connsiteY2" fmla="*/ 440267 h 440267"/>
                <a:gd name="connsiteX3" fmla="*/ 245534 w 245534"/>
                <a:gd name="connsiteY3" fmla="*/ 440267 h 44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534" h="440267">
                  <a:moveTo>
                    <a:pt x="0" y="0"/>
                  </a:moveTo>
                  <a:cubicBezTo>
                    <a:pt x="4939" y="98777"/>
                    <a:pt x="9878" y="197555"/>
                    <a:pt x="50800" y="270933"/>
                  </a:cubicBezTo>
                  <a:cubicBezTo>
                    <a:pt x="91722" y="344311"/>
                    <a:pt x="245534" y="440267"/>
                    <a:pt x="245534" y="440267"/>
                  </a:cubicBezTo>
                  <a:lnTo>
                    <a:pt x="245534" y="440267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Ellipse 10"/>
          <p:cNvSpPr/>
          <p:nvPr/>
        </p:nvSpPr>
        <p:spPr>
          <a:xfrm>
            <a:off x="2555776" y="4653136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>
            <a:stCxn id="5" idx="14"/>
          </p:cNvCxnSpPr>
          <p:nvPr/>
        </p:nvCxnSpPr>
        <p:spPr>
          <a:xfrm>
            <a:off x="4619807" y="3240589"/>
            <a:ext cx="154212" cy="26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e 91"/>
          <p:cNvGrpSpPr/>
          <p:nvPr/>
        </p:nvGrpSpPr>
        <p:grpSpPr>
          <a:xfrm>
            <a:off x="2555776" y="3297848"/>
            <a:ext cx="2069133" cy="2823552"/>
            <a:chOff x="2555776" y="3297848"/>
            <a:chExt cx="2069133" cy="2823552"/>
          </a:xfrm>
        </p:grpSpPr>
        <p:sp>
          <p:nvSpPr>
            <p:cNvPr id="33" name="Ellipse 32"/>
            <p:cNvSpPr/>
            <p:nvPr/>
          </p:nvSpPr>
          <p:spPr>
            <a:xfrm>
              <a:off x="2555776" y="5805264"/>
              <a:ext cx="202371" cy="316136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566467" y="5157192"/>
              <a:ext cx="202371" cy="316136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 rot="2617258">
              <a:off x="2757204" y="4527626"/>
              <a:ext cx="202371" cy="371633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 rot="2714659">
              <a:off x="3161136" y="4194319"/>
              <a:ext cx="202371" cy="369648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 rot="2714659">
              <a:off x="4308326" y="3191752"/>
              <a:ext cx="210487" cy="422679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Ellipse 15"/>
          <p:cNvSpPr/>
          <p:nvPr/>
        </p:nvSpPr>
        <p:spPr>
          <a:xfrm>
            <a:off x="971600" y="436510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Groupe 57"/>
          <p:cNvGrpSpPr/>
          <p:nvPr/>
        </p:nvGrpSpPr>
        <p:grpSpPr>
          <a:xfrm>
            <a:off x="348161" y="576737"/>
            <a:ext cx="3006168" cy="4401634"/>
            <a:chOff x="348161" y="640968"/>
            <a:chExt cx="3006168" cy="4337403"/>
          </a:xfrm>
        </p:grpSpPr>
        <p:sp>
          <p:nvSpPr>
            <p:cNvPr id="56" name="Forme libre 55"/>
            <p:cNvSpPr/>
            <p:nvPr/>
          </p:nvSpPr>
          <p:spPr>
            <a:xfrm rot="20290048">
              <a:off x="1763989" y="640968"/>
              <a:ext cx="1590340" cy="2975022"/>
            </a:xfrm>
            <a:custGeom>
              <a:avLst/>
              <a:gdLst>
                <a:gd name="connsiteX0" fmla="*/ 64239 w 1065137"/>
                <a:gd name="connsiteY0" fmla="*/ 0 h 2051222"/>
                <a:gd name="connsiteX1" fmla="*/ 107488 w 1065137"/>
                <a:gd name="connsiteY1" fmla="*/ 1056503 h 2051222"/>
                <a:gd name="connsiteX2" fmla="*/ 1065137 w 1065137"/>
                <a:gd name="connsiteY2" fmla="*/ 2051222 h 2051222"/>
                <a:gd name="connsiteX3" fmla="*/ 1065137 w 1065137"/>
                <a:gd name="connsiteY3" fmla="*/ 2051222 h 205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137" h="2051222">
                  <a:moveTo>
                    <a:pt x="64239" y="0"/>
                  </a:moveTo>
                  <a:cubicBezTo>
                    <a:pt x="2455" y="357316"/>
                    <a:pt x="-59328" y="714633"/>
                    <a:pt x="107488" y="1056503"/>
                  </a:cubicBezTo>
                  <a:cubicBezTo>
                    <a:pt x="274304" y="1398373"/>
                    <a:pt x="1065137" y="2051222"/>
                    <a:pt x="1065137" y="2051222"/>
                  </a:cubicBezTo>
                  <a:lnTo>
                    <a:pt x="1065137" y="2051222"/>
                  </a:lnTo>
                </a:path>
              </a:pathLst>
            </a:custGeom>
            <a:noFill/>
            <a:ln w="76200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Forme libre 56"/>
            <p:cNvSpPr/>
            <p:nvPr/>
          </p:nvSpPr>
          <p:spPr>
            <a:xfrm rot="1398621">
              <a:off x="348161" y="1319535"/>
              <a:ext cx="2831056" cy="3658836"/>
            </a:xfrm>
            <a:custGeom>
              <a:avLst/>
              <a:gdLst>
                <a:gd name="connsiteX0" fmla="*/ 64239 w 1065137"/>
                <a:gd name="connsiteY0" fmla="*/ 0 h 2051222"/>
                <a:gd name="connsiteX1" fmla="*/ 107488 w 1065137"/>
                <a:gd name="connsiteY1" fmla="*/ 1056503 h 2051222"/>
                <a:gd name="connsiteX2" fmla="*/ 1065137 w 1065137"/>
                <a:gd name="connsiteY2" fmla="*/ 2051222 h 2051222"/>
                <a:gd name="connsiteX3" fmla="*/ 1065137 w 1065137"/>
                <a:gd name="connsiteY3" fmla="*/ 2051222 h 2051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137" h="2051222">
                  <a:moveTo>
                    <a:pt x="64239" y="0"/>
                  </a:moveTo>
                  <a:cubicBezTo>
                    <a:pt x="2455" y="357316"/>
                    <a:pt x="-59328" y="714633"/>
                    <a:pt x="107488" y="1056503"/>
                  </a:cubicBezTo>
                  <a:cubicBezTo>
                    <a:pt x="274304" y="1398373"/>
                    <a:pt x="1065137" y="2051222"/>
                    <a:pt x="1065137" y="2051222"/>
                  </a:cubicBezTo>
                  <a:lnTo>
                    <a:pt x="1065137" y="2051222"/>
                  </a:lnTo>
                </a:path>
              </a:pathLst>
            </a:custGeom>
            <a:noFill/>
            <a:ln w="76200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6" name="ZoneTexte 65"/>
          <p:cNvSpPr txBox="1"/>
          <p:nvPr/>
        </p:nvSpPr>
        <p:spPr>
          <a:xfrm>
            <a:off x="5058717" y="215062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1. Une réorganisation économique récente. </a:t>
            </a:r>
            <a:endParaRPr lang="fr-FR" sz="1100" u="sng" dirty="0"/>
          </a:p>
        </p:txBody>
      </p:sp>
      <p:sp>
        <p:nvSpPr>
          <p:cNvPr id="67" name="Forme libre 66"/>
          <p:cNvSpPr/>
          <p:nvPr/>
        </p:nvSpPr>
        <p:spPr>
          <a:xfrm>
            <a:off x="4894850" y="548680"/>
            <a:ext cx="288032" cy="45719"/>
          </a:xfrm>
          <a:custGeom>
            <a:avLst/>
            <a:gdLst>
              <a:gd name="connsiteX0" fmla="*/ 3052293 w 3057518"/>
              <a:gd name="connsiteY0" fmla="*/ 30596 h 3829864"/>
              <a:gd name="connsiteX1" fmla="*/ 2949262 w 3057518"/>
              <a:gd name="connsiteY1" fmla="*/ 30596 h 3829864"/>
              <a:gd name="connsiteX2" fmla="*/ 2318197 w 3057518"/>
              <a:gd name="connsiteY2" fmla="*/ 133627 h 3829864"/>
              <a:gd name="connsiteX3" fmla="*/ 875763 w 3057518"/>
              <a:gd name="connsiteY3" fmla="*/ 1434394 h 3829864"/>
              <a:gd name="connsiteX4" fmla="*/ 0 w 3057518"/>
              <a:gd name="connsiteY4" fmla="*/ 3829864 h 3829864"/>
              <a:gd name="connsiteX5" fmla="*/ 0 w 3057518"/>
              <a:gd name="connsiteY5" fmla="*/ 3829864 h 382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7518" h="3829864">
                <a:moveTo>
                  <a:pt x="3052293" y="30596"/>
                </a:moveTo>
                <a:cubicBezTo>
                  <a:pt x="3061952" y="22010"/>
                  <a:pt x="3071611" y="13424"/>
                  <a:pt x="2949262" y="30596"/>
                </a:cubicBezTo>
                <a:cubicBezTo>
                  <a:pt x="2826913" y="47768"/>
                  <a:pt x="2663780" y="-100339"/>
                  <a:pt x="2318197" y="133627"/>
                </a:cubicBezTo>
                <a:cubicBezTo>
                  <a:pt x="1972614" y="367593"/>
                  <a:pt x="1262129" y="818355"/>
                  <a:pt x="875763" y="1434394"/>
                </a:cubicBezTo>
                <a:cubicBezTo>
                  <a:pt x="489397" y="2050433"/>
                  <a:pt x="0" y="3829864"/>
                  <a:pt x="0" y="3829864"/>
                </a:cubicBezTo>
                <a:lnTo>
                  <a:pt x="0" y="3829864"/>
                </a:lnTo>
              </a:path>
            </a:pathLst>
          </a:custGeom>
          <a:noFill/>
          <a:ln w="762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5364088" y="4046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Importante césure entre le littoral en croissance et l’arrière-pays en déclin  démographique et en reconversion économique. </a:t>
            </a:r>
            <a:endParaRPr lang="fr-FR" sz="1000" dirty="0"/>
          </a:p>
        </p:txBody>
      </p:sp>
      <p:sp>
        <p:nvSpPr>
          <p:cNvPr id="73" name="Rectangle 72"/>
          <p:cNvSpPr/>
          <p:nvPr/>
        </p:nvSpPr>
        <p:spPr>
          <a:xfrm>
            <a:off x="4932040" y="908720"/>
            <a:ext cx="360040" cy="1800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5364088" y="76470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Espace attractif, fort développement urbain et anthropisation  de la côte (assèchement zone humide, artificialisation). </a:t>
            </a:r>
            <a:endParaRPr lang="fr-FR" sz="1000" dirty="0"/>
          </a:p>
        </p:txBody>
      </p:sp>
      <p:sp>
        <p:nvSpPr>
          <p:cNvPr id="75" name="Rectangle 74"/>
          <p:cNvSpPr/>
          <p:nvPr/>
        </p:nvSpPr>
        <p:spPr>
          <a:xfrm>
            <a:off x="4932040" y="1268760"/>
            <a:ext cx="360040" cy="180000"/>
          </a:xfrm>
          <a:prstGeom prst="rect">
            <a:avLst/>
          </a:prstGeom>
          <a:solidFill>
            <a:srgbClr val="00B0F0">
              <a:alpha val="3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5364088" y="1124744"/>
            <a:ext cx="3672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Arrière-pays en reconversion : désindustrialisation, réorganisation de la viticulture, valorisation touristique pour compléter l’offre d’accueil du littoral.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5177860" y="1583214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/>
              <a:t>2</a:t>
            </a:r>
            <a:r>
              <a:rPr lang="fr-FR" sz="1100" u="sng" dirty="0" smtClean="0"/>
              <a:t>. Une littoralisation croissante des espaces urbains.</a:t>
            </a:r>
            <a:endParaRPr lang="fr-FR" sz="1100" u="sng" dirty="0"/>
          </a:p>
        </p:txBody>
      </p:sp>
      <p:grpSp>
        <p:nvGrpSpPr>
          <p:cNvPr id="80" name="Groupe 79"/>
          <p:cNvGrpSpPr/>
          <p:nvPr/>
        </p:nvGrpSpPr>
        <p:grpSpPr>
          <a:xfrm>
            <a:off x="4860032" y="1844824"/>
            <a:ext cx="380723" cy="180000"/>
            <a:chOff x="4947349" y="2688656"/>
            <a:chExt cx="380723" cy="180000"/>
          </a:xfrm>
        </p:grpSpPr>
        <p:sp>
          <p:nvSpPr>
            <p:cNvPr id="78" name="Ellipse 77"/>
            <p:cNvSpPr/>
            <p:nvPr/>
          </p:nvSpPr>
          <p:spPr>
            <a:xfrm>
              <a:off x="4947349" y="2688656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5220072" y="2753972"/>
              <a:ext cx="108000" cy="108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5364088" y="177281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Principales agglomérations de 90 000 à 540 000 habitants, ayant connu une croissance urbaine de 13 à 29% entre 1999 et2009.</a:t>
            </a:r>
          </a:p>
        </p:txBody>
      </p:sp>
      <p:sp>
        <p:nvSpPr>
          <p:cNvPr id="83" name="Ellipse 82"/>
          <p:cNvSpPr/>
          <p:nvPr/>
        </p:nvSpPr>
        <p:spPr>
          <a:xfrm>
            <a:off x="4976379" y="257399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ZoneTexte 83"/>
          <p:cNvSpPr txBox="1"/>
          <p:nvPr/>
        </p:nvSpPr>
        <p:spPr>
          <a:xfrm>
            <a:off x="5338647" y="2484352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Agglomérations secondaires ayant connu une très forte croissance urbaine de 30 à 195 % entre 1999 et2009.</a:t>
            </a:r>
          </a:p>
        </p:txBody>
      </p:sp>
      <p:sp>
        <p:nvSpPr>
          <p:cNvPr id="85" name="Triangle isocèle 84"/>
          <p:cNvSpPr/>
          <p:nvPr/>
        </p:nvSpPr>
        <p:spPr>
          <a:xfrm>
            <a:off x="4932064" y="2220841"/>
            <a:ext cx="144000" cy="1440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5364088" y="2132856"/>
            <a:ext cx="377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Métropole régionale à forte attractivité (technopole importante, pôle universitaire et tertiaire).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4932040" y="2780928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</a:t>
            </a:r>
            <a:r>
              <a:rPr lang="fr-FR" sz="1400" dirty="0"/>
              <a:t>I</a:t>
            </a:r>
            <a:r>
              <a:rPr lang="fr-FR" sz="1400" dirty="0" smtClean="0"/>
              <a:t>. Un littoral aménagé.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5249868" y="2996952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1. Une politique de valorisation touristique. </a:t>
            </a:r>
            <a:endParaRPr lang="fr-FR" sz="1100" u="sng" dirty="0"/>
          </a:p>
        </p:txBody>
      </p:sp>
      <p:sp>
        <p:nvSpPr>
          <p:cNvPr id="93" name="Ellipse 92"/>
          <p:cNvSpPr/>
          <p:nvPr/>
        </p:nvSpPr>
        <p:spPr>
          <a:xfrm rot="5400000">
            <a:off x="4952162" y="3176407"/>
            <a:ext cx="202373" cy="302812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5364088" y="3212976"/>
            <a:ext cx="377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Unités touristiques</a:t>
            </a:r>
            <a:r>
              <a:rPr lang="fr-FR" sz="1000" dirty="0" smtClean="0"/>
              <a:t>, zones d’aménagement orientées vers l’accueil des estivants.</a:t>
            </a:r>
          </a:p>
        </p:txBody>
      </p:sp>
      <p:sp>
        <p:nvSpPr>
          <p:cNvPr id="96" name="Triangle isocèle 95"/>
          <p:cNvSpPr/>
          <p:nvPr/>
        </p:nvSpPr>
        <p:spPr>
          <a:xfrm>
            <a:off x="5004918" y="3624436"/>
            <a:ext cx="107598" cy="925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5364088" y="3532946"/>
            <a:ext cx="377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Stations balnéaires et marinas</a:t>
            </a:r>
            <a:r>
              <a:rPr lang="fr-FR" sz="1000" dirty="0" smtClean="0"/>
              <a:t>, principaux pôles touristiques créés ex-nihilo dans les années 1960.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5292080" y="4103494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/>
              <a:t>2</a:t>
            </a:r>
            <a:r>
              <a:rPr lang="fr-FR" sz="1100" u="sng" dirty="0" smtClean="0"/>
              <a:t>. Création d’un intense réseau de transport.</a:t>
            </a:r>
            <a:endParaRPr lang="fr-FR" sz="1100" u="sng" dirty="0"/>
          </a:p>
        </p:txBody>
      </p:sp>
      <p:sp>
        <p:nvSpPr>
          <p:cNvPr id="100" name="Forme libre 99"/>
          <p:cNvSpPr/>
          <p:nvPr/>
        </p:nvSpPr>
        <p:spPr>
          <a:xfrm rot="11016242" flipV="1">
            <a:off x="4892121" y="4450890"/>
            <a:ext cx="399466" cy="45719"/>
          </a:xfrm>
          <a:custGeom>
            <a:avLst/>
            <a:gdLst>
              <a:gd name="connsiteX0" fmla="*/ 5431 w 2206765"/>
              <a:gd name="connsiteY0" fmla="*/ 0 h 491066"/>
              <a:gd name="connsiteX1" fmla="*/ 344098 w 2206765"/>
              <a:gd name="connsiteY1" fmla="*/ 203200 h 491066"/>
              <a:gd name="connsiteX2" fmla="*/ 2206765 w 2206765"/>
              <a:gd name="connsiteY2" fmla="*/ 491066 h 491066"/>
              <a:gd name="connsiteX3" fmla="*/ 2206765 w 2206765"/>
              <a:gd name="connsiteY3" fmla="*/ 491066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6765" h="491066">
                <a:moveTo>
                  <a:pt x="5431" y="0"/>
                </a:moveTo>
                <a:cubicBezTo>
                  <a:pt x="-8680" y="60678"/>
                  <a:pt x="-22791" y="121356"/>
                  <a:pt x="344098" y="203200"/>
                </a:cubicBezTo>
                <a:cubicBezTo>
                  <a:pt x="710987" y="285044"/>
                  <a:pt x="2206765" y="491066"/>
                  <a:pt x="2206765" y="491066"/>
                </a:cubicBezTo>
                <a:lnTo>
                  <a:pt x="2206765" y="491066"/>
                </a:lnTo>
              </a:path>
            </a:pathLst>
          </a:custGeom>
          <a:noFill/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5364088" y="4325034"/>
            <a:ext cx="377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Réseau autoroutier, désenclavement de la région et intégration à l’espace national et européen.</a:t>
            </a:r>
          </a:p>
        </p:txBody>
      </p:sp>
      <p:grpSp>
        <p:nvGrpSpPr>
          <p:cNvPr id="105" name="Groupe 104"/>
          <p:cNvGrpSpPr/>
          <p:nvPr/>
        </p:nvGrpSpPr>
        <p:grpSpPr>
          <a:xfrm>
            <a:off x="3995933" y="1503142"/>
            <a:ext cx="747106" cy="2118352"/>
            <a:chOff x="3997436" y="1524854"/>
            <a:chExt cx="691790" cy="2096550"/>
          </a:xfrm>
        </p:grpSpPr>
        <p:sp>
          <p:nvSpPr>
            <p:cNvPr id="104" name="Forme libre 103"/>
            <p:cNvSpPr/>
            <p:nvPr/>
          </p:nvSpPr>
          <p:spPr>
            <a:xfrm>
              <a:off x="3997436" y="3074557"/>
              <a:ext cx="439271" cy="546847"/>
            </a:xfrm>
            <a:custGeom>
              <a:avLst/>
              <a:gdLst>
                <a:gd name="connsiteX0" fmla="*/ 439271 w 439271"/>
                <a:gd name="connsiteY0" fmla="*/ 0 h 546847"/>
                <a:gd name="connsiteX1" fmla="*/ 224118 w 439271"/>
                <a:gd name="connsiteY1" fmla="*/ 322730 h 546847"/>
                <a:gd name="connsiteX2" fmla="*/ 0 w 439271"/>
                <a:gd name="connsiteY2" fmla="*/ 546847 h 546847"/>
                <a:gd name="connsiteX3" fmla="*/ 0 w 439271"/>
                <a:gd name="connsiteY3" fmla="*/ 546847 h 546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9271" h="546847">
                  <a:moveTo>
                    <a:pt x="439271" y="0"/>
                  </a:moveTo>
                  <a:cubicBezTo>
                    <a:pt x="368300" y="115794"/>
                    <a:pt x="297330" y="231589"/>
                    <a:pt x="224118" y="322730"/>
                  </a:cubicBezTo>
                  <a:cubicBezTo>
                    <a:pt x="150906" y="413871"/>
                    <a:pt x="0" y="546847"/>
                    <a:pt x="0" y="546847"/>
                  </a:cubicBezTo>
                  <a:lnTo>
                    <a:pt x="0" y="546847"/>
                  </a:lnTo>
                </a:path>
              </a:pathLst>
            </a:cu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88"/>
            <p:cNvSpPr/>
            <p:nvPr/>
          </p:nvSpPr>
          <p:spPr>
            <a:xfrm>
              <a:off x="4427984" y="1524854"/>
              <a:ext cx="261242" cy="1459748"/>
            </a:xfrm>
            <a:custGeom>
              <a:avLst/>
              <a:gdLst>
                <a:gd name="connsiteX0" fmla="*/ 0 w 211879"/>
                <a:gd name="connsiteY0" fmla="*/ 1309421 h 1309421"/>
                <a:gd name="connsiteX1" fmla="*/ 204826 w 211879"/>
                <a:gd name="connsiteY1" fmla="*/ 950976 h 1309421"/>
                <a:gd name="connsiteX2" fmla="*/ 168250 w 211879"/>
                <a:gd name="connsiteY2" fmla="*/ 0 h 1309421"/>
                <a:gd name="connsiteX3" fmla="*/ 168250 w 211879"/>
                <a:gd name="connsiteY3" fmla="*/ 0 h 130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879" h="1309421">
                  <a:moveTo>
                    <a:pt x="0" y="1309421"/>
                  </a:moveTo>
                  <a:cubicBezTo>
                    <a:pt x="88392" y="1239317"/>
                    <a:pt x="176784" y="1169213"/>
                    <a:pt x="204826" y="950976"/>
                  </a:cubicBezTo>
                  <a:cubicBezTo>
                    <a:pt x="232868" y="732739"/>
                    <a:pt x="168250" y="0"/>
                    <a:pt x="168250" y="0"/>
                  </a:cubicBezTo>
                  <a:lnTo>
                    <a:pt x="16825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Ellipse 9"/>
          <p:cNvSpPr/>
          <p:nvPr/>
        </p:nvSpPr>
        <p:spPr>
          <a:xfrm>
            <a:off x="4355992" y="2924960"/>
            <a:ext cx="144000" cy="14400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orme libre 105"/>
          <p:cNvSpPr/>
          <p:nvPr/>
        </p:nvSpPr>
        <p:spPr>
          <a:xfrm>
            <a:off x="2429396" y="5674659"/>
            <a:ext cx="89686" cy="770965"/>
          </a:xfrm>
          <a:custGeom>
            <a:avLst/>
            <a:gdLst>
              <a:gd name="connsiteX0" fmla="*/ 80722 w 89686"/>
              <a:gd name="connsiteY0" fmla="*/ 0 h 770965"/>
              <a:gd name="connsiteX1" fmla="*/ 39 w 89686"/>
              <a:gd name="connsiteY1" fmla="*/ 179294 h 770965"/>
              <a:gd name="connsiteX2" fmla="*/ 89686 w 89686"/>
              <a:gd name="connsiteY2" fmla="*/ 770965 h 770965"/>
              <a:gd name="connsiteX3" fmla="*/ 89686 w 89686"/>
              <a:gd name="connsiteY3" fmla="*/ 770965 h 77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686" h="770965">
                <a:moveTo>
                  <a:pt x="80722" y="0"/>
                </a:moveTo>
                <a:cubicBezTo>
                  <a:pt x="39633" y="25400"/>
                  <a:pt x="-1455" y="50800"/>
                  <a:pt x="39" y="179294"/>
                </a:cubicBezTo>
                <a:cubicBezTo>
                  <a:pt x="1533" y="307788"/>
                  <a:pt x="89686" y="770965"/>
                  <a:pt x="89686" y="770965"/>
                </a:cubicBezTo>
                <a:lnTo>
                  <a:pt x="89686" y="770965"/>
                </a:lnTo>
              </a:path>
            </a:pathLst>
          </a:custGeom>
          <a:noFill/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6" name="Groupe 115"/>
          <p:cNvGrpSpPr/>
          <p:nvPr/>
        </p:nvGrpSpPr>
        <p:grpSpPr>
          <a:xfrm flipV="1">
            <a:off x="4860032" y="4708759"/>
            <a:ext cx="494091" cy="160401"/>
            <a:chOff x="5058717" y="5157192"/>
            <a:chExt cx="305371" cy="126518"/>
          </a:xfrm>
        </p:grpSpPr>
        <p:cxnSp>
          <p:nvCxnSpPr>
            <p:cNvPr id="111" name="Connecteur droit avec flèche 110"/>
            <p:cNvCxnSpPr/>
            <p:nvPr/>
          </p:nvCxnSpPr>
          <p:spPr>
            <a:xfrm>
              <a:off x="5082680" y="5283710"/>
              <a:ext cx="25152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5058717" y="5157192"/>
              <a:ext cx="30537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ZoneTexte 116"/>
          <p:cNvSpPr txBox="1"/>
          <p:nvPr/>
        </p:nvSpPr>
        <p:spPr>
          <a:xfrm>
            <a:off x="5364088" y="4694947"/>
            <a:ext cx="3779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Ligne à grande vitesse construite et en construction.</a:t>
            </a:r>
          </a:p>
        </p:txBody>
      </p:sp>
      <p:sp>
        <p:nvSpPr>
          <p:cNvPr id="119" name="ZoneTexte 118"/>
          <p:cNvSpPr txBox="1"/>
          <p:nvPr/>
        </p:nvSpPr>
        <p:spPr>
          <a:xfrm>
            <a:off x="5004048" y="4849415"/>
            <a:ext cx="374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III. Protection et préservation du littoral.</a:t>
            </a:r>
            <a:endParaRPr lang="fr-FR" sz="1400" dirty="0"/>
          </a:p>
        </p:txBody>
      </p:sp>
      <p:sp>
        <p:nvSpPr>
          <p:cNvPr id="120" name="ZoneTexte 119"/>
          <p:cNvSpPr txBox="1"/>
          <p:nvPr/>
        </p:nvSpPr>
        <p:spPr>
          <a:xfrm>
            <a:off x="5402268" y="5013176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/>
              <a:t>1. Un espace de vie sensible à protéger.</a:t>
            </a:r>
            <a:endParaRPr lang="fr-FR" sz="1100" u="sng" dirty="0"/>
          </a:p>
        </p:txBody>
      </p:sp>
      <p:sp>
        <p:nvSpPr>
          <p:cNvPr id="121" name="Ellipse 120"/>
          <p:cNvSpPr/>
          <p:nvPr/>
        </p:nvSpPr>
        <p:spPr>
          <a:xfrm rot="5400000">
            <a:off x="4985157" y="5181713"/>
            <a:ext cx="213391" cy="452382"/>
          </a:xfrm>
          <a:prstGeom prst="ellipse">
            <a:avLst/>
          </a:prstGeom>
          <a:pattFill prst="pct30">
            <a:fgClr>
              <a:schemeClr val="accent1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Forme libre 123"/>
          <p:cNvSpPr/>
          <p:nvPr/>
        </p:nvSpPr>
        <p:spPr>
          <a:xfrm rot="854187" flipV="1">
            <a:off x="4945965" y="3929194"/>
            <a:ext cx="440711" cy="168279"/>
          </a:xfrm>
          <a:custGeom>
            <a:avLst/>
            <a:gdLst>
              <a:gd name="connsiteX0" fmla="*/ 64239 w 1065137"/>
              <a:gd name="connsiteY0" fmla="*/ 0 h 2051222"/>
              <a:gd name="connsiteX1" fmla="*/ 107488 w 1065137"/>
              <a:gd name="connsiteY1" fmla="*/ 1056503 h 2051222"/>
              <a:gd name="connsiteX2" fmla="*/ 1065137 w 1065137"/>
              <a:gd name="connsiteY2" fmla="*/ 2051222 h 2051222"/>
              <a:gd name="connsiteX3" fmla="*/ 1065137 w 1065137"/>
              <a:gd name="connsiteY3" fmla="*/ 2051222 h 205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137" h="2051222">
                <a:moveTo>
                  <a:pt x="64239" y="0"/>
                </a:moveTo>
                <a:cubicBezTo>
                  <a:pt x="2455" y="357316"/>
                  <a:pt x="-59328" y="714633"/>
                  <a:pt x="107488" y="1056503"/>
                </a:cubicBezTo>
                <a:cubicBezTo>
                  <a:pt x="274304" y="1398373"/>
                  <a:pt x="1065137" y="2051222"/>
                  <a:pt x="1065137" y="2051222"/>
                </a:cubicBezTo>
                <a:lnTo>
                  <a:pt x="1065137" y="2051222"/>
                </a:lnTo>
              </a:path>
            </a:pathLst>
          </a:custGeom>
          <a:noFill/>
          <a:ln w="50800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5364088" y="3902859"/>
            <a:ext cx="3779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Flux touristique</a:t>
            </a:r>
            <a:r>
              <a:rPr lang="fr-FR" sz="1000" dirty="0" smtClean="0"/>
              <a:t>, 15 Millions de visiteurs et 103 Millions de nuitées.</a:t>
            </a:r>
          </a:p>
        </p:txBody>
      </p:sp>
      <p:sp>
        <p:nvSpPr>
          <p:cNvPr id="130" name="ZoneTexte 129"/>
          <p:cNvSpPr txBox="1"/>
          <p:nvPr/>
        </p:nvSpPr>
        <p:spPr>
          <a:xfrm>
            <a:off x="5364088" y="5189130"/>
            <a:ext cx="4074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Catastrophe naturelle : pertes humaines et dégâts matériels. Renforcement des risques liés à la croissance urbaine</a:t>
            </a:r>
            <a:r>
              <a:rPr lang="fr-FR" sz="1000" b="1" dirty="0" smtClean="0"/>
              <a:t>, PPR.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5364088" y="5759678"/>
            <a:ext cx="3714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/>
              <a:t>2</a:t>
            </a:r>
            <a:r>
              <a:rPr lang="fr-FR" sz="1100" u="sng" dirty="0" smtClean="0"/>
              <a:t>. Un environnement sensible à préserver.</a:t>
            </a:r>
            <a:endParaRPr lang="fr-FR" sz="1100" u="sng" dirty="0"/>
          </a:p>
        </p:txBody>
      </p:sp>
      <p:sp>
        <p:nvSpPr>
          <p:cNvPr id="90" name="Forme libre 89"/>
          <p:cNvSpPr/>
          <p:nvPr/>
        </p:nvSpPr>
        <p:spPr>
          <a:xfrm>
            <a:off x="2843808" y="4240262"/>
            <a:ext cx="826794" cy="1997050"/>
          </a:xfrm>
          <a:custGeom>
            <a:avLst/>
            <a:gdLst>
              <a:gd name="connsiteX0" fmla="*/ 826794 w 826794"/>
              <a:gd name="connsiteY0" fmla="*/ 0 h 1997050"/>
              <a:gd name="connsiteX1" fmla="*/ 248893 w 826794"/>
              <a:gd name="connsiteY1" fmla="*/ 504749 h 1997050"/>
              <a:gd name="connsiteX2" fmla="*/ 36752 w 826794"/>
              <a:gd name="connsiteY2" fmla="*/ 892455 h 1997050"/>
              <a:gd name="connsiteX3" fmla="*/ 176 w 826794"/>
              <a:gd name="connsiteY3" fmla="*/ 1675181 h 1997050"/>
              <a:gd name="connsiteX4" fmla="*/ 36752 w 826794"/>
              <a:gd name="connsiteY4" fmla="*/ 1997050 h 199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794" h="1997050">
                <a:moveTo>
                  <a:pt x="826794" y="0"/>
                </a:moveTo>
                <a:cubicBezTo>
                  <a:pt x="603680" y="178003"/>
                  <a:pt x="380567" y="356007"/>
                  <a:pt x="248893" y="504749"/>
                </a:cubicBezTo>
                <a:cubicBezTo>
                  <a:pt x="117219" y="653491"/>
                  <a:pt x="78205" y="697383"/>
                  <a:pt x="36752" y="892455"/>
                </a:cubicBezTo>
                <a:cubicBezTo>
                  <a:pt x="-4701" y="1087527"/>
                  <a:pt x="176" y="1491082"/>
                  <a:pt x="176" y="1675181"/>
                </a:cubicBezTo>
                <a:cubicBezTo>
                  <a:pt x="176" y="1859280"/>
                  <a:pt x="18464" y="1928165"/>
                  <a:pt x="36752" y="1997050"/>
                </a:cubicBezTo>
              </a:path>
            </a:pathLst>
          </a:custGeom>
          <a:noFill/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6" name="Groupe 135"/>
          <p:cNvGrpSpPr/>
          <p:nvPr/>
        </p:nvGrpSpPr>
        <p:grpSpPr>
          <a:xfrm>
            <a:off x="4880300" y="6116738"/>
            <a:ext cx="483788" cy="120574"/>
            <a:chOff x="4880300" y="5906759"/>
            <a:chExt cx="483788" cy="120574"/>
          </a:xfrm>
        </p:grpSpPr>
        <p:sp>
          <p:nvSpPr>
            <p:cNvPr id="134" name="Rectangle 133"/>
            <p:cNvSpPr/>
            <p:nvPr/>
          </p:nvSpPr>
          <p:spPr>
            <a:xfrm>
              <a:off x="5139071" y="5923570"/>
              <a:ext cx="225017" cy="103763"/>
            </a:xfrm>
            <a:prstGeom prst="rect">
              <a:avLst/>
            </a:prstGeom>
            <a:pattFill prst="wdUpDiag">
              <a:fgClr>
                <a:srgbClr val="00B050"/>
              </a:fgClr>
              <a:bgClr>
                <a:schemeClr val="tx2">
                  <a:lumMod val="20000"/>
                  <a:lumOff val="8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4880300" y="5906759"/>
              <a:ext cx="178418" cy="120573"/>
            </a:xfrm>
            <a:prstGeom prst="ellipse">
              <a:avLst/>
            </a:prstGeom>
            <a:pattFill prst="wdUpDiag">
              <a:fgClr>
                <a:srgbClr val="00B050"/>
              </a:fgClr>
              <a:bgClr>
                <a:schemeClr val="tx2">
                  <a:lumMod val="20000"/>
                  <a:lumOff val="8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7" name="ZoneTexte 136"/>
          <p:cNvSpPr txBox="1"/>
          <p:nvPr/>
        </p:nvSpPr>
        <p:spPr>
          <a:xfrm>
            <a:off x="5393884" y="6021288"/>
            <a:ext cx="371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Parc naturel littoral ou réserve marine : politique de protection, conflit d’usage fréquent</a:t>
            </a:r>
            <a:r>
              <a:rPr lang="fr-FR" sz="1000" b="1" dirty="0" smtClean="0"/>
              <a:t>.</a:t>
            </a:r>
          </a:p>
        </p:txBody>
      </p:sp>
      <p:sp>
        <p:nvSpPr>
          <p:cNvPr id="12" name="Ellipse 11"/>
          <p:cNvSpPr/>
          <p:nvPr/>
        </p:nvSpPr>
        <p:spPr>
          <a:xfrm>
            <a:off x="2483768" y="5517232"/>
            <a:ext cx="144000" cy="14400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2627784" y="3253766"/>
            <a:ext cx="1992525" cy="2867634"/>
            <a:chOff x="2627784" y="3253766"/>
            <a:chExt cx="1992525" cy="2867634"/>
          </a:xfrm>
        </p:grpSpPr>
        <p:sp>
          <p:nvSpPr>
            <p:cNvPr id="44" name="Triangle isocèle 43"/>
            <p:cNvSpPr/>
            <p:nvPr/>
          </p:nvSpPr>
          <p:spPr>
            <a:xfrm>
              <a:off x="2645993" y="5594987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Triangle isocèle 44"/>
            <p:cNvSpPr/>
            <p:nvPr/>
          </p:nvSpPr>
          <p:spPr>
            <a:xfrm>
              <a:off x="2663776" y="5380732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Triangle isocèle 45"/>
            <p:cNvSpPr/>
            <p:nvPr/>
          </p:nvSpPr>
          <p:spPr>
            <a:xfrm>
              <a:off x="2661240" y="5110894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Triangle isocèle 46"/>
            <p:cNvSpPr/>
            <p:nvPr/>
          </p:nvSpPr>
          <p:spPr>
            <a:xfrm>
              <a:off x="2843808" y="4620846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Triangle isocèle 47"/>
            <p:cNvSpPr/>
            <p:nvPr/>
          </p:nvSpPr>
          <p:spPr>
            <a:xfrm>
              <a:off x="3277294" y="4298316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Triangle isocèle 48"/>
            <p:cNvSpPr/>
            <p:nvPr/>
          </p:nvSpPr>
          <p:spPr>
            <a:xfrm>
              <a:off x="4320394" y="3408412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Triangle isocèle 49"/>
            <p:cNvSpPr/>
            <p:nvPr/>
          </p:nvSpPr>
          <p:spPr>
            <a:xfrm>
              <a:off x="4512711" y="3253766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Triangle isocèle 40"/>
            <p:cNvSpPr/>
            <p:nvPr/>
          </p:nvSpPr>
          <p:spPr>
            <a:xfrm>
              <a:off x="2650549" y="6028804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Triangle isocèle 42"/>
            <p:cNvSpPr/>
            <p:nvPr/>
          </p:nvSpPr>
          <p:spPr>
            <a:xfrm>
              <a:off x="2627784" y="5805264"/>
              <a:ext cx="107598" cy="9259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Ellipse 14"/>
          <p:cNvSpPr/>
          <p:nvPr/>
        </p:nvSpPr>
        <p:spPr>
          <a:xfrm>
            <a:off x="2555776" y="594928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843808" y="4293096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851944" y="3429000"/>
            <a:ext cx="216000" cy="216000"/>
          </a:xfrm>
          <a:prstGeom prst="ellipse">
            <a:avLst/>
          </a:prstGeom>
          <a:solidFill>
            <a:srgbClr val="FFC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riangle isocèle 81"/>
          <p:cNvSpPr/>
          <p:nvPr/>
        </p:nvSpPr>
        <p:spPr>
          <a:xfrm>
            <a:off x="3887944" y="3465000"/>
            <a:ext cx="126000" cy="1260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Forme libre 137"/>
          <p:cNvSpPr/>
          <p:nvPr/>
        </p:nvSpPr>
        <p:spPr>
          <a:xfrm>
            <a:off x="4861533" y="6525344"/>
            <a:ext cx="456511" cy="78787"/>
          </a:xfrm>
          <a:custGeom>
            <a:avLst/>
            <a:gdLst>
              <a:gd name="connsiteX0" fmla="*/ 826794 w 826794"/>
              <a:gd name="connsiteY0" fmla="*/ 0 h 1997050"/>
              <a:gd name="connsiteX1" fmla="*/ 248893 w 826794"/>
              <a:gd name="connsiteY1" fmla="*/ 504749 h 1997050"/>
              <a:gd name="connsiteX2" fmla="*/ 36752 w 826794"/>
              <a:gd name="connsiteY2" fmla="*/ 892455 h 1997050"/>
              <a:gd name="connsiteX3" fmla="*/ 176 w 826794"/>
              <a:gd name="connsiteY3" fmla="*/ 1675181 h 1997050"/>
              <a:gd name="connsiteX4" fmla="*/ 36752 w 826794"/>
              <a:gd name="connsiteY4" fmla="*/ 1997050 h 199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6794" h="1997050">
                <a:moveTo>
                  <a:pt x="826794" y="0"/>
                </a:moveTo>
                <a:cubicBezTo>
                  <a:pt x="603680" y="178003"/>
                  <a:pt x="380567" y="356007"/>
                  <a:pt x="248893" y="504749"/>
                </a:cubicBezTo>
                <a:cubicBezTo>
                  <a:pt x="117219" y="653491"/>
                  <a:pt x="78205" y="697383"/>
                  <a:pt x="36752" y="892455"/>
                </a:cubicBezTo>
                <a:cubicBezTo>
                  <a:pt x="-4701" y="1087527"/>
                  <a:pt x="176" y="1491082"/>
                  <a:pt x="176" y="1675181"/>
                </a:cubicBezTo>
                <a:cubicBezTo>
                  <a:pt x="176" y="1859280"/>
                  <a:pt x="18464" y="1928165"/>
                  <a:pt x="36752" y="1997050"/>
                </a:cubicBezTo>
              </a:path>
            </a:pathLst>
          </a:custGeom>
          <a:noFill/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5364088" y="6381328"/>
            <a:ext cx="371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Littoral subissant une forte érosion et un important  risque de submersion et nécessitant de coûteux moyens de préservation</a:t>
            </a:r>
            <a:r>
              <a:rPr lang="fr-FR" sz="1000" b="1" dirty="0" smtClean="0"/>
              <a:t>.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3275856" y="3573016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Montpellier</a:t>
            </a:r>
            <a:endParaRPr lang="fr-FR" sz="1100" b="1" dirty="0"/>
          </a:p>
        </p:txBody>
      </p:sp>
      <p:sp>
        <p:nvSpPr>
          <p:cNvPr id="141" name="ZoneTexte 140"/>
          <p:cNvSpPr txBox="1"/>
          <p:nvPr/>
        </p:nvSpPr>
        <p:spPr>
          <a:xfrm>
            <a:off x="3944358" y="2722131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Nîmes</a:t>
            </a:r>
            <a:endParaRPr lang="fr-FR" sz="1100" b="1" dirty="0"/>
          </a:p>
        </p:txBody>
      </p:sp>
      <p:sp>
        <p:nvSpPr>
          <p:cNvPr id="142" name="ZoneTexte 141"/>
          <p:cNvSpPr txBox="1"/>
          <p:nvPr/>
        </p:nvSpPr>
        <p:spPr>
          <a:xfrm>
            <a:off x="4067944" y="3501008"/>
            <a:ext cx="872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La Grande-Motte</a:t>
            </a:r>
            <a:endParaRPr lang="fr-FR" sz="100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3555557" y="3959478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Sète</a:t>
            </a:r>
            <a:endParaRPr lang="fr-FR" sz="1100" b="1" dirty="0"/>
          </a:p>
        </p:txBody>
      </p:sp>
      <p:sp>
        <p:nvSpPr>
          <p:cNvPr id="144" name="ZoneTexte 143"/>
          <p:cNvSpPr txBox="1"/>
          <p:nvPr/>
        </p:nvSpPr>
        <p:spPr>
          <a:xfrm>
            <a:off x="3339533" y="4334907"/>
            <a:ext cx="872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Cap d’Agde</a:t>
            </a:r>
            <a:endParaRPr lang="fr-FR" sz="10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2699792" y="4046875"/>
            <a:ext cx="872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Béziers</a:t>
            </a:r>
            <a:endParaRPr lang="fr-FR" sz="1000" b="1" dirty="0"/>
          </a:p>
        </p:txBody>
      </p:sp>
      <p:sp>
        <p:nvSpPr>
          <p:cNvPr id="147" name="ZoneTexte 146"/>
          <p:cNvSpPr txBox="1"/>
          <p:nvPr/>
        </p:nvSpPr>
        <p:spPr>
          <a:xfrm>
            <a:off x="2915816" y="4550931"/>
            <a:ext cx="872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Gruissan</a:t>
            </a:r>
            <a:endParaRPr lang="fr-FR" sz="1000" dirty="0"/>
          </a:p>
        </p:txBody>
      </p:sp>
      <p:sp>
        <p:nvSpPr>
          <p:cNvPr id="146" name="ZoneTexte 145"/>
          <p:cNvSpPr txBox="1"/>
          <p:nvPr/>
        </p:nvSpPr>
        <p:spPr>
          <a:xfrm>
            <a:off x="2235777" y="4437112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Narbonne</a:t>
            </a:r>
            <a:endParaRPr lang="fr-FR" sz="1100" b="1" dirty="0"/>
          </a:p>
        </p:txBody>
      </p:sp>
      <p:sp>
        <p:nvSpPr>
          <p:cNvPr id="148" name="ZoneTexte 147"/>
          <p:cNvSpPr txBox="1"/>
          <p:nvPr/>
        </p:nvSpPr>
        <p:spPr>
          <a:xfrm>
            <a:off x="1763688" y="5399638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Perpignan</a:t>
            </a:r>
            <a:endParaRPr lang="fr-FR" sz="1100" b="1" dirty="0"/>
          </a:p>
        </p:txBody>
      </p:sp>
      <p:sp>
        <p:nvSpPr>
          <p:cNvPr id="149" name="Ellipse 148"/>
          <p:cNvSpPr/>
          <p:nvPr/>
        </p:nvSpPr>
        <p:spPr>
          <a:xfrm>
            <a:off x="5004048" y="5589240"/>
            <a:ext cx="144000" cy="144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ZoneTexte 149"/>
          <p:cNvSpPr txBox="1"/>
          <p:nvPr/>
        </p:nvSpPr>
        <p:spPr>
          <a:xfrm>
            <a:off x="5364088" y="5559043"/>
            <a:ext cx="407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Ville dont une part importante de la population vit en zone inondable.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2816792" y="5010561"/>
            <a:ext cx="10351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/>
              <a:t>Leucate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Port-Barcarès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Canet-Plage</a:t>
            </a:r>
          </a:p>
          <a:p>
            <a:endParaRPr lang="fr-FR" sz="1000" dirty="0"/>
          </a:p>
        </p:txBody>
      </p:sp>
      <p:sp>
        <p:nvSpPr>
          <p:cNvPr id="152" name="ZoneTexte 151"/>
          <p:cNvSpPr txBox="1"/>
          <p:nvPr/>
        </p:nvSpPr>
        <p:spPr>
          <a:xfrm>
            <a:off x="2843808" y="5661248"/>
            <a:ext cx="10351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/>
              <a:t>Argelès-Plage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Collioure</a:t>
            </a:r>
            <a:endParaRPr lang="fr-FR" sz="1000" dirty="0"/>
          </a:p>
        </p:txBody>
      </p:sp>
      <p:sp>
        <p:nvSpPr>
          <p:cNvPr id="153" name="ZoneTexte 152"/>
          <p:cNvSpPr txBox="1"/>
          <p:nvPr/>
        </p:nvSpPr>
        <p:spPr>
          <a:xfrm>
            <a:off x="589386" y="4103494"/>
            <a:ext cx="9582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Carcassonne</a:t>
            </a:r>
            <a:endParaRPr lang="fr-FR" sz="1100" b="1" dirty="0"/>
          </a:p>
        </p:txBody>
      </p:sp>
      <p:sp>
        <p:nvSpPr>
          <p:cNvPr id="154" name="ZoneTexte 153"/>
          <p:cNvSpPr txBox="1"/>
          <p:nvPr/>
        </p:nvSpPr>
        <p:spPr>
          <a:xfrm>
            <a:off x="3772964" y="1901195"/>
            <a:ext cx="563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Alès</a:t>
            </a:r>
            <a:endParaRPr lang="fr-FR" sz="1100" b="1" dirty="0"/>
          </a:p>
        </p:txBody>
      </p:sp>
      <p:sp>
        <p:nvSpPr>
          <p:cNvPr id="18" name="Ellipse 17"/>
          <p:cNvSpPr/>
          <p:nvPr/>
        </p:nvSpPr>
        <p:spPr>
          <a:xfrm>
            <a:off x="4128686" y="3321024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3851944" y="3062445"/>
            <a:ext cx="8724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Lunel</a:t>
            </a:r>
            <a:endParaRPr lang="fr-FR" sz="1100" b="1" dirty="0"/>
          </a:p>
        </p:txBody>
      </p:sp>
      <p:sp>
        <p:nvSpPr>
          <p:cNvPr id="122" name="ZoneTexte 121"/>
          <p:cNvSpPr txBox="1"/>
          <p:nvPr/>
        </p:nvSpPr>
        <p:spPr>
          <a:xfrm>
            <a:off x="1835696" y="5796246"/>
            <a:ext cx="8724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Saint-Cyprien</a:t>
            </a:r>
            <a:endParaRPr lang="fr-FR" sz="1100" b="1" dirty="0"/>
          </a:p>
        </p:txBody>
      </p:sp>
    </p:spTree>
    <p:extLst>
      <p:ext uri="{BB962C8B-B14F-4D97-AF65-F5344CB8AC3E}">
        <p14:creationId xmlns:p14="http://schemas.microsoft.com/office/powerpoint/2010/main" xmlns="" val="227992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20" grpId="0" animBg="1"/>
      <p:bldP spid="2" grpId="0"/>
      <p:bldP spid="6" grpId="0"/>
      <p:bldP spid="14" grpId="0" animBg="1"/>
      <p:bldP spid="8" grpId="0" animBg="1"/>
      <p:bldP spid="11" grpId="0" animBg="1"/>
      <p:bldP spid="66" grpId="0"/>
      <p:bldP spid="67" grpId="0" animBg="1"/>
      <p:bldP spid="68" grpId="0"/>
      <p:bldP spid="73" grpId="0" animBg="1"/>
      <p:bldP spid="74" grpId="0"/>
      <p:bldP spid="75" grpId="0" animBg="1"/>
      <p:bldP spid="76" grpId="0"/>
      <p:bldP spid="77" grpId="0"/>
      <p:bldP spid="81" grpId="0"/>
      <p:bldP spid="83" grpId="0" animBg="1"/>
      <p:bldP spid="84" grpId="0"/>
      <p:bldP spid="85" grpId="0" animBg="1"/>
      <p:bldP spid="86" grpId="0"/>
      <p:bldP spid="87" grpId="0"/>
      <p:bldP spid="88" grpId="0"/>
      <p:bldP spid="93" grpId="0" animBg="1"/>
      <p:bldP spid="94" grpId="0"/>
      <p:bldP spid="96" grpId="0" animBg="1"/>
      <p:bldP spid="97" grpId="0"/>
      <p:bldP spid="98" grpId="0"/>
      <p:bldP spid="100" grpId="0" animBg="1"/>
      <p:bldP spid="101" grpId="0"/>
      <p:bldP spid="10" grpId="0" animBg="1"/>
      <p:bldP spid="106" grpId="0" animBg="1"/>
      <p:bldP spid="117" grpId="0"/>
      <p:bldP spid="119" grpId="0"/>
      <p:bldP spid="120" grpId="0"/>
      <p:bldP spid="121" grpId="0" animBg="1"/>
      <p:bldP spid="124" grpId="0" animBg="1"/>
      <p:bldP spid="128" grpId="0"/>
      <p:bldP spid="130" grpId="0"/>
      <p:bldP spid="131" grpId="0"/>
      <p:bldP spid="90" grpId="0" animBg="1"/>
      <p:bldP spid="137" grpId="0"/>
      <p:bldP spid="12" grpId="0" animBg="1"/>
      <p:bldP spid="13" grpId="0" animBg="1"/>
      <p:bldP spid="9" grpId="0" animBg="1"/>
      <p:bldP spid="82" grpId="0" animBg="1"/>
      <p:bldP spid="138" grpId="0" animBg="1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7" grpId="0"/>
      <p:bldP spid="146" grpId="0"/>
      <p:bldP spid="148" grpId="0"/>
      <p:bldP spid="149" grpId="0" animBg="1"/>
      <p:bldP spid="150" grpId="0"/>
      <p:bldP spid="151" grpId="0"/>
      <p:bldP spid="152" grpId="0"/>
      <p:bldP spid="153" grpId="0"/>
      <p:bldP spid="154" grpId="0"/>
      <p:bldP spid="18" grpId="0" animBg="1"/>
      <p:bldP spid="118" grpId="0"/>
      <p:bldP spid="1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341</Words>
  <Application>Microsoft Office PowerPoint</Application>
  <PresentationFormat>Affichage à l'écran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Valorisation et protection du  littoral du Languedoc-Roussillon.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Valorisation, aménagement et préservation du  littoral du Languedoc-Roussillon.</dc:title>
  <dc:creator>dorine</dc:creator>
  <cp:lastModifiedBy>TESSON</cp:lastModifiedBy>
  <cp:revision>28</cp:revision>
  <dcterms:created xsi:type="dcterms:W3CDTF">2011-11-01T08:52:40Z</dcterms:created>
  <dcterms:modified xsi:type="dcterms:W3CDTF">2012-01-16T09:35:29Z</dcterms:modified>
</cp:coreProperties>
</file>