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0" r:id="rId2"/>
    <p:sldId id="261" r:id="rId3"/>
    <p:sldId id="257" r:id="rId4"/>
    <p:sldId id="259" r:id="rId5"/>
    <p:sldId id="258" r:id="rId6"/>
    <p:sldId id="263" r:id="rId7"/>
    <p:sldId id="262" r:id="rId8"/>
    <p:sldId id="256" r:id="rId9"/>
  </p:sldIdLst>
  <p:sldSz cx="9144000" cy="6858000" type="screen4x3"/>
  <p:notesSz cx="6873875" cy="100631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3" autoAdjust="0"/>
    <p:restoredTop sz="99510" autoAdjust="0"/>
  </p:normalViewPr>
  <p:slideViewPr>
    <p:cSldViewPr>
      <p:cViewPr>
        <p:scale>
          <a:sx n="110" d="100"/>
          <a:sy n="110" d="100"/>
        </p:scale>
        <p:origin x="20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2130" y="-78"/>
      </p:cViewPr>
      <p:guideLst>
        <p:guide orient="horz" pos="3170"/>
        <p:guide pos="216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8679" cy="503158"/>
          </a:xfrm>
          <a:prstGeom prst="rect">
            <a:avLst/>
          </a:prstGeom>
        </p:spPr>
        <p:txBody>
          <a:bodyPr vert="horz" lIns="96780" tIns="48390" rIns="96780" bIns="48390" rtlCol="0"/>
          <a:lstStyle>
            <a:lvl1pPr algn="l">
              <a:defRPr sz="1300"/>
            </a:lvl1pPr>
          </a:lstStyle>
          <a:p>
            <a:endParaRPr lang="fr-FR" dirty="0"/>
          </a:p>
        </p:txBody>
      </p:sp>
      <p:sp>
        <p:nvSpPr>
          <p:cNvPr id="3" name="Espace réservé de la date 2"/>
          <p:cNvSpPr>
            <a:spLocks noGrp="1"/>
          </p:cNvSpPr>
          <p:nvPr>
            <p:ph type="dt" sz="quarter" idx="1"/>
          </p:nvPr>
        </p:nvSpPr>
        <p:spPr>
          <a:xfrm>
            <a:off x="3893605" y="0"/>
            <a:ext cx="2978679" cy="503158"/>
          </a:xfrm>
          <a:prstGeom prst="rect">
            <a:avLst/>
          </a:prstGeom>
        </p:spPr>
        <p:txBody>
          <a:bodyPr vert="horz" lIns="96780" tIns="48390" rIns="96780" bIns="48390" rtlCol="0"/>
          <a:lstStyle>
            <a:lvl1pPr algn="r">
              <a:defRPr sz="1300"/>
            </a:lvl1pPr>
          </a:lstStyle>
          <a:p>
            <a:fld id="{4E7C05A2-D511-4389-9FDC-DDFDFDBD952A}" type="datetimeFigureOut">
              <a:rPr lang="fr-FR" smtClean="0"/>
              <a:pPr/>
              <a:t>06/02/2012</a:t>
            </a:fld>
            <a:endParaRPr lang="fr-FR" dirty="0"/>
          </a:p>
        </p:txBody>
      </p:sp>
      <p:sp>
        <p:nvSpPr>
          <p:cNvPr id="4" name="Espace réservé du pied de page 3"/>
          <p:cNvSpPr>
            <a:spLocks noGrp="1"/>
          </p:cNvSpPr>
          <p:nvPr>
            <p:ph type="ftr" sz="quarter" idx="2"/>
          </p:nvPr>
        </p:nvSpPr>
        <p:spPr>
          <a:xfrm>
            <a:off x="0" y="9558258"/>
            <a:ext cx="2978679" cy="503158"/>
          </a:xfrm>
          <a:prstGeom prst="rect">
            <a:avLst/>
          </a:prstGeom>
        </p:spPr>
        <p:txBody>
          <a:bodyPr vert="horz" lIns="96780" tIns="48390" rIns="96780" bIns="48390"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3893605" y="9558258"/>
            <a:ext cx="2978679" cy="503158"/>
          </a:xfrm>
          <a:prstGeom prst="rect">
            <a:avLst/>
          </a:prstGeom>
        </p:spPr>
        <p:txBody>
          <a:bodyPr vert="horz" lIns="96780" tIns="48390" rIns="96780" bIns="48390" rtlCol="0" anchor="b"/>
          <a:lstStyle>
            <a:lvl1pPr algn="r">
              <a:defRPr sz="1300"/>
            </a:lvl1pPr>
          </a:lstStyle>
          <a:p>
            <a:fld id="{F017041A-A90F-446E-BDD2-E5E712EAC4F5}" type="slidenum">
              <a:rPr lang="fr-FR" smtClean="0"/>
              <a:pPr/>
              <a:t>‹N°›</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8679" cy="503158"/>
          </a:xfrm>
          <a:prstGeom prst="rect">
            <a:avLst/>
          </a:prstGeom>
        </p:spPr>
        <p:txBody>
          <a:bodyPr vert="horz" lIns="96780" tIns="48390" rIns="96780" bIns="48390" rtlCol="0"/>
          <a:lstStyle>
            <a:lvl1pPr algn="l">
              <a:defRPr sz="1300"/>
            </a:lvl1pPr>
          </a:lstStyle>
          <a:p>
            <a:endParaRPr lang="fr-FR" dirty="0"/>
          </a:p>
        </p:txBody>
      </p:sp>
      <p:sp>
        <p:nvSpPr>
          <p:cNvPr id="3" name="Espace réservé de la date 2"/>
          <p:cNvSpPr>
            <a:spLocks noGrp="1"/>
          </p:cNvSpPr>
          <p:nvPr>
            <p:ph type="dt" idx="1"/>
          </p:nvPr>
        </p:nvSpPr>
        <p:spPr>
          <a:xfrm>
            <a:off x="3893605" y="0"/>
            <a:ext cx="2978679" cy="503158"/>
          </a:xfrm>
          <a:prstGeom prst="rect">
            <a:avLst/>
          </a:prstGeom>
        </p:spPr>
        <p:txBody>
          <a:bodyPr vert="horz" lIns="96780" tIns="48390" rIns="96780" bIns="48390" rtlCol="0"/>
          <a:lstStyle>
            <a:lvl1pPr algn="r">
              <a:defRPr sz="1300"/>
            </a:lvl1pPr>
          </a:lstStyle>
          <a:p>
            <a:fld id="{2FA3FE20-7E5A-4E58-8A5E-0E71F1BC3210}" type="datetimeFigureOut">
              <a:rPr lang="fr-FR" smtClean="0"/>
              <a:pPr/>
              <a:t>06/02/2012</a:t>
            </a:fld>
            <a:endParaRPr lang="fr-FR" dirty="0"/>
          </a:p>
        </p:txBody>
      </p:sp>
      <p:sp>
        <p:nvSpPr>
          <p:cNvPr id="4" name="Espace réservé de l'image des diapositives 3"/>
          <p:cNvSpPr>
            <a:spLocks noGrp="1" noRot="1" noChangeAspect="1"/>
          </p:cNvSpPr>
          <p:nvPr>
            <p:ph type="sldImg" idx="2"/>
          </p:nvPr>
        </p:nvSpPr>
        <p:spPr>
          <a:xfrm>
            <a:off x="920750" y="754063"/>
            <a:ext cx="5032375" cy="3775075"/>
          </a:xfrm>
          <a:prstGeom prst="rect">
            <a:avLst/>
          </a:prstGeom>
          <a:noFill/>
          <a:ln w="12700">
            <a:solidFill>
              <a:prstClr val="black"/>
            </a:solidFill>
          </a:ln>
        </p:spPr>
        <p:txBody>
          <a:bodyPr vert="horz" lIns="96780" tIns="48390" rIns="96780" bIns="48390" rtlCol="0" anchor="ctr"/>
          <a:lstStyle/>
          <a:p>
            <a:endParaRPr lang="fr-FR" dirty="0"/>
          </a:p>
        </p:txBody>
      </p:sp>
      <p:sp>
        <p:nvSpPr>
          <p:cNvPr id="5" name="Espace réservé des commentaires 4"/>
          <p:cNvSpPr>
            <a:spLocks noGrp="1"/>
          </p:cNvSpPr>
          <p:nvPr>
            <p:ph type="body" sz="quarter" idx="3"/>
          </p:nvPr>
        </p:nvSpPr>
        <p:spPr>
          <a:xfrm>
            <a:off x="687388" y="4780003"/>
            <a:ext cx="5499100" cy="4528423"/>
          </a:xfrm>
          <a:prstGeom prst="rect">
            <a:avLst/>
          </a:prstGeom>
        </p:spPr>
        <p:txBody>
          <a:bodyPr vert="horz" lIns="96780" tIns="48390" rIns="96780" bIns="4839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58258"/>
            <a:ext cx="2978679" cy="503158"/>
          </a:xfrm>
          <a:prstGeom prst="rect">
            <a:avLst/>
          </a:prstGeom>
        </p:spPr>
        <p:txBody>
          <a:bodyPr vert="horz" lIns="96780" tIns="48390" rIns="96780" bIns="48390"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93605" y="9558258"/>
            <a:ext cx="2978679" cy="503158"/>
          </a:xfrm>
          <a:prstGeom prst="rect">
            <a:avLst/>
          </a:prstGeom>
        </p:spPr>
        <p:txBody>
          <a:bodyPr vert="horz" lIns="96780" tIns="48390" rIns="96780" bIns="48390" rtlCol="0" anchor="b"/>
          <a:lstStyle>
            <a:lvl1pPr algn="r">
              <a:defRPr sz="1300"/>
            </a:lvl1pPr>
          </a:lstStyle>
          <a:p>
            <a:fld id="{02AA4531-776F-4428-9E2A-C106D3A372D4}"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2AA4531-776F-4428-9E2A-C106D3A372D4}" type="slidenum">
              <a:rPr lang="fr-FR" smtClean="0"/>
              <a:pPr/>
              <a:t>8</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4EFF1B0-D03A-4676-A6AE-FE5ACDD67BC3}" type="datetimeFigureOut">
              <a:rPr lang="fr-FR" smtClean="0"/>
              <a:pPr/>
              <a:t>06/02/2012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909F5D-10AA-4A53-8861-7FF4B6AA3D5B}"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FF1B0-D03A-4676-A6AE-FE5ACDD67BC3}" type="datetimeFigureOut">
              <a:rPr lang="fr-FR" smtClean="0"/>
              <a:pPr/>
              <a:t>06/02/2012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09F5D-10AA-4A53-8861-7FF4B6AA3D5B}"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Introduction :</a:t>
            </a:r>
            <a:br>
              <a:rPr lang="fr-FR" dirty="0" smtClean="0"/>
            </a:br>
            <a:r>
              <a:rPr lang="fr-FR" dirty="0" smtClean="0"/>
              <a:t>De quelles ressources en eau, les hommes disposent-ils sur Terre ?</a:t>
            </a:r>
            <a:endParaRPr lang="fr-FR" dirty="0"/>
          </a:p>
        </p:txBody>
      </p:sp>
      <p:pic>
        <p:nvPicPr>
          <p:cNvPr id="4" name="Image 3" descr="l'eau dans le monde.png"/>
          <p:cNvPicPr>
            <a:picLocks noChangeAspect="1"/>
          </p:cNvPicPr>
          <p:nvPr/>
        </p:nvPicPr>
        <p:blipFill>
          <a:blip r:embed="rId2" cstate="print">
            <a:lum bright="-10000"/>
          </a:blip>
          <a:stretch>
            <a:fillRect/>
          </a:stretch>
        </p:blipFill>
        <p:spPr>
          <a:xfrm>
            <a:off x="1403649" y="1844824"/>
            <a:ext cx="5909557" cy="3960440"/>
          </a:xfrm>
          <a:prstGeom prst="rect">
            <a:avLst/>
          </a:prstGeom>
        </p:spPr>
      </p:pic>
      <p:sp>
        <p:nvSpPr>
          <p:cNvPr id="6" name="ZoneTexte 5"/>
          <p:cNvSpPr txBox="1"/>
          <p:nvPr/>
        </p:nvSpPr>
        <p:spPr>
          <a:xfrm>
            <a:off x="0" y="5733256"/>
            <a:ext cx="8352928" cy="646331"/>
          </a:xfrm>
          <a:prstGeom prst="rect">
            <a:avLst/>
          </a:prstGeom>
          <a:noFill/>
        </p:spPr>
        <p:txBody>
          <a:bodyPr wrap="square" rtlCol="0">
            <a:spAutoFit/>
          </a:bodyPr>
          <a:lstStyle/>
          <a:p>
            <a:r>
              <a:rPr lang="fr-FR" dirty="0" smtClean="0"/>
              <a:t>Quelle part de l’eau contenue sur  Terre peut être utilisée par l’homme ?</a:t>
            </a:r>
          </a:p>
          <a:p>
            <a:r>
              <a:rPr lang="fr-FR" dirty="0" smtClean="0"/>
              <a:t>Quelles ressources sont difficiles à exploitées ? Pourquoi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L’eau dans le monde : de forte inégalité d’accès.</a:t>
            </a:r>
            <a:endParaRPr lang="fr-FR" dirty="0"/>
          </a:p>
        </p:txBody>
      </p:sp>
      <p:pic>
        <p:nvPicPr>
          <p:cNvPr id="4" name="Image 3" descr="0222-waterstress-overuse-FR.jpg"/>
          <p:cNvPicPr>
            <a:picLocks noChangeAspect="1"/>
          </p:cNvPicPr>
          <p:nvPr/>
        </p:nvPicPr>
        <p:blipFill>
          <a:blip r:embed="rId2" cstate="print"/>
          <a:stretch>
            <a:fillRect/>
          </a:stretch>
        </p:blipFill>
        <p:spPr>
          <a:xfrm>
            <a:off x="467544" y="1466088"/>
            <a:ext cx="8413759" cy="4627208"/>
          </a:xfrm>
          <a:prstGeom prst="rect">
            <a:avLst/>
          </a:prstGeom>
        </p:spPr>
      </p:pic>
      <p:sp>
        <p:nvSpPr>
          <p:cNvPr id="5" name="ZoneTexte 4"/>
          <p:cNvSpPr txBox="1"/>
          <p:nvPr/>
        </p:nvSpPr>
        <p:spPr>
          <a:xfrm>
            <a:off x="467544" y="5877272"/>
            <a:ext cx="7416824" cy="646331"/>
          </a:xfrm>
          <a:prstGeom prst="rect">
            <a:avLst/>
          </a:prstGeom>
          <a:noFill/>
        </p:spPr>
        <p:txBody>
          <a:bodyPr wrap="square" rtlCol="0">
            <a:spAutoFit/>
          </a:bodyPr>
          <a:lstStyle/>
          <a:p>
            <a:r>
              <a:rPr lang="fr-FR" dirty="0" smtClean="0"/>
              <a:t>Quelles régions connaissent le plus de risque  de pénurie ?</a:t>
            </a:r>
          </a:p>
          <a:p>
            <a:r>
              <a:rPr lang="fr-FR" dirty="0" smtClean="0"/>
              <a:t>Quels est la principale raison du risque  de manque  d’eau ?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dirty="0" smtClean="0"/>
              <a:t>L’étude  de cas :</a:t>
            </a:r>
            <a:br>
              <a:rPr lang="fr-FR" dirty="0" smtClean="0"/>
            </a:br>
            <a:r>
              <a:rPr lang="fr-FR" dirty="0" smtClean="0"/>
              <a:t>L’eau au  Moyen-Orient</a:t>
            </a:r>
            <a:endParaRPr lang="fr-FR" dirty="0"/>
          </a:p>
        </p:txBody>
      </p:sp>
      <p:pic>
        <p:nvPicPr>
          <p:cNvPr id="4" name="Image 3" descr="moyen-orient vue générale google earth.jpg"/>
          <p:cNvPicPr>
            <a:picLocks noChangeAspect="1"/>
          </p:cNvPicPr>
          <p:nvPr/>
        </p:nvPicPr>
        <p:blipFill>
          <a:blip r:embed="rId2" cstate="print"/>
          <a:stretch>
            <a:fillRect/>
          </a:stretch>
        </p:blipFill>
        <p:spPr>
          <a:xfrm>
            <a:off x="683568" y="1340768"/>
            <a:ext cx="8279406" cy="4341837"/>
          </a:xfrm>
          <a:prstGeom prst="rect">
            <a:avLst/>
          </a:prstGeom>
        </p:spPr>
      </p:pic>
      <p:sp>
        <p:nvSpPr>
          <p:cNvPr id="5" name="ZoneTexte 4"/>
          <p:cNvSpPr txBox="1"/>
          <p:nvPr/>
        </p:nvSpPr>
        <p:spPr>
          <a:xfrm>
            <a:off x="3995936" y="3501008"/>
            <a:ext cx="1296144" cy="646331"/>
          </a:xfrm>
          <a:prstGeom prst="rect">
            <a:avLst/>
          </a:prstGeom>
          <a:noFill/>
        </p:spPr>
        <p:txBody>
          <a:bodyPr wrap="square" rtlCol="0">
            <a:spAutoFit/>
          </a:bodyPr>
          <a:lstStyle/>
          <a:p>
            <a:r>
              <a:rPr lang="fr-FR" dirty="0" smtClean="0"/>
              <a:t>ARABIE SAOUDITE</a:t>
            </a:r>
            <a:endParaRPr lang="fr-FR" dirty="0"/>
          </a:p>
        </p:txBody>
      </p:sp>
      <p:sp>
        <p:nvSpPr>
          <p:cNvPr id="6" name="ZoneTexte 5"/>
          <p:cNvSpPr txBox="1"/>
          <p:nvPr/>
        </p:nvSpPr>
        <p:spPr>
          <a:xfrm>
            <a:off x="5076056" y="2276872"/>
            <a:ext cx="1008112" cy="369332"/>
          </a:xfrm>
          <a:prstGeom prst="rect">
            <a:avLst/>
          </a:prstGeom>
          <a:noFill/>
        </p:spPr>
        <p:txBody>
          <a:bodyPr wrap="square" rtlCol="0">
            <a:spAutoFit/>
          </a:bodyPr>
          <a:lstStyle/>
          <a:p>
            <a:r>
              <a:rPr lang="fr-FR" dirty="0" smtClean="0"/>
              <a:t>IRAN</a:t>
            </a:r>
            <a:endParaRPr lang="fr-FR" dirty="0"/>
          </a:p>
        </p:txBody>
      </p:sp>
      <p:sp>
        <p:nvSpPr>
          <p:cNvPr id="7" name="ZoneTexte 6"/>
          <p:cNvSpPr txBox="1"/>
          <p:nvPr/>
        </p:nvSpPr>
        <p:spPr>
          <a:xfrm>
            <a:off x="3995936" y="2348880"/>
            <a:ext cx="1008112" cy="369332"/>
          </a:xfrm>
          <a:prstGeom prst="rect">
            <a:avLst/>
          </a:prstGeom>
          <a:noFill/>
        </p:spPr>
        <p:txBody>
          <a:bodyPr wrap="square" rtlCol="0">
            <a:spAutoFit/>
          </a:bodyPr>
          <a:lstStyle/>
          <a:p>
            <a:r>
              <a:rPr lang="fr-FR" dirty="0" smtClean="0"/>
              <a:t>IRAK</a:t>
            </a:r>
            <a:endParaRPr lang="fr-FR" dirty="0"/>
          </a:p>
        </p:txBody>
      </p:sp>
      <p:sp>
        <p:nvSpPr>
          <p:cNvPr id="8" name="ZoneTexte 7"/>
          <p:cNvSpPr txBox="1"/>
          <p:nvPr/>
        </p:nvSpPr>
        <p:spPr>
          <a:xfrm>
            <a:off x="3131840" y="1556792"/>
            <a:ext cx="1224136" cy="369332"/>
          </a:xfrm>
          <a:prstGeom prst="rect">
            <a:avLst/>
          </a:prstGeom>
          <a:noFill/>
        </p:spPr>
        <p:txBody>
          <a:bodyPr wrap="square" rtlCol="0">
            <a:spAutoFit/>
          </a:bodyPr>
          <a:lstStyle/>
          <a:p>
            <a:r>
              <a:rPr lang="fr-FR" dirty="0" smtClean="0"/>
              <a:t>TURQUIE</a:t>
            </a:r>
            <a:endParaRPr lang="fr-FR" dirty="0"/>
          </a:p>
        </p:txBody>
      </p:sp>
      <p:sp>
        <p:nvSpPr>
          <p:cNvPr id="9" name="ZoneTexte 8"/>
          <p:cNvSpPr txBox="1"/>
          <p:nvPr/>
        </p:nvSpPr>
        <p:spPr>
          <a:xfrm>
            <a:off x="2267744" y="3140968"/>
            <a:ext cx="1008112" cy="369332"/>
          </a:xfrm>
          <a:prstGeom prst="rect">
            <a:avLst/>
          </a:prstGeom>
          <a:noFill/>
        </p:spPr>
        <p:txBody>
          <a:bodyPr wrap="square" rtlCol="0">
            <a:spAutoFit/>
          </a:bodyPr>
          <a:lstStyle/>
          <a:p>
            <a:r>
              <a:rPr lang="fr-FR" dirty="0" smtClean="0"/>
              <a:t>EGYPTE</a:t>
            </a:r>
            <a:endParaRPr lang="fr-FR" dirty="0"/>
          </a:p>
        </p:txBody>
      </p:sp>
      <p:sp>
        <p:nvSpPr>
          <p:cNvPr id="10" name="ZoneTexte 9"/>
          <p:cNvSpPr txBox="1"/>
          <p:nvPr/>
        </p:nvSpPr>
        <p:spPr>
          <a:xfrm>
            <a:off x="6012160" y="3933056"/>
            <a:ext cx="864096" cy="369332"/>
          </a:xfrm>
          <a:prstGeom prst="rect">
            <a:avLst/>
          </a:prstGeom>
          <a:noFill/>
        </p:spPr>
        <p:txBody>
          <a:bodyPr wrap="square" rtlCol="0">
            <a:spAutoFit/>
          </a:bodyPr>
          <a:lstStyle/>
          <a:p>
            <a:r>
              <a:rPr lang="fr-FR" dirty="0" smtClean="0"/>
              <a:t>OMAN</a:t>
            </a:r>
            <a:endParaRPr lang="fr-FR" dirty="0"/>
          </a:p>
        </p:txBody>
      </p:sp>
      <p:sp>
        <p:nvSpPr>
          <p:cNvPr id="11" name="ZoneTexte 10"/>
          <p:cNvSpPr txBox="1"/>
          <p:nvPr/>
        </p:nvSpPr>
        <p:spPr>
          <a:xfrm>
            <a:off x="5508104" y="3573016"/>
            <a:ext cx="648072" cy="369332"/>
          </a:xfrm>
          <a:prstGeom prst="rect">
            <a:avLst/>
          </a:prstGeom>
          <a:noFill/>
        </p:spPr>
        <p:txBody>
          <a:bodyPr wrap="square" rtlCol="0">
            <a:spAutoFit/>
          </a:bodyPr>
          <a:lstStyle/>
          <a:p>
            <a:r>
              <a:rPr lang="fr-FR" dirty="0" smtClean="0"/>
              <a:t>EAU</a:t>
            </a:r>
            <a:endParaRPr lang="fr-FR" dirty="0"/>
          </a:p>
        </p:txBody>
      </p:sp>
      <p:sp>
        <p:nvSpPr>
          <p:cNvPr id="12" name="ZoneTexte 11"/>
          <p:cNvSpPr txBox="1"/>
          <p:nvPr/>
        </p:nvSpPr>
        <p:spPr>
          <a:xfrm>
            <a:off x="3491880" y="2060848"/>
            <a:ext cx="792088" cy="369332"/>
          </a:xfrm>
          <a:prstGeom prst="rect">
            <a:avLst/>
          </a:prstGeom>
          <a:noFill/>
        </p:spPr>
        <p:txBody>
          <a:bodyPr wrap="square" rtlCol="0">
            <a:spAutoFit/>
          </a:bodyPr>
          <a:lstStyle/>
          <a:p>
            <a:r>
              <a:rPr lang="fr-FR" dirty="0" smtClean="0"/>
              <a:t>SYRIE</a:t>
            </a:r>
            <a:endParaRPr lang="fr-FR" dirty="0"/>
          </a:p>
        </p:txBody>
      </p:sp>
      <p:sp>
        <p:nvSpPr>
          <p:cNvPr id="13" name="ZoneTexte 12"/>
          <p:cNvSpPr txBox="1"/>
          <p:nvPr/>
        </p:nvSpPr>
        <p:spPr>
          <a:xfrm>
            <a:off x="3419872" y="2708920"/>
            <a:ext cx="360040" cy="369332"/>
          </a:xfrm>
          <a:prstGeom prst="rect">
            <a:avLst/>
          </a:prstGeom>
          <a:noFill/>
        </p:spPr>
        <p:txBody>
          <a:bodyPr wrap="square" rtlCol="0">
            <a:spAutoFit/>
          </a:bodyPr>
          <a:lstStyle/>
          <a:p>
            <a:r>
              <a:rPr lang="fr-FR" dirty="0" smtClean="0"/>
              <a:t>J.</a:t>
            </a:r>
            <a:endParaRPr lang="fr-FR" dirty="0"/>
          </a:p>
        </p:txBody>
      </p:sp>
      <p:cxnSp>
        <p:nvCxnSpPr>
          <p:cNvPr id="15" name="Connecteur droit avec flèche 14"/>
          <p:cNvCxnSpPr/>
          <p:nvPr/>
        </p:nvCxnSpPr>
        <p:spPr>
          <a:xfrm>
            <a:off x="3131840" y="2276872"/>
            <a:ext cx="43204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2915816" y="2636912"/>
            <a:ext cx="432048"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059832" y="2420888"/>
            <a:ext cx="36004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059832" y="2420888"/>
            <a:ext cx="28803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771800" y="2060848"/>
            <a:ext cx="720080" cy="276999"/>
          </a:xfrm>
          <a:prstGeom prst="rect">
            <a:avLst/>
          </a:prstGeom>
          <a:noFill/>
        </p:spPr>
        <p:txBody>
          <a:bodyPr wrap="square" rtlCol="0">
            <a:spAutoFit/>
          </a:bodyPr>
          <a:lstStyle/>
          <a:p>
            <a:r>
              <a:rPr lang="fr-FR" sz="1200" dirty="0" smtClean="0"/>
              <a:t>LIBAN</a:t>
            </a:r>
            <a:endParaRPr lang="fr-FR" sz="1200" dirty="0"/>
          </a:p>
        </p:txBody>
      </p:sp>
      <p:sp>
        <p:nvSpPr>
          <p:cNvPr id="27" name="ZoneTexte 26"/>
          <p:cNvSpPr txBox="1"/>
          <p:nvPr/>
        </p:nvSpPr>
        <p:spPr>
          <a:xfrm>
            <a:off x="2411760" y="2492896"/>
            <a:ext cx="720080" cy="276999"/>
          </a:xfrm>
          <a:prstGeom prst="rect">
            <a:avLst/>
          </a:prstGeom>
          <a:noFill/>
        </p:spPr>
        <p:txBody>
          <a:bodyPr wrap="square" rtlCol="0">
            <a:spAutoFit/>
          </a:bodyPr>
          <a:lstStyle/>
          <a:p>
            <a:r>
              <a:rPr lang="fr-FR" sz="1200" dirty="0" smtClean="0"/>
              <a:t>ISRAËL</a:t>
            </a:r>
            <a:endParaRPr lang="fr-FR" sz="1200" dirty="0"/>
          </a:p>
        </p:txBody>
      </p:sp>
      <p:sp>
        <p:nvSpPr>
          <p:cNvPr id="28" name="ZoneTexte 27"/>
          <p:cNvSpPr txBox="1"/>
          <p:nvPr/>
        </p:nvSpPr>
        <p:spPr>
          <a:xfrm>
            <a:off x="2411760" y="2215897"/>
            <a:ext cx="864096" cy="276999"/>
          </a:xfrm>
          <a:prstGeom prst="rect">
            <a:avLst/>
          </a:prstGeom>
          <a:noFill/>
        </p:spPr>
        <p:txBody>
          <a:bodyPr wrap="square" rtlCol="0">
            <a:spAutoFit/>
          </a:bodyPr>
          <a:lstStyle/>
          <a:p>
            <a:r>
              <a:rPr lang="fr-FR" sz="1200" dirty="0" smtClean="0"/>
              <a:t>Palestine</a:t>
            </a:r>
            <a:endParaRPr lang="fr-FR" sz="1200" dirty="0"/>
          </a:p>
        </p:txBody>
      </p:sp>
      <p:sp>
        <p:nvSpPr>
          <p:cNvPr id="30" name="ZoneTexte 29"/>
          <p:cNvSpPr txBox="1"/>
          <p:nvPr/>
        </p:nvSpPr>
        <p:spPr>
          <a:xfrm>
            <a:off x="4644008" y="4797152"/>
            <a:ext cx="1296144" cy="369332"/>
          </a:xfrm>
          <a:prstGeom prst="rect">
            <a:avLst/>
          </a:prstGeom>
          <a:noFill/>
        </p:spPr>
        <p:txBody>
          <a:bodyPr wrap="square" rtlCol="0">
            <a:spAutoFit/>
          </a:bodyPr>
          <a:lstStyle/>
          <a:p>
            <a:r>
              <a:rPr lang="fr-FR" dirty="0" smtClean="0"/>
              <a:t>YEMEN</a:t>
            </a:r>
            <a:endParaRPr lang="fr-FR" dirty="0"/>
          </a:p>
        </p:txBody>
      </p:sp>
      <p:sp>
        <p:nvSpPr>
          <p:cNvPr id="31" name="ZoneTexte 30"/>
          <p:cNvSpPr txBox="1"/>
          <p:nvPr/>
        </p:nvSpPr>
        <p:spPr>
          <a:xfrm>
            <a:off x="5292080" y="3440033"/>
            <a:ext cx="720080" cy="276999"/>
          </a:xfrm>
          <a:prstGeom prst="rect">
            <a:avLst/>
          </a:prstGeom>
          <a:noFill/>
        </p:spPr>
        <p:txBody>
          <a:bodyPr wrap="square" rtlCol="0">
            <a:spAutoFit/>
          </a:bodyPr>
          <a:lstStyle/>
          <a:p>
            <a:r>
              <a:rPr lang="fr-FR" sz="1200" dirty="0" smtClean="0"/>
              <a:t>QATAR</a:t>
            </a:r>
            <a:endParaRPr lang="fr-FR" sz="1200" dirty="0"/>
          </a:p>
        </p:txBody>
      </p:sp>
      <p:sp>
        <p:nvSpPr>
          <p:cNvPr id="32" name="ZoneTexte 31"/>
          <p:cNvSpPr txBox="1"/>
          <p:nvPr/>
        </p:nvSpPr>
        <p:spPr>
          <a:xfrm>
            <a:off x="4860032" y="2924944"/>
            <a:ext cx="720080" cy="276999"/>
          </a:xfrm>
          <a:prstGeom prst="rect">
            <a:avLst/>
          </a:prstGeom>
          <a:noFill/>
        </p:spPr>
        <p:txBody>
          <a:bodyPr wrap="square" rtlCol="0">
            <a:spAutoFit/>
          </a:bodyPr>
          <a:lstStyle/>
          <a:p>
            <a:r>
              <a:rPr lang="fr-FR" sz="1200" dirty="0" smtClean="0"/>
              <a:t>KOWEÏT</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26" grpId="0"/>
      <p:bldP spid="27" grpId="0"/>
      <p:bldP spid="28"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418058"/>
          </a:xfrm>
        </p:spPr>
        <p:txBody>
          <a:bodyPr>
            <a:normAutofit fontScale="90000"/>
          </a:bodyPr>
          <a:lstStyle/>
          <a:p>
            <a:pPr algn="l"/>
            <a:r>
              <a:rPr lang="fr-FR" dirty="0" smtClean="0"/>
              <a:t>I. Quelles sont les ressources en eau ?</a:t>
            </a:r>
            <a:endParaRPr lang="fr-FR" dirty="0"/>
          </a:p>
        </p:txBody>
      </p:sp>
      <p:pic>
        <p:nvPicPr>
          <p:cNvPr id="4" name="Image 3" descr="stress hydrique moyenne orient.jpg"/>
          <p:cNvPicPr>
            <a:picLocks noChangeAspect="1"/>
          </p:cNvPicPr>
          <p:nvPr/>
        </p:nvPicPr>
        <p:blipFill>
          <a:blip r:embed="rId2" cstate="print"/>
          <a:stretch>
            <a:fillRect/>
          </a:stretch>
        </p:blipFill>
        <p:spPr>
          <a:xfrm>
            <a:off x="179512" y="2492896"/>
            <a:ext cx="2851309" cy="2304256"/>
          </a:xfrm>
          <a:prstGeom prst="rect">
            <a:avLst/>
          </a:prstGeom>
        </p:spPr>
      </p:pic>
      <p:sp>
        <p:nvSpPr>
          <p:cNvPr id="5" name="ZoneTexte 4"/>
          <p:cNvSpPr txBox="1"/>
          <p:nvPr/>
        </p:nvSpPr>
        <p:spPr>
          <a:xfrm>
            <a:off x="3131840" y="1916833"/>
            <a:ext cx="5832648" cy="3077766"/>
          </a:xfrm>
          <a:prstGeom prst="rect">
            <a:avLst/>
          </a:prstGeom>
          <a:noFill/>
        </p:spPr>
        <p:txBody>
          <a:bodyPr wrap="square" rtlCol="0">
            <a:spAutoFit/>
          </a:bodyPr>
          <a:lstStyle/>
          <a:p>
            <a:r>
              <a:rPr lang="fr-FR" sz="1400" b="1" dirty="0" smtClean="0"/>
              <a:t> Livre  p 92 doc. 3 :</a:t>
            </a:r>
          </a:p>
          <a:p>
            <a:r>
              <a:rPr lang="fr-FR" sz="1400" dirty="0" smtClean="0"/>
              <a:t>Les pays du Moyen-Orient ne disposent pas des mêmes ressources en eau. Celles-ci dépendent </a:t>
            </a:r>
            <a:r>
              <a:rPr lang="fr-FR" sz="1400" b="1" dirty="0" smtClean="0"/>
              <a:t>des quantités disponibles et du nombre d’habitants </a:t>
            </a:r>
            <a:r>
              <a:rPr lang="fr-FR" sz="1400" dirty="0" smtClean="0"/>
              <a:t>.Mais, le Moyen-Orient  connaît globalement un </a:t>
            </a:r>
            <a:r>
              <a:rPr lang="fr-FR" sz="1400" b="1" dirty="0" smtClean="0"/>
              <a:t>important risque en termes de  disponibilités en eau douce</a:t>
            </a:r>
            <a:r>
              <a:rPr lang="fr-FR" sz="1400" dirty="0" smtClean="0"/>
              <a:t>. </a:t>
            </a:r>
          </a:p>
          <a:p>
            <a:r>
              <a:rPr lang="fr-FR" sz="1400" dirty="0" smtClean="0"/>
              <a:t>La part d’</a:t>
            </a:r>
            <a:r>
              <a:rPr lang="fr-FR" sz="1400" b="1" dirty="0" smtClean="0"/>
              <a:t>eau renouvelable, </a:t>
            </a:r>
            <a:r>
              <a:rPr lang="fr-FR" sz="1400" dirty="0" smtClean="0"/>
              <a:t>expression qui désigne </a:t>
            </a:r>
            <a:r>
              <a:rPr lang="fr-FR" sz="1400" b="1" dirty="0" smtClean="0"/>
              <a:t>les prélèvements d’eau couvert par les apports (précipitations, écoulements)</a:t>
            </a:r>
            <a:r>
              <a:rPr lang="fr-FR" sz="1400" dirty="0" smtClean="0"/>
              <a:t> sont souvent insuffisants.</a:t>
            </a:r>
            <a:endParaRPr lang="fr-FR" sz="1400" b="1" dirty="0" smtClean="0"/>
          </a:p>
          <a:p>
            <a:r>
              <a:rPr lang="fr-FR" sz="1400" b="1" dirty="0" smtClean="0"/>
              <a:t>La Turquie et l’Irak</a:t>
            </a:r>
            <a:r>
              <a:rPr lang="fr-FR" sz="1400" dirty="0" smtClean="0"/>
              <a:t> disposent de ressources suffisantes mais peuvent connaitre des problèmes durant les périodes les plus sèches.</a:t>
            </a:r>
          </a:p>
          <a:p>
            <a:r>
              <a:rPr lang="fr-FR" sz="1400" dirty="0" smtClean="0"/>
              <a:t>Les autres états disposant de </a:t>
            </a:r>
            <a:r>
              <a:rPr lang="fr-FR" sz="1400" b="1" dirty="0" smtClean="0"/>
              <a:t>moins de 1600 m3 d’eau par an et par habitant</a:t>
            </a:r>
            <a:r>
              <a:rPr lang="fr-FR" sz="1400" dirty="0" smtClean="0"/>
              <a:t> sont en situation de </a:t>
            </a:r>
            <a:r>
              <a:rPr lang="fr-FR" sz="1400" b="1" u="sng" dirty="0" smtClean="0"/>
              <a:t>stress hydrique </a:t>
            </a:r>
            <a:r>
              <a:rPr lang="fr-FR" sz="1400" dirty="0" smtClean="0"/>
              <a:t>voire </a:t>
            </a:r>
            <a:r>
              <a:rPr lang="fr-FR" sz="1400" b="1" u="sng" dirty="0" smtClean="0"/>
              <a:t>de pénurie </a:t>
            </a:r>
            <a:r>
              <a:rPr lang="fr-FR" sz="1400" dirty="0" smtClean="0"/>
              <a:t>et doivent donc se procurer de l’eau en utilisant des ressources non renouvelables.</a:t>
            </a:r>
            <a:endParaRPr lang="fr-FR" sz="1400" b="1" dirty="0" smtClean="0"/>
          </a:p>
          <a:p>
            <a:endParaRPr lang="fr-FR" sz="1200" dirty="0" smtClean="0"/>
          </a:p>
        </p:txBody>
      </p:sp>
      <p:sp>
        <p:nvSpPr>
          <p:cNvPr id="7" name="ZoneTexte 6"/>
          <p:cNvSpPr txBox="1"/>
          <p:nvPr/>
        </p:nvSpPr>
        <p:spPr>
          <a:xfrm>
            <a:off x="179512" y="5301208"/>
            <a:ext cx="8964488" cy="338554"/>
          </a:xfrm>
          <a:prstGeom prst="rect">
            <a:avLst/>
          </a:prstGeom>
          <a:noFill/>
        </p:spPr>
        <p:txBody>
          <a:bodyPr wrap="square" rtlCol="0">
            <a:spAutoFit/>
          </a:bodyPr>
          <a:lstStyle/>
          <a:p>
            <a:r>
              <a:rPr lang="fr-FR" sz="1600" dirty="0" smtClean="0"/>
              <a:t>carte P 93 :  Q3 : Quels moyens  peuvent être utilisés pour augmenter la  quantité d’eau disponible ?</a:t>
            </a:r>
            <a:endParaRPr lang="fr-FR" sz="1600" dirty="0"/>
          </a:p>
        </p:txBody>
      </p:sp>
      <p:sp>
        <p:nvSpPr>
          <p:cNvPr id="6" name="ZoneTexte 5"/>
          <p:cNvSpPr txBox="1"/>
          <p:nvPr/>
        </p:nvSpPr>
        <p:spPr>
          <a:xfrm>
            <a:off x="251520" y="764704"/>
            <a:ext cx="8640960" cy="1477328"/>
          </a:xfrm>
          <a:prstGeom prst="rect">
            <a:avLst/>
          </a:prstGeom>
          <a:noFill/>
        </p:spPr>
        <p:txBody>
          <a:bodyPr wrap="square" rtlCol="0">
            <a:spAutoFit/>
          </a:bodyPr>
          <a:lstStyle/>
          <a:p>
            <a:r>
              <a:rPr lang="fr-FR" dirty="0" smtClean="0"/>
              <a:t>P 92/ 93 :  </a:t>
            </a:r>
          </a:p>
          <a:p>
            <a:r>
              <a:rPr lang="fr-FR" dirty="0" smtClean="0"/>
              <a:t>Q1 : Qu’appelle-t-on </a:t>
            </a:r>
            <a:r>
              <a:rPr lang="fr-FR" b="1" u="sng" dirty="0" smtClean="0"/>
              <a:t>l’eau renouvelable </a:t>
            </a:r>
            <a:r>
              <a:rPr lang="fr-FR" dirty="0" smtClean="0"/>
              <a:t>?</a:t>
            </a:r>
          </a:p>
          <a:p>
            <a:r>
              <a:rPr lang="fr-FR" dirty="0" smtClean="0"/>
              <a:t>Q2 : Pourquoi peut-on dire que les pays du Moyen-Orient connaissent d’importants risques liés au manque d’eau ? (doc. 3 p 92)</a:t>
            </a:r>
          </a:p>
          <a:p>
            <a:endParaRPr lang="fr-FR" dirty="0"/>
          </a:p>
        </p:txBody>
      </p:sp>
      <p:sp>
        <p:nvSpPr>
          <p:cNvPr id="8" name="ZoneTexte 7"/>
          <p:cNvSpPr txBox="1"/>
          <p:nvPr/>
        </p:nvSpPr>
        <p:spPr>
          <a:xfrm>
            <a:off x="179512" y="5733256"/>
            <a:ext cx="8640960" cy="954107"/>
          </a:xfrm>
          <a:prstGeom prst="rect">
            <a:avLst/>
          </a:prstGeom>
          <a:noFill/>
        </p:spPr>
        <p:txBody>
          <a:bodyPr wrap="square" rtlCol="0">
            <a:spAutoFit/>
          </a:bodyPr>
          <a:lstStyle/>
          <a:p>
            <a:pPr>
              <a:tabLst>
                <a:tab pos="8067675" algn="l"/>
              </a:tabLst>
            </a:pPr>
            <a:r>
              <a:rPr lang="fr-FR" sz="1400" dirty="0" smtClean="0"/>
              <a:t>Le manque d’eau renouvelable contraint les états à  trouver d’autres moyens d’approvisionnement. Ils peuvent mettre en place des </a:t>
            </a:r>
            <a:r>
              <a:rPr lang="fr-FR" sz="1400" b="1" u="sng" dirty="0" smtClean="0"/>
              <a:t>usines de dessalement </a:t>
            </a:r>
            <a:r>
              <a:rPr lang="fr-FR" sz="1400" dirty="0" smtClean="0"/>
              <a:t>qui s’accompagnent </a:t>
            </a:r>
            <a:r>
              <a:rPr lang="fr-FR" sz="1400" b="1" u="sng" dirty="0" smtClean="0"/>
              <a:t>de transfert d’eau </a:t>
            </a:r>
            <a:r>
              <a:rPr lang="fr-FR" sz="1400" dirty="0" smtClean="0"/>
              <a:t>depuis le littoral vers les villes et les zones cultivées. Ils captent d’immense  quantité </a:t>
            </a:r>
            <a:r>
              <a:rPr lang="fr-FR" sz="1400" b="1" u="sng" dirty="0" smtClean="0"/>
              <a:t>d’eau fossile </a:t>
            </a:r>
            <a:r>
              <a:rPr lang="fr-FR" sz="1400" b="1" dirty="0" smtClean="0"/>
              <a:t> </a:t>
            </a:r>
            <a:r>
              <a:rPr lang="fr-FR" sz="1400" dirty="0" smtClean="0"/>
              <a:t>contenue dans </a:t>
            </a:r>
            <a:r>
              <a:rPr lang="fr-FR" sz="1400" b="1" u="sng" dirty="0" smtClean="0"/>
              <a:t>les nappes phréatiques </a:t>
            </a:r>
            <a:r>
              <a:rPr lang="fr-FR" sz="1400" dirty="0" smtClean="0"/>
              <a:t>qui se sont constituées durant les périodes géologiques humides.</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0622"/>
            <a:ext cx="8229600" cy="346050"/>
          </a:xfrm>
        </p:spPr>
        <p:txBody>
          <a:bodyPr>
            <a:normAutofit fontScale="90000"/>
          </a:bodyPr>
          <a:lstStyle/>
          <a:p>
            <a:pPr algn="l"/>
            <a:r>
              <a:rPr lang="fr-FR" dirty="0" smtClean="0"/>
              <a:t> II. Quels sont les besoins en eau ?</a:t>
            </a:r>
            <a:endParaRPr lang="fr-FR" dirty="0"/>
          </a:p>
        </p:txBody>
      </p:sp>
      <p:pic>
        <p:nvPicPr>
          <p:cNvPr id="4" name="Image 3" descr="qEuropeProcheOrientDensitePopulation.jpg"/>
          <p:cNvPicPr>
            <a:picLocks noChangeAspect="1"/>
          </p:cNvPicPr>
          <p:nvPr/>
        </p:nvPicPr>
        <p:blipFill>
          <a:blip r:embed="rId2" cstate="print"/>
          <a:srcRect l="53846" t="54634"/>
          <a:stretch>
            <a:fillRect/>
          </a:stretch>
        </p:blipFill>
        <p:spPr>
          <a:xfrm>
            <a:off x="395536" y="1772816"/>
            <a:ext cx="3484257" cy="3086057"/>
          </a:xfrm>
          <a:prstGeom prst="rect">
            <a:avLst/>
          </a:prstGeom>
        </p:spPr>
      </p:pic>
      <p:pic>
        <p:nvPicPr>
          <p:cNvPr id="5" name="Image 4" descr="popdensitesmoyenorient.jpg"/>
          <p:cNvPicPr>
            <a:picLocks noChangeAspect="1"/>
          </p:cNvPicPr>
          <p:nvPr/>
        </p:nvPicPr>
        <p:blipFill>
          <a:blip r:embed="rId3" cstate="print"/>
          <a:srcRect r="4209" b="8515"/>
          <a:stretch>
            <a:fillRect/>
          </a:stretch>
        </p:blipFill>
        <p:spPr>
          <a:xfrm>
            <a:off x="4139952" y="620687"/>
            <a:ext cx="4464496" cy="5979947"/>
          </a:xfrm>
          <a:prstGeom prst="rect">
            <a:avLst/>
          </a:prstGeom>
        </p:spPr>
      </p:pic>
      <p:cxnSp>
        <p:nvCxnSpPr>
          <p:cNvPr id="7" name="Connecteur droit avec flèche 6"/>
          <p:cNvCxnSpPr/>
          <p:nvPr/>
        </p:nvCxnSpPr>
        <p:spPr>
          <a:xfrm flipH="1">
            <a:off x="1259632" y="3284984"/>
            <a:ext cx="3672408"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827584" y="1916832"/>
            <a:ext cx="475252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771800" y="2348880"/>
            <a:ext cx="3600400"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orme libre 18"/>
          <p:cNvSpPr/>
          <p:nvPr/>
        </p:nvSpPr>
        <p:spPr>
          <a:xfrm>
            <a:off x="1529395" y="2994053"/>
            <a:ext cx="517890" cy="817296"/>
          </a:xfrm>
          <a:custGeom>
            <a:avLst/>
            <a:gdLst>
              <a:gd name="connsiteX0" fmla="*/ 105196 w 517890"/>
              <a:gd name="connsiteY0" fmla="*/ 64736 h 817296"/>
              <a:gd name="connsiteX1" fmla="*/ 275129 w 517890"/>
              <a:gd name="connsiteY1" fmla="*/ 0 h 817296"/>
              <a:gd name="connsiteX2" fmla="*/ 347957 w 517890"/>
              <a:gd name="connsiteY2" fmla="*/ 72828 h 817296"/>
              <a:gd name="connsiteX3" fmla="*/ 453154 w 517890"/>
              <a:gd name="connsiteY3" fmla="*/ 56644 h 817296"/>
              <a:gd name="connsiteX4" fmla="*/ 428878 w 517890"/>
              <a:gd name="connsiteY4" fmla="*/ 137565 h 817296"/>
              <a:gd name="connsiteX5" fmla="*/ 242761 w 517890"/>
              <a:gd name="connsiteY5" fmla="*/ 178025 h 817296"/>
              <a:gd name="connsiteX6" fmla="*/ 291313 w 517890"/>
              <a:gd name="connsiteY6" fmla="*/ 267037 h 817296"/>
              <a:gd name="connsiteX7" fmla="*/ 210393 w 517890"/>
              <a:gd name="connsiteY7" fmla="*/ 436970 h 817296"/>
              <a:gd name="connsiteX8" fmla="*/ 283221 w 517890"/>
              <a:gd name="connsiteY8" fmla="*/ 388418 h 817296"/>
              <a:gd name="connsiteX9" fmla="*/ 339865 w 517890"/>
              <a:gd name="connsiteY9" fmla="*/ 517890 h 817296"/>
              <a:gd name="connsiteX10" fmla="*/ 339865 w 517890"/>
              <a:gd name="connsiteY10" fmla="*/ 590719 h 817296"/>
              <a:gd name="connsiteX11" fmla="*/ 517890 w 517890"/>
              <a:gd name="connsiteY11" fmla="*/ 606903 h 817296"/>
              <a:gd name="connsiteX12" fmla="*/ 453154 w 517890"/>
              <a:gd name="connsiteY12" fmla="*/ 679731 h 817296"/>
              <a:gd name="connsiteX13" fmla="*/ 267037 w 517890"/>
              <a:gd name="connsiteY13" fmla="*/ 679731 h 817296"/>
              <a:gd name="connsiteX14" fmla="*/ 307497 w 517890"/>
              <a:gd name="connsiteY14" fmla="*/ 776835 h 817296"/>
              <a:gd name="connsiteX15" fmla="*/ 113288 w 517890"/>
              <a:gd name="connsiteY15" fmla="*/ 768743 h 817296"/>
              <a:gd name="connsiteX16" fmla="*/ 64736 w 517890"/>
              <a:gd name="connsiteY16" fmla="*/ 801112 h 817296"/>
              <a:gd name="connsiteX17" fmla="*/ 0 w 517890"/>
              <a:gd name="connsiteY17" fmla="*/ 817296 h 817296"/>
              <a:gd name="connsiteX18" fmla="*/ 0 w 517890"/>
              <a:gd name="connsiteY18" fmla="*/ 768743 h 817296"/>
              <a:gd name="connsiteX19" fmla="*/ 89012 w 517890"/>
              <a:gd name="connsiteY19" fmla="*/ 744467 h 817296"/>
              <a:gd name="connsiteX20" fmla="*/ 169932 w 517890"/>
              <a:gd name="connsiteY20" fmla="*/ 364142 h 817296"/>
              <a:gd name="connsiteX21" fmla="*/ 202301 w 517890"/>
              <a:gd name="connsiteY21" fmla="*/ 226577 h 817296"/>
              <a:gd name="connsiteX22" fmla="*/ 105196 w 517890"/>
              <a:gd name="connsiteY22" fmla="*/ 64736 h 81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7890" h="817296">
                <a:moveTo>
                  <a:pt x="105196" y="64736"/>
                </a:moveTo>
                <a:lnTo>
                  <a:pt x="275129" y="0"/>
                </a:lnTo>
                <a:lnTo>
                  <a:pt x="347957" y="72828"/>
                </a:lnTo>
                <a:lnTo>
                  <a:pt x="453154" y="56644"/>
                </a:lnTo>
                <a:lnTo>
                  <a:pt x="428878" y="137565"/>
                </a:lnTo>
                <a:lnTo>
                  <a:pt x="242761" y="178025"/>
                </a:lnTo>
                <a:lnTo>
                  <a:pt x="291313" y="267037"/>
                </a:lnTo>
                <a:lnTo>
                  <a:pt x="210393" y="436970"/>
                </a:lnTo>
                <a:lnTo>
                  <a:pt x="283221" y="388418"/>
                </a:lnTo>
                <a:lnTo>
                  <a:pt x="339865" y="517890"/>
                </a:lnTo>
                <a:lnTo>
                  <a:pt x="339865" y="590719"/>
                </a:lnTo>
                <a:lnTo>
                  <a:pt x="517890" y="606903"/>
                </a:lnTo>
                <a:lnTo>
                  <a:pt x="453154" y="679731"/>
                </a:lnTo>
                <a:lnTo>
                  <a:pt x="267037" y="679731"/>
                </a:lnTo>
                <a:lnTo>
                  <a:pt x="307497" y="776835"/>
                </a:lnTo>
                <a:lnTo>
                  <a:pt x="113288" y="768743"/>
                </a:lnTo>
                <a:lnTo>
                  <a:pt x="64736" y="801112"/>
                </a:lnTo>
                <a:lnTo>
                  <a:pt x="0" y="817296"/>
                </a:lnTo>
                <a:lnTo>
                  <a:pt x="0" y="768743"/>
                </a:lnTo>
                <a:lnTo>
                  <a:pt x="89012" y="744467"/>
                </a:lnTo>
                <a:lnTo>
                  <a:pt x="169932" y="364142"/>
                </a:lnTo>
                <a:lnTo>
                  <a:pt x="202301" y="226577"/>
                </a:lnTo>
                <a:lnTo>
                  <a:pt x="105196" y="6473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orme libre 19"/>
          <p:cNvSpPr/>
          <p:nvPr/>
        </p:nvSpPr>
        <p:spPr>
          <a:xfrm>
            <a:off x="542166" y="2298138"/>
            <a:ext cx="469338" cy="364142"/>
          </a:xfrm>
          <a:custGeom>
            <a:avLst/>
            <a:gdLst>
              <a:gd name="connsiteX0" fmla="*/ 64737 w 469338"/>
              <a:gd name="connsiteY0" fmla="*/ 0 h 364142"/>
              <a:gd name="connsiteX1" fmla="*/ 178025 w 469338"/>
              <a:gd name="connsiteY1" fmla="*/ 48552 h 364142"/>
              <a:gd name="connsiteX2" fmla="*/ 356050 w 469338"/>
              <a:gd name="connsiteY2" fmla="*/ 72828 h 364142"/>
              <a:gd name="connsiteX3" fmla="*/ 469338 w 469338"/>
              <a:gd name="connsiteY3" fmla="*/ 80920 h 364142"/>
              <a:gd name="connsiteX4" fmla="*/ 469338 w 469338"/>
              <a:gd name="connsiteY4" fmla="*/ 186117 h 364142"/>
              <a:gd name="connsiteX5" fmla="*/ 396510 w 469338"/>
              <a:gd name="connsiteY5" fmla="*/ 242761 h 364142"/>
              <a:gd name="connsiteX6" fmla="*/ 299406 w 469338"/>
              <a:gd name="connsiteY6" fmla="*/ 364142 h 364142"/>
              <a:gd name="connsiteX7" fmla="*/ 145657 w 469338"/>
              <a:gd name="connsiteY7" fmla="*/ 267037 h 364142"/>
              <a:gd name="connsiteX8" fmla="*/ 80921 w 469338"/>
              <a:gd name="connsiteY8" fmla="*/ 234669 h 364142"/>
              <a:gd name="connsiteX9" fmla="*/ 0 w 469338"/>
              <a:gd name="connsiteY9" fmla="*/ 178025 h 364142"/>
              <a:gd name="connsiteX10" fmla="*/ 64737 w 469338"/>
              <a:gd name="connsiteY10" fmla="*/ 0 h 36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338" h="364142">
                <a:moveTo>
                  <a:pt x="64737" y="0"/>
                </a:moveTo>
                <a:lnTo>
                  <a:pt x="178025" y="48552"/>
                </a:lnTo>
                <a:lnTo>
                  <a:pt x="356050" y="72828"/>
                </a:lnTo>
                <a:lnTo>
                  <a:pt x="469338" y="80920"/>
                </a:lnTo>
                <a:lnTo>
                  <a:pt x="469338" y="186117"/>
                </a:lnTo>
                <a:lnTo>
                  <a:pt x="396510" y="242761"/>
                </a:lnTo>
                <a:lnTo>
                  <a:pt x="299406" y="364142"/>
                </a:lnTo>
                <a:lnTo>
                  <a:pt x="145657" y="267037"/>
                </a:lnTo>
                <a:lnTo>
                  <a:pt x="80921" y="234669"/>
                </a:lnTo>
                <a:lnTo>
                  <a:pt x="0" y="178025"/>
                </a:lnTo>
                <a:lnTo>
                  <a:pt x="64737"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orme libre 20"/>
          <p:cNvSpPr/>
          <p:nvPr/>
        </p:nvSpPr>
        <p:spPr>
          <a:xfrm>
            <a:off x="2670372" y="3074973"/>
            <a:ext cx="186116" cy="178025"/>
          </a:xfrm>
          <a:custGeom>
            <a:avLst/>
            <a:gdLst>
              <a:gd name="connsiteX0" fmla="*/ 40460 w 186116"/>
              <a:gd name="connsiteY0" fmla="*/ 0 h 178025"/>
              <a:gd name="connsiteX1" fmla="*/ 0 w 186116"/>
              <a:gd name="connsiteY1" fmla="*/ 105197 h 178025"/>
              <a:gd name="connsiteX2" fmla="*/ 64736 w 186116"/>
              <a:gd name="connsiteY2" fmla="*/ 178025 h 178025"/>
              <a:gd name="connsiteX3" fmla="*/ 186116 w 186116"/>
              <a:gd name="connsiteY3" fmla="*/ 121381 h 178025"/>
              <a:gd name="connsiteX4" fmla="*/ 40460 w 186116"/>
              <a:gd name="connsiteY4" fmla="*/ 0 h 17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16" h="178025">
                <a:moveTo>
                  <a:pt x="40460" y="0"/>
                </a:moveTo>
                <a:lnTo>
                  <a:pt x="0" y="105197"/>
                </a:lnTo>
                <a:lnTo>
                  <a:pt x="64736" y="178025"/>
                </a:lnTo>
                <a:lnTo>
                  <a:pt x="186116" y="121381"/>
                </a:lnTo>
                <a:lnTo>
                  <a:pt x="4046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Forme libre 21"/>
          <p:cNvSpPr/>
          <p:nvPr/>
        </p:nvSpPr>
        <p:spPr>
          <a:xfrm>
            <a:off x="979136" y="3770888"/>
            <a:ext cx="623087" cy="1027689"/>
          </a:xfrm>
          <a:custGeom>
            <a:avLst/>
            <a:gdLst>
              <a:gd name="connsiteX0" fmla="*/ 16184 w 623087"/>
              <a:gd name="connsiteY0" fmla="*/ 105197 h 1027689"/>
              <a:gd name="connsiteX1" fmla="*/ 145657 w 623087"/>
              <a:gd name="connsiteY1" fmla="*/ 40461 h 1027689"/>
              <a:gd name="connsiteX2" fmla="*/ 242761 w 623087"/>
              <a:gd name="connsiteY2" fmla="*/ 0 h 1027689"/>
              <a:gd name="connsiteX3" fmla="*/ 396510 w 623087"/>
              <a:gd name="connsiteY3" fmla="*/ 56645 h 1027689"/>
              <a:gd name="connsiteX4" fmla="*/ 404602 w 623087"/>
              <a:gd name="connsiteY4" fmla="*/ 226577 h 1027689"/>
              <a:gd name="connsiteX5" fmla="*/ 299406 w 623087"/>
              <a:gd name="connsiteY5" fmla="*/ 267038 h 1027689"/>
              <a:gd name="connsiteX6" fmla="*/ 250853 w 623087"/>
              <a:gd name="connsiteY6" fmla="*/ 461247 h 1027689"/>
              <a:gd name="connsiteX7" fmla="*/ 267037 w 623087"/>
              <a:gd name="connsiteY7" fmla="*/ 598811 h 1027689"/>
              <a:gd name="connsiteX8" fmla="*/ 412694 w 623087"/>
              <a:gd name="connsiteY8" fmla="*/ 687824 h 1027689"/>
              <a:gd name="connsiteX9" fmla="*/ 517891 w 623087"/>
              <a:gd name="connsiteY9" fmla="*/ 712100 h 1027689"/>
              <a:gd name="connsiteX10" fmla="*/ 550259 w 623087"/>
              <a:gd name="connsiteY10" fmla="*/ 841572 h 1027689"/>
              <a:gd name="connsiteX11" fmla="*/ 623087 w 623087"/>
              <a:gd name="connsiteY11" fmla="*/ 987229 h 1027689"/>
              <a:gd name="connsiteX12" fmla="*/ 542167 w 623087"/>
              <a:gd name="connsiteY12" fmla="*/ 1027689 h 1027689"/>
              <a:gd name="connsiteX13" fmla="*/ 428878 w 623087"/>
              <a:gd name="connsiteY13" fmla="*/ 833480 h 1027689"/>
              <a:gd name="connsiteX14" fmla="*/ 283222 w 623087"/>
              <a:gd name="connsiteY14" fmla="*/ 704008 h 1027689"/>
              <a:gd name="connsiteX15" fmla="*/ 153749 w 623087"/>
              <a:gd name="connsiteY15" fmla="*/ 517891 h 1027689"/>
              <a:gd name="connsiteX16" fmla="*/ 186117 w 623087"/>
              <a:gd name="connsiteY16" fmla="*/ 315590 h 1027689"/>
              <a:gd name="connsiteX17" fmla="*/ 250853 w 623087"/>
              <a:gd name="connsiteY17" fmla="*/ 275130 h 1027689"/>
              <a:gd name="connsiteX18" fmla="*/ 145657 w 623087"/>
              <a:gd name="connsiteY18" fmla="*/ 202301 h 1027689"/>
              <a:gd name="connsiteX19" fmla="*/ 137565 w 623087"/>
              <a:gd name="connsiteY19" fmla="*/ 129473 h 1027689"/>
              <a:gd name="connsiteX20" fmla="*/ 64737 w 623087"/>
              <a:gd name="connsiteY20" fmla="*/ 178025 h 1027689"/>
              <a:gd name="connsiteX21" fmla="*/ 0 w 623087"/>
              <a:gd name="connsiteY21" fmla="*/ 161841 h 1027689"/>
              <a:gd name="connsiteX22" fmla="*/ 16184 w 623087"/>
              <a:gd name="connsiteY22" fmla="*/ 105197 h 10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3087" h="1027689">
                <a:moveTo>
                  <a:pt x="16184" y="105197"/>
                </a:moveTo>
                <a:lnTo>
                  <a:pt x="145657" y="40461"/>
                </a:lnTo>
                <a:lnTo>
                  <a:pt x="242761" y="0"/>
                </a:lnTo>
                <a:lnTo>
                  <a:pt x="396510" y="56645"/>
                </a:lnTo>
                <a:lnTo>
                  <a:pt x="404602" y="226577"/>
                </a:lnTo>
                <a:lnTo>
                  <a:pt x="299406" y="267038"/>
                </a:lnTo>
                <a:lnTo>
                  <a:pt x="250853" y="461247"/>
                </a:lnTo>
                <a:lnTo>
                  <a:pt x="267037" y="598811"/>
                </a:lnTo>
                <a:lnTo>
                  <a:pt x="412694" y="687824"/>
                </a:lnTo>
                <a:lnTo>
                  <a:pt x="517891" y="712100"/>
                </a:lnTo>
                <a:lnTo>
                  <a:pt x="550259" y="841572"/>
                </a:lnTo>
                <a:lnTo>
                  <a:pt x="623087" y="987229"/>
                </a:lnTo>
                <a:lnTo>
                  <a:pt x="542167" y="1027689"/>
                </a:lnTo>
                <a:lnTo>
                  <a:pt x="428878" y="833480"/>
                </a:lnTo>
                <a:lnTo>
                  <a:pt x="283222" y="704008"/>
                </a:lnTo>
                <a:lnTo>
                  <a:pt x="153749" y="517891"/>
                </a:lnTo>
                <a:lnTo>
                  <a:pt x="186117" y="315590"/>
                </a:lnTo>
                <a:lnTo>
                  <a:pt x="250853" y="275130"/>
                </a:lnTo>
                <a:lnTo>
                  <a:pt x="145657" y="202301"/>
                </a:lnTo>
                <a:lnTo>
                  <a:pt x="137565" y="129473"/>
                </a:lnTo>
                <a:lnTo>
                  <a:pt x="64737" y="178025"/>
                </a:lnTo>
                <a:lnTo>
                  <a:pt x="0" y="161841"/>
                </a:lnTo>
                <a:lnTo>
                  <a:pt x="16184" y="105197"/>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p:cNvCxnSpPr/>
          <p:nvPr/>
        </p:nvCxnSpPr>
        <p:spPr>
          <a:xfrm flipH="1">
            <a:off x="1907704" y="2708920"/>
            <a:ext cx="360040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79512" y="764704"/>
            <a:ext cx="4032448" cy="1107996"/>
          </a:xfrm>
          <a:prstGeom prst="rect">
            <a:avLst/>
          </a:prstGeom>
          <a:noFill/>
        </p:spPr>
        <p:txBody>
          <a:bodyPr wrap="square" rtlCol="0">
            <a:spAutoFit/>
          </a:bodyPr>
          <a:lstStyle/>
          <a:p>
            <a:r>
              <a:rPr lang="fr-FR" sz="1100" dirty="0" smtClean="0"/>
              <a:t>Selon les limites que l’on donne au Moyen-Orient , entre 300  et 350 millions d’habitants vivent dans des pays très inégaux par le peuplement et la densité. </a:t>
            </a:r>
            <a:r>
              <a:rPr lang="fr-FR" sz="1100" b="1" dirty="0" smtClean="0"/>
              <a:t>Certains états sont très peuplés comme l’Egypte et la </a:t>
            </a:r>
            <a:r>
              <a:rPr lang="fr-FR" sz="1100" b="1" dirty="0"/>
              <a:t>T</a:t>
            </a:r>
            <a:r>
              <a:rPr lang="fr-FR" sz="1100" b="1" dirty="0" smtClean="0"/>
              <a:t>urquie  </a:t>
            </a:r>
            <a:r>
              <a:rPr lang="fr-FR" sz="1100" dirty="0" smtClean="0"/>
              <a:t>qui compte près de 80 millions d’habitants. D’autres sont </a:t>
            </a:r>
            <a:r>
              <a:rPr lang="fr-FR" sz="1100" b="1" dirty="0" smtClean="0"/>
              <a:t>des petits états mais ont de fortes densités </a:t>
            </a:r>
            <a:r>
              <a:rPr lang="fr-FR" sz="1100" dirty="0" smtClean="0"/>
              <a:t>comme </a:t>
            </a:r>
            <a:r>
              <a:rPr lang="fr-FR" sz="1100" b="1" dirty="0" smtClean="0"/>
              <a:t>le Liban, Israël ou le Koweït.</a:t>
            </a:r>
            <a:endParaRPr lang="fr-FR" sz="1100" b="1" dirty="0"/>
          </a:p>
        </p:txBody>
      </p:sp>
      <p:sp>
        <p:nvSpPr>
          <p:cNvPr id="25" name="ZoneTexte 24"/>
          <p:cNvSpPr txBox="1"/>
          <p:nvPr/>
        </p:nvSpPr>
        <p:spPr>
          <a:xfrm>
            <a:off x="179512" y="4941168"/>
            <a:ext cx="3960440" cy="1615827"/>
          </a:xfrm>
          <a:prstGeom prst="rect">
            <a:avLst/>
          </a:prstGeom>
          <a:noFill/>
        </p:spPr>
        <p:txBody>
          <a:bodyPr wrap="square" rtlCol="0">
            <a:spAutoFit/>
          </a:bodyPr>
          <a:lstStyle/>
          <a:p>
            <a:r>
              <a:rPr lang="fr-FR" sz="1100" dirty="0" smtClean="0"/>
              <a:t>Comme le montre la carte  ci-dessus, la répartition de la population est très inégale. Certaines régions concentrent d’importante communauté alors qu’il existe d’énormes déserts humains (en Egypte et dans la péninsule arabique). </a:t>
            </a:r>
          </a:p>
          <a:p>
            <a:r>
              <a:rPr lang="fr-FR" sz="1100" dirty="0" smtClean="0"/>
              <a:t>Les population se concentrent le long des fleuves comme le  Nil, le Tigre et l’Euphrate ou près des littoraux.</a:t>
            </a:r>
          </a:p>
          <a:p>
            <a:r>
              <a:rPr lang="fr-FR" sz="1100" dirty="0" smtClean="0"/>
              <a:t>Mais les pays du MO cherchent à mettre en valeur les régions désertiques ce qui implique de mettre en place des systèmes d’approvisionnement en eau.</a:t>
            </a:r>
            <a:endParaRPr lang="fr-FR" sz="1100" dirty="0"/>
          </a:p>
        </p:txBody>
      </p:sp>
      <p:sp>
        <p:nvSpPr>
          <p:cNvPr id="26" name="ZoneTexte 25"/>
          <p:cNvSpPr txBox="1"/>
          <p:nvPr/>
        </p:nvSpPr>
        <p:spPr>
          <a:xfrm>
            <a:off x="0" y="2924944"/>
            <a:ext cx="1008112" cy="1077218"/>
          </a:xfrm>
          <a:prstGeom prst="rect">
            <a:avLst/>
          </a:prstGeom>
          <a:noFill/>
        </p:spPr>
        <p:txBody>
          <a:bodyPr wrap="square" rtlCol="0">
            <a:spAutoFit/>
          </a:bodyPr>
          <a:lstStyle/>
          <a:p>
            <a:r>
              <a:rPr lang="fr-FR" sz="800" dirty="0" smtClean="0"/>
              <a:t>Les densités présentées varient </a:t>
            </a:r>
            <a:r>
              <a:rPr lang="fr-FR" sz="800" b="1" dirty="0" smtClean="0"/>
              <a:t>de moins de 1hab/km² en </a:t>
            </a:r>
            <a:r>
              <a:rPr lang="fr-FR" sz="800" b="1" u="sng" dirty="0" smtClean="0"/>
              <a:t>blanc </a:t>
            </a:r>
            <a:r>
              <a:rPr lang="fr-FR" sz="800" dirty="0" smtClean="0"/>
              <a:t>à plus de </a:t>
            </a:r>
            <a:r>
              <a:rPr lang="fr-FR" sz="800" b="1" dirty="0" smtClean="0"/>
              <a:t>200hab/km² dans les zones en </a:t>
            </a:r>
            <a:r>
              <a:rPr lang="fr-FR" sz="800" b="1" u="sng" dirty="0" smtClean="0"/>
              <a:t>rouge foncé</a:t>
            </a:r>
            <a:r>
              <a:rPr lang="fr-FR" sz="800" dirty="0" smtClean="0"/>
              <a:t>.</a:t>
            </a:r>
            <a:endParaRPr lang="fr-FR" sz="800" b="1" u="sng" dirty="0"/>
          </a:p>
        </p:txBody>
      </p:sp>
      <p:sp>
        <p:nvSpPr>
          <p:cNvPr id="27" name="Forme libre 26"/>
          <p:cNvSpPr/>
          <p:nvPr/>
        </p:nvSpPr>
        <p:spPr>
          <a:xfrm>
            <a:off x="1715512" y="3495759"/>
            <a:ext cx="1375646" cy="606903"/>
          </a:xfrm>
          <a:custGeom>
            <a:avLst/>
            <a:gdLst>
              <a:gd name="connsiteX0" fmla="*/ 347957 w 1375646"/>
              <a:gd name="connsiteY0" fmla="*/ 89013 h 606903"/>
              <a:gd name="connsiteX1" fmla="*/ 485522 w 1375646"/>
              <a:gd name="connsiteY1" fmla="*/ 0 h 606903"/>
              <a:gd name="connsiteX2" fmla="*/ 817295 w 1375646"/>
              <a:gd name="connsiteY2" fmla="*/ 48553 h 606903"/>
              <a:gd name="connsiteX3" fmla="*/ 1173345 w 1375646"/>
              <a:gd name="connsiteY3" fmla="*/ 242761 h 606903"/>
              <a:gd name="connsiteX4" fmla="*/ 1375646 w 1375646"/>
              <a:gd name="connsiteY4" fmla="*/ 161841 h 606903"/>
              <a:gd name="connsiteX5" fmla="*/ 1286633 w 1375646"/>
              <a:gd name="connsiteY5" fmla="*/ 509799 h 606903"/>
              <a:gd name="connsiteX6" fmla="*/ 1124792 w 1375646"/>
              <a:gd name="connsiteY6" fmla="*/ 428878 h 606903"/>
              <a:gd name="connsiteX7" fmla="*/ 776835 w 1375646"/>
              <a:gd name="connsiteY7" fmla="*/ 436970 h 606903"/>
              <a:gd name="connsiteX8" fmla="*/ 704007 w 1375646"/>
              <a:gd name="connsiteY8" fmla="*/ 420786 h 606903"/>
              <a:gd name="connsiteX9" fmla="*/ 833479 w 1375646"/>
              <a:gd name="connsiteY9" fmla="*/ 202301 h 606903"/>
              <a:gd name="connsiteX10" fmla="*/ 736375 w 1375646"/>
              <a:gd name="connsiteY10" fmla="*/ 178025 h 606903"/>
              <a:gd name="connsiteX11" fmla="*/ 566442 w 1375646"/>
              <a:gd name="connsiteY11" fmla="*/ 178025 h 606903"/>
              <a:gd name="connsiteX12" fmla="*/ 428877 w 1375646"/>
              <a:gd name="connsiteY12" fmla="*/ 210393 h 606903"/>
              <a:gd name="connsiteX13" fmla="*/ 436969 w 1375646"/>
              <a:gd name="connsiteY13" fmla="*/ 275129 h 606903"/>
              <a:gd name="connsiteX14" fmla="*/ 356049 w 1375646"/>
              <a:gd name="connsiteY14" fmla="*/ 307498 h 606903"/>
              <a:gd name="connsiteX15" fmla="*/ 339865 w 1375646"/>
              <a:gd name="connsiteY15" fmla="*/ 347958 h 606903"/>
              <a:gd name="connsiteX16" fmla="*/ 453153 w 1375646"/>
              <a:gd name="connsiteY16" fmla="*/ 404602 h 606903"/>
              <a:gd name="connsiteX17" fmla="*/ 493614 w 1375646"/>
              <a:gd name="connsiteY17" fmla="*/ 477430 h 606903"/>
              <a:gd name="connsiteX18" fmla="*/ 469338 w 1375646"/>
              <a:gd name="connsiteY18" fmla="*/ 606903 h 606903"/>
              <a:gd name="connsiteX19" fmla="*/ 356049 w 1375646"/>
              <a:gd name="connsiteY19" fmla="*/ 590719 h 606903"/>
              <a:gd name="connsiteX20" fmla="*/ 339865 w 1375646"/>
              <a:gd name="connsiteY20" fmla="*/ 517891 h 606903"/>
              <a:gd name="connsiteX21" fmla="*/ 226576 w 1375646"/>
              <a:gd name="connsiteY21" fmla="*/ 590719 h 606903"/>
              <a:gd name="connsiteX22" fmla="*/ 137564 w 1375646"/>
              <a:gd name="connsiteY22" fmla="*/ 566443 h 606903"/>
              <a:gd name="connsiteX23" fmla="*/ 0 w 1375646"/>
              <a:gd name="connsiteY23" fmla="*/ 598811 h 606903"/>
              <a:gd name="connsiteX24" fmla="*/ 40460 w 1375646"/>
              <a:gd name="connsiteY24" fmla="*/ 509799 h 606903"/>
              <a:gd name="connsiteX25" fmla="*/ 105196 w 1375646"/>
              <a:gd name="connsiteY25" fmla="*/ 501706 h 606903"/>
              <a:gd name="connsiteX26" fmla="*/ 72828 w 1375646"/>
              <a:gd name="connsiteY26" fmla="*/ 412694 h 606903"/>
              <a:gd name="connsiteX27" fmla="*/ 121380 w 1375646"/>
              <a:gd name="connsiteY27" fmla="*/ 283222 h 606903"/>
              <a:gd name="connsiteX28" fmla="*/ 113288 w 1375646"/>
              <a:gd name="connsiteY28" fmla="*/ 194209 h 606903"/>
              <a:gd name="connsiteX29" fmla="*/ 275129 w 1375646"/>
              <a:gd name="connsiteY29" fmla="*/ 202301 h 606903"/>
              <a:gd name="connsiteX30" fmla="*/ 347957 w 1375646"/>
              <a:gd name="connsiteY30" fmla="*/ 89013 h 60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646" h="606903">
                <a:moveTo>
                  <a:pt x="347957" y="89013"/>
                </a:moveTo>
                <a:lnTo>
                  <a:pt x="485522" y="0"/>
                </a:lnTo>
                <a:lnTo>
                  <a:pt x="817295" y="48553"/>
                </a:lnTo>
                <a:lnTo>
                  <a:pt x="1173345" y="242761"/>
                </a:lnTo>
                <a:lnTo>
                  <a:pt x="1375646" y="161841"/>
                </a:lnTo>
                <a:lnTo>
                  <a:pt x="1286633" y="509799"/>
                </a:lnTo>
                <a:lnTo>
                  <a:pt x="1124792" y="428878"/>
                </a:lnTo>
                <a:lnTo>
                  <a:pt x="776835" y="436970"/>
                </a:lnTo>
                <a:lnTo>
                  <a:pt x="704007" y="420786"/>
                </a:lnTo>
                <a:lnTo>
                  <a:pt x="833479" y="202301"/>
                </a:lnTo>
                <a:lnTo>
                  <a:pt x="736375" y="178025"/>
                </a:lnTo>
                <a:lnTo>
                  <a:pt x="566442" y="178025"/>
                </a:lnTo>
                <a:lnTo>
                  <a:pt x="428877" y="210393"/>
                </a:lnTo>
                <a:lnTo>
                  <a:pt x="436969" y="275129"/>
                </a:lnTo>
                <a:lnTo>
                  <a:pt x="356049" y="307498"/>
                </a:lnTo>
                <a:lnTo>
                  <a:pt x="339865" y="347958"/>
                </a:lnTo>
                <a:lnTo>
                  <a:pt x="453153" y="404602"/>
                </a:lnTo>
                <a:lnTo>
                  <a:pt x="493614" y="477430"/>
                </a:lnTo>
                <a:lnTo>
                  <a:pt x="469338" y="606903"/>
                </a:lnTo>
                <a:lnTo>
                  <a:pt x="356049" y="590719"/>
                </a:lnTo>
                <a:lnTo>
                  <a:pt x="339865" y="517891"/>
                </a:lnTo>
                <a:lnTo>
                  <a:pt x="226576" y="590719"/>
                </a:lnTo>
                <a:lnTo>
                  <a:pt x="137564" y="566443"/>
                </a:lnTo>
                <a:lnTo>
                  <a:pt x="0" y="598811"/>
                </a:lnTo>
                <a:lnTo>
                  <a:pt x="40460" y="509799"/>
                </a:lnTo>
                <a:lnTo>
                  <a:pt x="105196" y="501706"/>
                </a:lnTo>
                <a:lnTo>
                  <a:pt x="72828" y="412694"/>
                </a:lnTo>
                <a:lnTo>
                  <a:pt x="121380" y="283222"/>
                </a:lnTo>
                <a:lnTo>
                  <a:pt x="113288" y="194209"/>
                </a:lnTo>
                <a:lnTo>
                  <a:pt x="275129" y="202301"/>
                </a:lnTo>
                <a:lnTo>
                  <a:pt x="347957" y="89013"/>
                </a:lnTo>
                <a:close/>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453154" y="3859901"/>
            <a:ext cx="1472750" cy="1027688"/>
          </a:xfrm>
          <a:custGeom>
            <a:avLst/>
            <a:gdLst>
              <a:gd name="connsiteX0" fmla="*/ 0 w 1472750"/>
              <a:gd name="connsiteY0" fmla="*/ 0 h 1027688"/>
              <a:gd name="connsiteX1" fmla="*/ 8092 w 1472750"/>
              <a:gd name="connsiteY1" fmla="*/ 1019596 h 1027688"/>
              <a:gd name="connsiteX2" fmla="*/ 1092425 w 1472750"/>
              <a:gd name="connsiteY2" fmla="*/ 1027688 h 1027688"/>
              <a:gd name="connsiteX3" fmla="*/ 1440382 w 1472750"/>
              <a:gd name="connsiteY3" fmla="*/ 1019596 h 1027688"/>
              <a:gd name="connsiteX4" fmla="*/ 1472750 w 1472750"/>
              <a:gd name="connsiteY4" fmla="*/ 898216 h 1027688"/>
              <a:gd name="connsiteX5" fmla="*/ 1262358 w 1472750"/>
              <a:gd name="connsiteY5" fmla="*/ 679731 h 1027688"/>
              <a:gd name="connsiteX6" fmla="*/ 1213805 w 1472750"/>
              <a:gd name="connsiteY6" fmla="*/ 695915 h 1027688"/>
              <a:gd name="connsiteX7" fmla="*/ 995320 w 1472750"/>
              <a:gd name="connsiteY7" fmla="*/ 315589 h 1027688"/>
              <a:gd name="connsiteX8" fmla="*/ 825388 w 1472750"/>
              <a:gd name="connsiteY8" fmla="*/ 275129 h 1027688"/>
              <a:gd name="connsiteX9" fmla="*/ 801111 w 1472750"/>
              <a:gd name="connsiteY9" fmla="*/ 412694 h 1027688"/>
              <a:gd name="connsiteX10" fmla="*/ 817296 w 1472750"/>
              <a:gd name="connsiteY10" fmla="*/ 525982 h 1027688"/>
              <a:gd name="connsiteX11" fmla="*/ 938676 w 1472750"/>
              <a:gd name="connsiteY11" fmla="*/ 598811 h 1027688"/>
              <a:gd name="connsiteX12" fmla="*/ 1068149 w 1472750"/>
              <a:gd name="connsiteY12" fmla="*/ 606903 h 1027688"/>
              <a:gd name="connsiteX13" fmla="*/ 1100517 w 1472750"/>
              <a:gd name="connsiteY13" fmla="*/ 760651 h 1027688"/>
              <a:gd name="connsiteX14" fmla="*/ 1173345 w 1472750"/>
              <a:gd name="connsiteY14" fmla="*/ 906308 h 1027688"/>
              <a:gd name="connsiteX15" fmla="*/ 1060057 w 1472750"/>
              <a:gd name="connsiteY15" fmla="*/ 962952 h 1027688"/>
              <a:gd name="connsiteX16" fmla="*/ 979136 w 1472750"/>
              <a:gd name="connsiteY16" fmla="*/ 825387 h 1027688"/>
              <a:gd name="connsiteX17" fmla="*/ 922492 w 1472750"/>
              <a:gd name="connsiteY17" fmla="*/ 720191 h 1027688"/>
              <a:gd name="connsiteX18" fmla="*/ 760651 w 1472750"/>
              <a:gd name="connsiteY18" fmla="*/ 598811 h 1027688"/>
              <a:gd name="connsiteX19" fmla="*/ 655455 w 1472750"/>
              <a:gd name="connsiteY19" fmla="*/ 404602 h 1027688"/>
              <a:gd name="connsiteX20" fmla="*/ 704007 w 1472750"/>
              <a:gd name="connsiteY20" fmla="*/ 242761 h 1027688"/>
              <a:gd name="connsiteX21" fmla="*/ 720191 w 1472750"/>
              <a:gd name="connsiteY21" fmla="*/ 202301 h 1027688"/>
              <a:gd name="connsiteX22" fmla="*/ 614995 w 1472750"/>
              <a:gd name="connsiteY22" fmla="*/ 121380 h 1027688"/>
              <a:gd name="connsiteX23" fmla="*/ 501706 w 1472750"/>
              <a:gd name="connsiteY23" fmla="*/ 129472 h 1027688"/>
              <a:gd name="connsiteX24" fmla="*/ 493614 w 1472750"/>
              <a:gd name="connsiteY24" fmla="*/ 64736 h 1027688"/>
              <a:gd name="connsiteX25" fmla="*/ 412694 w 1472750"/>
              <a:gd name="connsiteY25" fmla="*/ 129472 h 1027688"/>
              <a:gd name="connsiteX26" fmla="*/ 299405 w 1472750"/>
              <a:gd name="connsiteY26" fmla="*/ 169933 h 1027688"/>
              <a:gd name="connsiteX27" fmla="*/ 226577 w 1472750"/>
              <a:gd name="connsiteY27" fmla="*/ 97104 h 1027688"/>
              <a:gd name="connsiteX28" fmla="*/ 129473 w 1472750"/>
              <a:gd name="connsiteY28" fmla="*/ 80920 h 1027688"/>
              <a:gd name="connsiteX29" fmla="*/ 0 w 1472750"/>
              <a:gd name="connsiteY29" fmla="*/ 0 h 102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2750" h="1027688">
                <a:moveTo>
                  <a:pt x="0" y="0"/>
                </a:moveTo>
                <a:cubicBezTo>
                  <a:pt x="2697" y="339865"/>
                  <a:pt x="5395" y="679731"/>
                  <a:pt x="8092" y="1019596"/>
                </a:cubicBezTo>
                <a:lnTo>
                  <a:pt x="1092425" y="1027688"/>
                </a:lnTo>
                <a:lnTo>
                  <a:pt x="1440382" y="1019596"/>
                </a:lnTo>
                <a:lnTo>
                  <a:pt x="1472750" y="898216"/>
                </a:lnTo>
                <a:lnTo>
                  <a:pt x="1262358" y="679731"/>
                </a:lnTo>
                <a:lnTo>
                  <a:pt x="1213805" y="695915"/>
                </a:lnTo>
                <a:lnTo>
                  <a:pt x="995320" y="315589"/>
                </a:lnTo>
                <a:lnTo>
                  <a:pt x="825388" y="275129"/>
                </a:lnTo>
                <a:lnTo>
                  <a:pt x="801111" y="412694"/>
                </a:lnTo>
                <a:lnTo>
                  <a:pt x="817296" y="525982"/>
                </a:lnTo>
                <a:lnTo>
                  <a:pt x="938676" y="598811"/>
                </a:lnTo>
                <a:lnTo>
                  <a:pt x="1068149" y="606903"/>
                </a:lnTo>
                <a:lnTo>
                  <a:pt x="1100517" y="760651"/>
                </a:lnTo>
                <a:lnTo>
                  <a:pt x="1173345" y="906308"/>
                </a:lnTo>
                <a:lnTo>
                  <a:pt x="1060057" y="962952"/>
                </a:lnTo>
                <a:lnTo>
                  <a:pt x="979136" y="825387"/>
                </a:lnTo>
                <a:lnTo>
                  <a:pt x="922492" y="720191"/>
                </a:lnTo>
                <a:lnTo>
                  <a:pt x="760651" y="598811"/>
                </a:lnTo>
                <a:lnTo>
                  <a:pt x="655455" y="404602"/>
                </a:lnTo>
                <a:lnTo>
                  <a:pt x="704007" y="242761"/>
                </a:lnTo>
                <a:lnTo>
                  <a:pt x="720191" y="202301"/>
                </a:lnTo>
                <a:lnTo>
                  <a:pt x="614995" y="121380"/>
                </a:lnTo>
                <a:lnTo>
                  <a:pt x="501706" y="129472"/>
                </a:lnTo>
                <a:lnTo>
                  <a:pt x="493614" y="64736"/>
                </a:lnTo>
                <a:lnTo>
                  <a:pt x="412694" y="129472"/>
                </a:lnTo>
                <a:lnTo>
                  <a:pt x="299405" y="169933"/>
                </a:lnTo>
                <a:lnTo>
                  <a:pt x="226577" y="97104"/>
                </a:lnTo>
                <a:lnTo>
                  <a:pt x="129473" y="80920"/>
                </a:lnTo>
                <a:lnTo>
                  <a:pt x="0" y="0"/>
                </a:lnTo>
                <a:close/>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179512" y="476672"/>
            <a:ext cx="3528392" cy="369332"/>
          </a:xfrm>
          <a:prstGeom prst="rect">
            <a:avLst/>
          </a:prstGeom>
          <a:noFill/>
        </p:spPr>
        <p:txBody>
          <a:bodyPr wrap="square" rtlCol="0">
            <a:spAutoFit/>
          </a:bodyPr>
          <a:lstStyle/>
          <a:p>
            <a:r>
              <a:rPr lang="fr-FR" dirty="0" smtClean="0"/>
              <a:t>1.  Pour la population.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animBg="1"/>
      <p:bldP spid="24" grpId="0"/>
      <p:bldP spid="26" grpId="0"/>
      <p:bldP spid="27" grpId="0" animBg="1"/>
      <p:bldP spid="28"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43608" y="0"/>
            <a:ext cx="8229600" cy="692696"/>
          </a:xfrm>
        </p:spPr>
        <p:txBody>
          <a:bodyPr>
            <a:normAutofit fontScale="90000"/>
          </a:bodyPr>
          <a:lstStyle/>
          <a:p>
            <a:pPr algn="l"/>
            <a:r>
              <a:rPr lang="fr-FR" dirty="0" smtClean="0"/>
              <a:t> II. </a:t>
            </a:r>
            <a:r>
              <a:rPr lang="fr-FR" sz="3200" dirty="0" smtClean="0"/>
              <a:t>Quels sont les besoins en eau ? (suite)</a:t>
            </a:r>
            <a:endParaRPr lang="fr-FR" sz="3200" dirty="0"/>
          </a:p>
        </p:txBody>
      </p:sp>
      <p:sp>
        <p:nvSpPr>
          <p:cNvPr id="5" name="ZoneTexte 4"/>
          <p:cNvSpPr txBox="1"/>
          <p:nvPr/>
        </p:nvSpPr>
        <p:spPr>
          <a:xfrm>
            <a:off x="395536" y="692696"/>
            <a:ext cx="5184576" cy="369332"/>
          </a:xfrm>
          <a:prstGeom prst="rect">
            <a:avLst/>
          </a:prstGeom>
          <a:noFill/>
        </p:spPr>
        <p:txBody>
          <a:bodyPr wrap="square" rtlCol="0">
            <a:spAutoFit/>
          </a:bodyPr>
          <a:lstStyle/>
          <a:p>
            <a:r>
              <a:rPr lang="fr-FR" b="1" dirty="0" smtClean="0"/>
              <a:t>2. Pour les activités économiques : </a:t>
            </a:r>
            <a:endParaRPr lang="fr-FR" b="1" dirty="0"/>
          </a:p>
        </p:txBody>
      </p:sp>
      <p:sp>
        <p:nvSpPr>
          <p:cNvPr id="6" name="ZoneTexte 5"/>
          <p:cNvSpPr txBox="1"/>
          <p:nvPr/>
        </p:nvSpPr>
        <p:spPr>
          <a:xfrm>
            <a:off x="979984" y="1115452"/>
            <a:ext cx="5184576" cy="369332"/>
          </a:xfrm>
          <a:prstGeom prst="rect">
            <a:avLst/>
          </a:prstGeom>
          <a:noFill/>
        </p:spPr>
        <p:txBody>
          <a:bodyPr wrap="square" rtlCol="0">
            <a:spAutoFit/>
          </a:bodyPr>
          <a:lstStyle/>
          <a:p>
            <a:r>
              <a:rPr lang="fr-FR" u="sng" dirty="0" smtClean="0"/>
              <a:t>Carte 9 et doc 6, 7, 8b et 10 p 95 </a:t>
            </a:r>
            <a:r>
              <a:rPr lang="fr-FR" dirty="0" smtClean="0"/>
              <a:t>: </a:t>
            </a:r>
            <a:endParaRPr lang="fr-FR" dirty="0"/>
          </a:p>
        </p:txBody>
      </p:sp>
      <p:sp>
        <p:nvSpPr>
          <p:cNvPr id="7" name="ZoneTexte 6"/>
          <p:cNvSpPr txBox="1"/>
          <p:nvPr/>
        </p:nvSpPr>
        <p:spPr>
          <a:xfrm>
            <a:off x="899592" y="1412776"/>
            <a:ext cx="6840760" cy="1200329"/>
          </a:xfrm>
          <a:prstGeom prst="rect">
            <a:avLst/>
          </a:prstGeom>
          <a:noFill/>
        </p:spPr>
        <p:txBody>
          <a:bodyPr wrap="square" rtlCol="0">
            <a:spAutoFit/>
          </a:bodyPr>
          <a:lstStyle/>
          <a:p>
            <a:r>
              <a:rPr lang="fr-FR" dirty="0" smtClean="0"/>
              <a:t>Q1 : Quelles activités nécessite une importante  quantité d’eau ?</a:t>
            </a:r>
          </a:p>
          <a:p>
            <a:endParaRPr lang="fr-FR" dirty="0" smtClean="0"/>
          </a:p>
          <a:p>
            <a:r>
              <a:rPr lang="fr-FR" dirty="0" smtClean="0"/>
              <a:t>Q2 : Pourquoi peut-on dire qu’il existe une situation de concurrence entre les différentes activités ?</a:t>
            </a:r>
            <a:endParaRPr lang="fr-FR" dirty="0"/>
          </a:p>
        </p:txBody>
      </p:sp>
      <p:sp>
        <p:nvSpPr>
          <p:cNvPr id="8" name="ZoneTexte 7"/>
          <p:cNvSpPr txBox="1"/>
          <p:nvPr/>
        </p:nvSpPr>
        <p:spPr>
          <a:xfrm>
            <a:off x="323528" y="2708920"/>
            <a:ext cx="8280920" cy="2400657"/>
          </a:xfrm>
          <a:prstGeom prst="rect">
            <a:avLst/>
          </a:prstGeom>
          <a:noFill/>
        </p:spPr>
        <p:txBody>
          <a:bodyPr wrap="square" rtlCol="0">
            <a:spAutoFit/>
          </a:bodyPr>
          <a:lstStyle/>
          <a:p>
            <a:r>
              <a:rPr lang="fr-FR" dirty="0" smtClean="0"/>
              <a:t>Réponse 1 :</a:t>
            </a:r>
          </a:p>
          <a:p>
            <a:r>
              <a:rPr lang="fr-FR" sz="1200" dirty="0" smtClean="0"/>
              <a:t>L’eau est nécessaire aux multiples activités économiques et à la satisfaction des besoins humains en particulier dans les villes qui concentrent la plus grande partie de la population du Moyen-Orient.</a:t>
            </a:r>
          </a:p>
          <a:p>
            <a:r>
              <a:rPr lang="fr-FR" sz="1200" dirty="0" smtClean="0"/>
              <a:t>L’eau sert donc :</a:t>
            </a:r>
          </a:p>
          <a:p>
            <a:r>
              <a:rPr lang="fr-FR" sz="1200" dirty="0" smtClean="0"/>
              <a:t>	- aux activités agricole qui au MO nécessite une irrigation permanente. Le développement de zones de cultures dans le désert d’Egypte au d’Arabie nécessite d’important transfert d’eau et le pompage des aquifère fossile.</a:t>
            </a:r>
          </a:p>
          <a:p>
            <a:r>
              <a:rPr lang="fr-FR" sz="1200" dirty="0" smtClean="0"/>
              <a:t>	-aux activités industrielles et aux populations urbaines. C’est pourquoi les barrages fournissent l’énergie électrique nécessaires aux activités. Les lacs artificiels permettent le pompage et le transfert  de l’eau vers les villes.</a:t>
            </a:r>
          </a:p>
          <a:p>
            <a:r>
              <a:rPr lang="fr-FR" sz="1200" dirty="0" smtClean="0"/>
              <a:t>	-aux activités touristiques. La présence de mers chaudes (Méditerranée, Mer Rouge, Golfe Persique) ont permis le développement des stations balnéaires.  Certains états comme l’émirat de Dubaï , anticipant la disparition des revenus du pétrole réalisent des aménagement s touristiques de grandes ampleurs. L’Egypte, Israël, la Syrie et surtout la Turquie valorisent leur littoral en créant des stations balnéaires.</a:t>
            </a:r>
            <a:endParaRPr lang="fr-FR" sz="1200" dirty="0"/>
          </a:p>
        </p:txBody>
      </p:sp>
      <p:sp>
        <p:nvSpPr>
          <p:cNvPr id="9" name="ZoneTexte 8"/>
          <p:cNvSpPr txBox="1"/>
          <p:nvPr/>
        </p:nvSpPr>
        <p:spPr>
          <a:xfrm>
            <a:off x="323528" y="5157192"/>
            <a:ext cx="6840760" cy="1477328"/>
          </a:xfrm>
          <a:prstGeom prst="rect">
            <a:avLst/>
          </a:prstGeom>
          <a:noFill/>
        </p:spPr>
        <p:txBody>
          <a:bodyPr wrap="square" rtlCol="0">
            <a:spAutoFit/>
          </a:bodyPr>
          <a:lstStyle/>
          <a:p>
            <a:r>
              <a:rPr lang="fr-FR" dirty="0" smtClean="0"/>
              <a:t>Réponse 2 :</a:t>
            </a:r>
          </a:p>
          <a:p>
            <a:r>
              <a:rPr lang="fr-FR" sz="1200" dirty="0" smtClean="0"/>
              <a:t>La  situation de stress hydrique voire de pénurie que connaissent les pays du MO,  mettent en concurrence les différents secteurs économiques qui dépendent d’une ressource en eau limitée. Les activités les moins rentables sont abandonnées au profit des plus profitables. Ainsi dans certaines régions ou près  des grands centres urbains, les activités agricoles disparaissent, supprimant les emplois des populations rurales souvent pauvres. On utilise l’expression </a:t>
            </a:r>
            <a:r>
              <a:rPr lang="fr-FR" sz="1200" b="1" dirty="0" smtClean="0"/>
              <a:t>conflit d’usage  </a:t>
            </a:r>
            <a:r>
              <a:rPr lang="fr-FR" sz="1200" dirty="0" smtClean="0"/>
              <a:t>pour désigner la concurrence et les tensions nées du manque d’eau nécessaire au maintien de toutes les activités économiques.</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64488" cy="490066"/>
          </a:xfrm>
        </p:spPr>
        <p:txBody>
          <a:bodyPr>
            <a:noAutofit/>
          </a:bodyPr>
          <a:lstStyle/>
          <a:p>
            <a:r>
              <a:rPr lang="fr-FR" sz="2800" b="1" dirty="0" smtClean="0"/>
              <a:t>III. Une source de conflits au Moyen-Orient ?</a:t>
            </a:r>
            <a:endParaRPr lang="fr-FR" sz="2800" b="1" dirty="0"/>
          </a:p>
        </p:txBody>
      </p:sp>
      <p:sp>
        <p:nvSpPr>
          <p:cNvPr id="4" name="ZoneTexte 3"/>
          <p:cNvSpPr txBox="1"/>
          <p:nvPr/>
        </p:nvSpPr>
        <p:spPr>
          <a:xfrm>
            <a:off x="107504" y="548680"/>
            <a:ext cx="8496944" cy="369332"/>
          </a:xfrm>
          <a:prstGeom prst="rect">
            <a:avLst/>
          </a:prstGeom>
          <a:noFill/>
        </p:spPr>
        <p:txBody>
          <a:bodyPr wrap="square" rtlCol="0">
            <a:spAutoFit/>
          </a:bodyPr>
          <a:lstStyle/>
          <a:p>
            <a:r>
              <a:rPr lang="fr-FR" dirty="0" smtClean="0"/>
              <a:t>Quelles sont les risques politiques et environnementaux liés à l’eau au Moyen-Orient ? </a:t>
            </a:r>
            <a:endParaRPr lang="fr-FR" dirty="0"/>
          </a:p>
        </p:txBody>
      </p:sp>
      <p:sp>
        <p:nvSpPr>
          <p:cNvPr id="5" name="ZoneTexte 4"/>
          <p:cNvSpPr txBox="1"/>
          <p:nvPr/>
        </p:nvSpPr>
        <p:spPr>
          <a:xfrm>
            <a:off x="1043608" y="908720"/>
            <a:ext cx="5832648" cy="369332"/>
          </a:xfrm>
          <a:prstGeom prst="rect">
            <a:avLst/>
          </a:prstGeom>
          <a:noFill/>
        </p:spPr>
        <p:txBody>
          <a:bodyPr wrap="square" rtlCol="0">
            <a:spAutoFit/>
          </a:bodyPr>
          <a:lstStyle/>
          <a:p>
            <a:r>
              <a:rPr lang="fr-FR" dirty="0" smtClean="0"/>
              <a:t>Doc 11, 12 et 13 p 96 :</a:t>
            </a:r>
          </a:p>
        </p:txBody>
      </p:sp>
      <p:sp>
        <p:nvSpPr>
          <p:cNvPr id="6" name="ZoneTexte 5"/>
          <p:cNvSpPr txBox="1"/>
          <p:nvPr/>
        </p:nvSpPr>
        <p:spPr>
          <a:xfrm>
            <a:off x="107504" y="1412776"/>
            <a:ext cx="7272808" cy="646331"/>
          </a:xfrm>
          <a:prstGeom prst="rect">
            <a:avLst/>
          </a:prstGeom>
          <a:noFill/>
        </p:spPr>
        <p:txBody>
          <a:bodyPr wrap="square" rtlCol="0">
            <a:spAutoFit/>
          </a:bodyPr>
          <a:lstStyle/>
          <a:p>
            <a:r>
              <a:rPr lang="fr-FR" dirty="0" smtClean="0"/>
              <a:t>Quelles sont les raisons qui conduisent les états à s’opposer sur la question du partage des eaux  ?</a:t>
            </a:r>
            <a:endParaRPr lang="fr-FR" dirty="0"/>
          </a:p>
        </p:txBody>
      </p:sp>
      <p:sp>
        <p:nvSpPr>
          <p:cNvPr id="7" name="ZoneTexte 6"/>
          <p:cNvSpPr txBox="1"/>
          <p:nvPr/>
        </p:nvSpPr>
        <p:spPr>
          <a:xfrm>
            <a:off x="395536" y="2132856"/>
            <a:ext cx="6552728" cy="2862322"/>
          </a:xfrm>
          <a:prstGeom prst="rect">
            <a:avLst/>
          </a:prstGeom>
          <a:noFill/>
        </p:spPr>
        <p:txBody>
          <a:bodyPr wrap="square" rtlCol="0">
            <a:spAutoFit/>
          </a:bodyPr>
          <a:lstStyle/>
          <a:p>
            <a:r>
              <a:rPr lang="fr-FR" sz="1200" dirty="0" smtClean="0"/>
              <a:t>La question du partage des eaux est liée aux questions de propriété et d’utilisation de l’eau.</a:t>
            </a:r>
          </a:p>
          <a:p>
            <a:r>
              <a:rPr lang="fr-FR" sz="1200" dirty="0" smtClean="0"/>
              <a:t>Les fleuves ou les grands aquifères sont partagés par plusieurs états qui donc peuvent utiliser leurs eaux pour développer leurs activités humaines.</a:t>
            </a:r>
          </a:p>
          <a:p>
            <a:r>
              <a:rPr lang="fr-FR" sz="1200" dirty="0" smtClean="0"/>
              <a:t>Mais, en particulier pour les fleuves, le prélèvement de l’eau en amont réduit le débit en aval.  La  baisse du flux dans les pays situés près de l’embouchure (endroit qui désigne le point de jonction des eaux du fleuve et de la mer) peut avoir des conséquences négatives et réduire les activités des populations voire provoquer des pénuries;</a:t>
            </a:r>
          </a:p>
          <a:p>
            <a:endParaRPr lang="fr-FR" sz="1200" dirty="0" smtClean="0"/>
          </a:p>
          <a:p>
            <a:r>
              <a:rPr lang="fr-FR" sz="1200" dirty="0" smtClean="0"/>
              <a:t>Les  états cherchent donc à mesurer l’impact des projets hydrauliques comme les barrages et les canaux de dérivation pour évaluer l’impact écologique et économique de ces réalisations dans les pays situés en amont ou partageant un aquifère.</a:t>
            </a:r>
          </a:p>
          <a:p>
            <a:endParaRPr lang="fr-FR" sz="1200" dirty="0" smtClean="0"/>
          </a:p>
          <a:p>
            <a:r>
              <a:rPr lang="fr-FR" sz="1200" dirty="0" smtClean="0"/>
              <a:t>Les tensions peut être  vives comme entre la Turquie et ses voisins syriens et irakiens pour le Tigre et l’Euphrate ou comme en Israël pour l’usage des eaux du Jourdain dont dépendent aussi les Palestinien et les Jordaniens.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e 57"/>
          <p:cNvGrpSpPr/>
          <p:nvPr/>
        </p:nvGrpSpPr>
        <p:grpSpPr>
          <a:xfrm>
            <a:off x="0" y="548680"/>
            <a:ext cx="5436096" cy="4738125"/>
            <a:chOff x="0" y="548680"/>
            <a:chExt cx="5436096" cy="4738125"/>
          </a:xfrm>
        </p:grpSpPr>
        <p:pic>
          <p:nvPicPr>
            <p:cNvPr id="4" name="Image 3" descr="moyen-orient carte vierge.bmp"/>
            <p:cNvPicPr>
              <a:picLocks noChangeAspect="1"/>
            </p:cNvPicPr>
            <p:nvPr/>
          </p:nvPicPr>
          <p:blipFill>
            <a:blip r:embed="rId3" cstate="print"/>
            <a:srcRect t="-2997" r="28270"/>
            <a:stretch>
              <a:fillRect/>
            </a:stretch>
          </p:blipFill>
          <p:spPr>
            <a:xfrm>
              <a:off x="0" y="548680"/>
              <a:ext cx="5436096" cy="4738125"/>
            </a:xfrm>
            <a:prstGeom prst="rect">
              <a:avLst/>
            </a:prstGeom>
            <a:ln w="19050">
              <a:noFill/>
              <a:prstDash val="sysDash"/>
            </a:ln>
          </p:spPr>
        </p:pic>
        <p:cxnSp>
          <p:nvCxnSpPr>
            <p:cNvPr id="54" name="Connecteur droit 53"/>
            <p:cNvCxnSpPr/>
            <p:nvPr/>
          </p:nvCxnSpPr>
          <p:spPr>
            <a:xfrm>
              <a:off x="5436096" y="692696"/>
              <a:ext cx="0" cy="44644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ctrTitle"/>
          </p:nvPr>
        </p:nvSpPr>
        <p:spPr>
          <a:xfrm>
            <a:off x="0" y="0"/>
            <a:ext cx="7951912" cy="692696"/>
          </a:xfrm>
        </p:spPr>
        <p:txBody>
          <a:bodyPr>
            <a:normAutofit/>
          </a:bodyPr>
          <a:lstStyle/>
          <a:p>
            <a:pPr algn="l"/>
            <a:r>
              <a:rPr lang="fr-FR" sz="2000" b="1" dirty="0" smtClean="0"/>
              <a:t>L’eau au Moyen-Orient : une ressource précieuse</a:t>
            </a:r>
            <a:endParaRPr lang="fr-FR" sz="2000" b="1" dirty="0"/>
          </a:p>
        </p:txBody>
      </p:sp>
      <p:sp>
        <p:nvSpPr>
          <p:cNvPr id="11" name="Forme libre 10"/>
          <p:cNvSpPr/>
          <p:nvPr/>
        </p:nvSpPr>
        <p:spPr>
          <a:xfrm>
            <a:off x="251520" y="2708920"/>
            <a:ext cx="1771650" cy="1546860"/>
          </a:xfrm>
          <a:custGeom>
            <a:avLst/>
            <a:gdLst>
              <a:gd name="connsiteX0" fmla="*/ 11430 w 1771650"/>
              <a:gd name="connsiteY0" fmla="*/ 68580 h 1546860"/>
              <a:gd name="connsiteX1" fmla="*/ 45720 w 1771650"/>
              <a:gd name="connsiteY1" fmla="*/ 171450 h 1546860"/>
              <a:gd name="connsiteX2" fmla="*/ 0 w 1771650"/>
              <a:gd name="connsiteY2" fmla="*/ 262890 h 1546860"/>
              <a:gd name="connsiteX3" fmla="*/ 53340 w 1771650"/>
              <a:gd name="connsiteY3" fmla="*/ 388620 h 1546860"/>
              <a:gd name="connsiteX4" fmla="*/ 102870 w 1771650"/>
              <a:gd name="connsiteY4" fmla="*/ 1524000 h 1546860"/>
              <a:gd name="connsiteX5" fmla="*/ 1771650 w 1771650"/>
              <a:gd name="connsiteY5" fmla="*/ 1546860 h 1546860"/>
              <a:gd name="connsiteX6" fmla="*/ 1672590 w 1771650"/>
              <a:gd name="connsiteY6" fmla="*/ 1436370 h 1546860"/>
              <a:gd name="connsiteX7" fmla="*/ 1619250 w 1771650"/>
              <a:gd name="connsiteY7" fmla="*/ 1417320 h 1546860"/>
              <a:gd name="connsiteX8" fmla="*/ 1577340 w 1771650"/>
              <a:gd name="connsiteY8" fmla="*/ 1264920 h 1546860"/>
              <a:gd name="connsiteX9" fmla="*/ 1615440 w 1771650"/>
              <a:gd name="connsiteY9" fmla="*/ 1261110 h 1546860"/>
              <a:gd name="connsiteX10" fmla="*/ 1253490 w 1771650"/>
              <a:gd name="connsiteY10" fmla="*/ 659130 h 1546860"/>
              <a:gd name="connsiteX11" fmla="*/ 1253490 w 1771650"/>
              <a:gd name="connsiteY11" fmla="*/ 586740 h 1546860"/>
              <a:gd name="connsiteX12" fmla="*/ 1089660 w 1771650"/>
              <a:gd name="connsiteY12" fmla="*/ 361950 h 1546860"/>
              <a:gd name="connsiteX13" fmla="*/ 1082040 w 1771650"/>
              <a:gd name="connsiteY13" fmla="*/ 323850 h 1546860"/>
              <a:gd name="connsiteX14" fmla="*/ 1101090 w 1771650"/>
              <a:gd name="connsiteY14" fmla="*/ 323850 h 1546860"/>
              <a:gd name="connsiteX15" fmla="*/ 1177290 w 1771650"/>
              <a:gd name="connsiteY15" fmla="*/ 392430 h 1546860"/>
              <a:gd name="connsiteX16" fmla="*/ 1223010 w 1771650"/>
              <a:gd name="connsiteY16" fmla="*/ 510540 h 1546860"/>
              <a:gd name="connsiteX17" fmla="*/ 1352550 w 1771650"/>
              <a:gd name="connsiteY17" fmla="*/ 613410 h 1546860"/>
              <a:gd name="connsiteX18" fmla="*/ 1405890 w 1771650"/>
              <a:gd name="connsiteY18" fmla="*/ 537210 h 1546860"/>
              <a:gd name="connsiteX19" fmla="*/ 1405890 w 1771650"/>
              <a:gd name="connsiteY19" fmla="*/ 377190 h 1546860"/>
              <a:gd name="connsiteX20" fmla="*/ 1432560 w 1771650"/>
              <a:gd name="connsiteY20" fmla="*/ 361950 h 1546860"/>
              <a:gd name="connsiteX21" fmla="*/ 1432560 w 1771650"/>
              <a:gd name="connsiteY21" fmla="*/ 240030 h 1546860"/>
              <a:gd name="connsiteX22" fmla="*/ 1379220 w 1771650"/>
              <a:gd name="connsiteY22" fmla="*/ 140970 h 1546860"/>
              <a:gd name="connsiteX23" fmla="*/ 1348740 w 1771650"/>
              <a:gd name="connsiteY23" fmla="*/ 102870 h 1546860"/>
              <a:gd name="connsiteX24" fmla="*/ 1375410 w 1771650"/>
              <a:gd name="connsiteY24" fmla="*/ 49530 h 1546860"/>
              <a:gd name="connsiteX25" fmla="*/ 1367790 w 1771650"/>
              <a:gd name="connsiteY25" fmla="*/ 0 h 1546860"/>
              <a:gd name="connsiteX26" fmla="*/ 1337310 w 1771650"/>
              <a:gd name="connsiteY26" fmla="*/ 38100 h 1546860"/>
              <a:gd name="connsiteX27" fmla="*/ 1333500 w 1771650"/>
              <a:gd name="connsiteY27" fmla="*/ 72390 h 1546860"/>
              <a:gd name="connsiteX28" fmla="*/ 1173480 w 1771650"/>
              <a:gd name="connsiteY28" fmla="*/ 118110 h 1546860"/>
              <a:gd name="connsiteX29" fmla="*/ 1070610 w 1771650"/>
              <a:gd name="connsiteY29" fmla="*/ 106680 h 1546860"/>
              <a:gd name="connsiteX30" fmla="*/ 1009650 w 1771650"/>
              <a:gd name="connsiteY30" fmla="*/ 99060 h 1546860"/>
              <a:gd name="connsiteX31" fmla="*/ 910590 w 1771650"/>
              <a:gd name="connsiteY31" fmla="*/ 38100 h 1546860"/>
              <a:gd name="connsiteX32" fmla="*/ 834390 w 1771650"/>
              <a:gd name="connsiteY32" fmla="*/ 60960 h 1546860"/>
              <a:gd name="connsiteX33" fmla="*/ 769620 w 1771650"/>
              <a:gd name="connsiteY33" fmla="*/ 53340 h 1546860"/>
              <a:gd name="connsiteX34" fmla="*/ 777240 w 1771650"/>
              <a:gd name="connsiteY34" fmla="*/ 106680 h 1546860"/>
              <a:gd name="connsiteX35" fmla="*/ 601980 w 1771650"/>
              <a:gd name="connsiteY35" fmla="*/ 125730 h 1546860"/>
              <a:gd name="connsiteX36" fmla="*/ 259080 w 1771650"/>
              <a:gd name="connsiteY36" fmla="*/ 49530 h 1546860"/>
              <a:gd name="connsiteX37" fmla="*/ 11430 w 1771650"/>
              <a:gd name="connsiteY37" fmla="*/ 68580 h 154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1650" h="1546860">
                <a:moveTo>
                  <a:pt x="11430" y="68580"/>
                </a:moveTo>
                <a:lnTo>
                  <a:pt x="45720" y="171450"/>
                </a:lnTo>
                <a:lnTo>
                  <a:pt x="0" y="262890"/>
                </a:lnTo>
                <a:lnTo>
                  <a:pt x="53340" y="388620"/>
                </a:lnTo>
                <a:lnTo>
                  <a:pt x="102870" y="1524000"/>
                </a:lnTo>
                <a:lnTo>
                  <a:pt x="1771650" y="1546860"/>
                </a:lnTo>
                <a:lnTo>
                  <a:pt x="1672590" y="1436370"/>
                </a:lnTo>
                <a:lnTo>
                  <a:pt x="1619250" y="1417320"/>
                </a:lnTo>
                <a:lnTo>
                  <a:pt x="1577340" y="1264920"/>
                </a:lnTo>
                <a:lnTo>
                  <a:pt x="1615440" y="1261110"/>
                </a:lnTo>
                <a:lnTo>
                  <a:pt x="1253490" y="659130"/>
                </a:lnTo>
                <a:lnTo>
                  <a:pt x="1253490" y="586740"/>
                </a:lnTo>
                <a:lnTo>
                  <a:pt x="1089660" y="361950"/>
                </a:lnTo>
                <a:lnTo>
                  <a:pt x="1082040" y="323850"/>
                </a:lnTo>
                <a:lnTo>
                  <a:pt x="1101090" y="323850"/>
                </a:lnTo>
                <a:lnTo>
                  <a:pt x="1177290" y="392430"/>
                </a:lnTo>
                <a:lnTo>
                  <a:pt x="1223010" y="510540"/>
                </a:lnTo>
                <a:lnTo>
                  <a:pt x="1352550" y="613410"/>
                </a:lnTo>
                <a:lnTo>
                  <a:pt x="1405890" y="537210"/>
                </a:lnTo>
                <a:lnTo>
                  <a:pt x="1405890" y="377190"/>
                </a:lnTo>
                <a:lnTo>
                  <a:pt x="1432560" y="361950"/>
                </a:lnTo>
                <a:lnTo>
                  <a:pt x="1432560" y="240030"/>
                </a:lnTo>
                <a:lnTo>
                  <a:pt x="1379220" y="140970"/>
                </a:lnTo>
                <a:lnTo>
                  <a:pt x="1348740" y="102870"/>
                </a:lnTo>
                <a:lnTo>
                  <a:pt x="1375410" y="49530"/>
                </a:lnTo>
                <a:lnTo>
                  <a:pt x="1367790" y="0"/>
                </a:lnTo>
                <a:lnTo>
                  <a:pt x="1337310" y="38100"/>
                </a:lnTo>
                <a:lnTo>
                  <a:pt x="1333500" y="72390"/>
                </a:lnTo>
                <a:lnTo>
                  <a:pt x="1173480" y="118110"/>
                </a:lnTo>
                <a:lnTo>
                  <a:pt x="1070610" y="106680"/>
                </a:lnTo>
                <a:lnTo>
                  <a:pt x="1009650" y="99060"/>
                </a:lnTo>
                <a:lnTo>
                  <a:pt x="910590" y="38100"/>
                </a:lnTo>
                <a:lnTo>
                  <a:pt x="834390" y="60960"/>
                </a:lnTo>
                <a:lnTo>
                  <a:pt x="769620" y="53340"/>
                </a:lnTo>
                <a:lnTo>
                  <a:pt x="777240" y="106680"/>
                </a:lnTo>
                <a:lnTo>
                  <a:pt x="601980" y="125730"/>
                </a:lnTo>
                <a:lnTo>
                  <a:pt x="259080" y="49530"/>
                </a:lnTo>
                <a:lnTo>
                  <a:pt x="11430" y="68580"/>
                </a:lnTo>
                <a:close/>
              </a:path>
            </a:pathLst>
          </a:custGeom>
          <a:solidFill>
            <a:srgbClr val="FF0000">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Forme libre 12"/>
          <p:cNvSpPr/>
          <p:nvPr/>
        </p:nvSpPr>
        <p:spPr>
          <a:xfrm>
            <a:off x="1595787" y="2457229"/>
            <a:ext cx="190647" cy="617838"/>
          </a:xfrm>
          <a:custGeom>
            <a:avLst/>
            <a:gdLst>
              <a:gd name="connsiteX0" fmla="*/ 0 w 190647"/>
              <a:gd name="connsiteY0" fmla="*/ 240074 h 617838"/>
              <a:gd name="connsiteX1" fmla="*/ 38835 w 190647"/>
              <a:gd name="connsiteY1" fmla="*/ 204769 h 617838"/>
              <a:gd name="connsiteX2" fmla="*/ 84732 w 190647"/>
              <a:gd name="connsiteY2" fmla="*/ 24714 h 617838"/>
              <a:gd name="connsiteX3" fmla="*/ 134159 w 190647"/>
              <a:gd name="connsiteY3" fmla="*/ 0 h 617838"/>
              <a:gd name="connsiteX4" fmla="*/ 172994 w 190647"/>
              <a:gd name="connsiteY4" fmla="*/ 0 h 617838"/>
              <a:gd name="connsiteX5" fmla="*/ 176525 w 190647"/>
              <a:gd name="connsiteY5" fmla="*/ 3531 h 617838"/>
              <a:gd name="connsiteX6" fmla="*/ 190647 w 190647"/>
              <a:gd name="connsiteY6" fmla="*/ 3531 h 617838"/>
              <a:gd name="connsiteX7" fmla="*/ 130628 w 190647"/>
              <a:gd name="connsiteY7" fmla="*/ 105915 h 617838"/>
              <a:gd name="connsiteX8" fmla="*/ 134159 w 190647"/>
              <a:gd name="connsiteY8" fmla="*/ 218891 h 617838"/>
              <a:gd name="connsiteX9" fmla="*/ 134159 w 190647"/>
              <a:gd name="connsiteY9" fmla="*/ 571942 h 617838"/>
              <a:gd name="connsiteX10" fmla="*/ 88262 w 190647"/>
              <a:gd name="connsiteY10" fmla="*/ 617838 h 617838"/>
              <a:gd name="connsiteX11" fmla="*/ 81201 w 190647"/>
              <a:gd name="connsiteY11" fmla="*/ 480149 h 617838"/>
              <a:gd name="connsiteX12" fmla="*/ 14122 w 190647"/>
              <a:gd name="connsiteY12" fmla="*/ 353051 h 617838"/>
              <a:gd name="connsiteX13" fmla="*/ 35305 w 190647"/>
              <a:gd name="connsiteY13" fmla="*/ 285971 h 617838"/>
              <a:gd name="connsiteX14" fmla="*/ 0 w 190647"/>
              <a:gd name="connsiteY14" fmla="*/ 240074 h 61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647" h="617838">
                <a:moveTo>
                  <a:pt x="0" y="240074"/>
                </a:moveTo>
                <a:lnTo>
                  <a:pt x="38835" y="204769"/>
                </a:lnTo>
                <a:lnTo>
                  <a:pt x="84732" y="24714"/>
                </a:lnTo>
                <a:lnTo>
                  <a:pt x="134159" y="0"/>
                </a:lnTo>
                <a:lnTo>
                  <a:pt x="172994" y="0"/>
                </a:lnTo>
                <a:lnTo>
                  <a:pt x="176525" y="3531"/>
                </a:lnTo>
                <a:lnTo>
                  <a:pt x="190647" y="3531"/>
                </a:lnTo>
                <a:lnTo>
                  <a:pt x="130628" y="105915"/>
                </a:lnTo>
                <a:lnTo>
                  <a:pt x="134159" y="218891"/>
                </a:lnTo>
                <a:lnTo>
                  <a:pt x="134159" y="571942"/>
                </a:lnTo>
                <a:lnTo>
                  <a:pt x="88262" y="617838"/>
                </a:lnTo>
                <a:lnTo>
                  <a:pt x="81201" y="480149"/>
                </a:lnTo>
                <a:lnTo>
                  <a:pt x="14122" y="353051"/>
                </a:lnTo>
                <a:lnTo>
                  <a:pt x="35305" y="285971"/>
                </a:lnTo>
                <a:lnTo>
                  <a:pt x="0" y="240074"/>
                </a:lnTo>
                <a:close/>
              </a:path>
            </a:pathLst>
          </a:cu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Forme libre 13"/>
          <p:cNvSpPr/>
          <p:nvPr/>
        </p:nvSpPr>
        <p:spPr>
          <a:xfrm>
            <a:off x="1673458" y="2195972"/>
            <a:ext cx="201239" cy="271849"/>
          </a:xfrm>
          <a:custGeom>
            <a:avLst/>
            <a:gdLst>
              <a:gd name="connsiteX0" fmla="*/ 7061 w 201239"/>
              <a:gd name="connsiteY0" fmla="*/ 271849 h 271849"/>
              <a:gd name="connsiteX1" fmla="*/ 0 w 201239"/>
              <a:gd name="connsiteY1" fmla="*/ 218891 h 271849"/>
              <a:gd name="connsiteX2" fmla="*/ 49427 w 201239"/>
              <a:gd name="connsiteY2" fmla="*/ 169464 h 271849"/>
              <a:gd name="connsiteX3" fmla="*/ 60018 w 201239"/>
              <a:gd name="connsiteY3" fmla="*/ 70610 h 271849"/>
              <a:gd name="connsiteX4" fmla="*/ 176525 w 201239"/>
              <a:gd name="connsiteY4" fmla="*/ 0 h 271849"/>
              <a:gd name="connsiteX5" fmla="*/ 201239 w 201239"/>
              <a:gd name="connsiteY5" fmla="*/ 7061 h 271849"/>
              <a:gd name="connsiteX6" fmla="*/ 197708 w 201239"/>
              <a:gd name="connsiteY6" fmla="*/ 95324 h 271849"/>
              <a:gd name="connsiteX7" fmla="*/ 190647 w 201239"/>
              <a:gd name="connsiteY7" fmla="*/ 116507 h 271849"/>
              <a:gd name="connsiteX8" fmla="*/ 155342 w 201239"/>
              <a:gd name="connsiteY8" fmla="*/ 176525 h 271849"/>
              <a:gd name="connsiteX9" fmla="*/ 127098 w 201239"/>
              <a:gd name="connsiteY9" fmla="*/ 254196 h 271849"/>
              <a:gd name="connsiteX10" fmla="*/ 7061 w 201239"/>
              <a:gd name="connsiteY10" fmla="*/ 271849 h 27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239" h="271849">
                <a:moveTo>
                  <a:pt x="7061" y="271849"/>
                </a:moveTo>
                <a:lnTo>
                  <a:pt x="0" y="218891"/>
                </a:lnTo>
                <a:lnTo>
                  <a:pt x="49427" y="169464"/>
                </a:lnTo>
                <a:lnTo>
                  <a:pt x="60018" y="70610"/>
                </a:lnTo>
                <a:lnTo>
                  <a:pt x="176525" y="0"/>
                </a:lnTo>
                <a:lnTo>
                  <a:pt x="201239" y="7061"/>
                </a:lnTo>
                <a:lnTo>
                  <a:pt x="197708" y="95324"/>
                </a:lnTo>
                <a:lnTo>
                  <a:pt x="190647" y="116507"/>
                </a:lnTo>
                <a:lnTo>
                  <a:pt x="155342" y="176525"/>
                </a:lnTo>
                <a:lnTo>
                  <a:pt x="127098" y="254196"/>
                </a:lnTo>
                <a:lnTo>
                  <a:pt x="7061" y="271849"/>
                </a:lnTo>
                <a:close/>
              </a:path>
            </a:pathLst>
          </a:cu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Forme libre 14"/>
          <p:cNvSpPr/>
          <p:nvPr/>
        </p:nvSpPr>
        <p:spPr>
          <a:xfrm>
            <a:off x="1684049" y="2418394"/>
            <a:ext cx="614308" cy="681387"/>
          </a:xfrm>
          <a:custGeom>
            <a:avLst/>
            <a:gdLst>
              <a:gd name="connsiteX0" fmla="*/ 60019 w 614308"/>
              <a:gd name="connsiteY0" fmla="*/ 134159 h 681387"/>
              <a:gd name="connsiteX1" fmla="*/ 158873 w 614308"/>
              <a:gd name="connsiteY1" fmla="*/ 141220 h 681387"/>
              <a:gd name="connsiteX2" fmla="*/ 169465 w 614308"/>
              <a:gd name="connsiteY2" fmla="*/ 172994 h 681387"/>
              <a:gd name="connsiteX3" fmla="*/ 268319 w 614308"/>
              <a:gd name="connsiteY3" fmla="*/ 172994 h 681387"/>
              <a:gd name="connsiteX4" fmla="*/ 501332 w 614308"/>
              <a:gd name="connsiteY4" fmla="*/ 17652 h 681387"/>
              <a:gd name="connsiteX5" fmla="*/ 522515 w 614308"/>
              <a:gd name="connsiteY5" fmla="*/ 0 h 681387"/>
              <a:gd name="connsiteX6" fmla="*/ 614308 w 614308"/>
              <a:gd name="connsiteY6" fmla="*/ 180055 h 681387"/>
              <a:gd name="connsiteX7" fmla="*/ 518984 w 614308"/>
              <a:gd name="connsiteY7" fmla="*/ 233013 h 681387"/>
              <a:gd name="connsiteX8" fmla="*/ 430722 w 614308"/>
              <a:gd name="connsiteY8" fmla="*/ 268318 h 681387"/>
              <a:gd name="connsiteX9" fmla="*/ 296563 w 614308"/>
              <a:gd name="connsiteY9" fmla="*/ 300092 h 681387"/>
              <a:gd name="connsiteX10" fmla="*/ 430722 w 614308"/>
              <a:gd name="connsiteY10" fmla="*/ 451904 h 681387"/>
              <a:gd name="connsiteX11" fmla="*/ 395417 w 614308"/>
              <a:gd name="connsiteY11" fmla="*/ 533106 h 681387"/>
              <a:gd name="connsiteX12" fmla="*/ 324807 w 614308"/>
              <a:gd name="connsiteY12" fmla="*/ 568411 h 681387"/>
              <a:gd name="connsiteX13" fmla="*/ 211831 w 614308"/>
              <a:gd name="connsiteY13" fmla="*/ 653143 h 681387"/>
              <a:gd name="connsiteX14" fmla="*/ 169465 w 614308"/>
              <a:gd name="connsiteY14" fmla="*/ 681387 h 681387"/>
              <a:gd name="connsiteX15" fmla="*/ 0 w 614308"/>
              <a:gd name="connsiteY15" fmla="*/ 660204 h 681387"/>
              <a:gd name="connsiteX16" fmla="*/ 49427 w 614308"/>
              <a:gd name="connsiteY16" fmla="*/ 614307 h 681387"/>
              <a:gd name="connsiteX17" fmla="*/ 45897 w 614308"/>
              <a:gd name="connsiteY17" fmla="*/ 271848 h 681387"/>
              <a:gd name="connsiteX18" fmla="*/ 60019 w 614308"/>
              <a:gd name="connsiteY18" fmla="*/ 134159 h 6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4308" h="681387">
                <a:moveTo>
                  <a:pt x="60019" y="134159"/>
                </a:moveTo>
                <a:lnTo>
                  <a:pt x="158873" y="141220"/>
                </a:lnTo>
                <a:lnTo>
                  <a:pt x="169465" y="172994"/>
                </a:lnTo>
                <a:lnTo>
                  <a:pt x="268319" y="172994"/>
                </a:lnTo>
                <a:lnTo>
                  <a:pt x="501332" y="17652"/>
                </a:lnTo>
                <a:lnTo>
                  <a:pt x="522515" y="0"/>
                </a:lnTo>
                <a:lnTo>
                  <a:pt x="614308" y="180055"/>
                </a:lnTo>
                <a:lnTo>
                  <a:pt x="518984" y="233013"/>
                </a:lnTo>
                <a:lnTo>
                  <a:pt x="430722" y="268318"/>
                </a:lnTo>
                <a:lnTo>
                  <a:pt x="296563" y="300092"/>
                </a:lnTo>
                <a:lnTo>
                  <a:pt x="430722" y="451904"/>
                </a:lnTo>
                <a:lnTo>
                  <a:pt x="395417" y="533106"/>
                </a:lnTo>
                <a:lnTo>
                  <a:pt x="324807" y="568411"/>
                </a:lnTo>
                <a:lnTo>
                  <a:pt x="211831" y="653143"/>
                </a:lnTo>
                <a:lnTo>
                  <a:pt x="169465" y="681387"/>
                </a:lnTo>
                <a:lnTo>
                  <a:pt x="0" y="660204"/>
                </a:lnTo>
                <a:lnTo>
                  <a:pt x="49427" y="614307"/>
                </a:lnTo>
                <a:cubicBezTo>
                  <a:pt x="48250" y="500154"/>
                  <a:pt x="47074" y="386001"/>
                  <a:pt x="45897" y="271848"/>
                </a:cubicBezTo>
                <a:lnTo>
                  <a:pt x="60019" y="134159"/>
                </a:lnTo>
                <a:close/>
              </a:path>
            </a:pathLst>
          </a:cu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Forme libre 15"/>
          <p:cNvSpPr/>
          <p:nvPr/>
        </p:nvSpPr>
        <p:spPr>
          <a:xfrm>
            <a:off x="1667814" y="2614411"/>
            <a:ext cx="3090930" cy="2543578"/>
          </a:xfrm>
          <a:custGeom>
            <a:avLst/>
            <a:gdLst>
              <a:gd name="connsiteX0" fmla="*/ 328411 w 3090930"/>
              <a:gd name="connsiteY0" fmla="*/ 103031 h 2543578"/>
              <a:gd name="connsiteX1" fmla="*/ 534473 w 3090930"/>
              <a:gd name="connsiteY1" fmla="*/ 64395 h 2543578"/>
              <a:gd name="connsiteX2" fmla="*/ 605307 w 3090930"/>
              <a:gd name="connsiteY2" fmla="*/ 0 h 2543578"/>
              <a:gd name="connsiteX3" fmla="*/ 766293 w 3090930"/>
              <a:gd name="connsiteY3" fmla="*/ 25758 h 2543578"/>
              <a:gd name="connsiteX4" fmla="*/ 1268569 w 3090930"/>
              <a:gd name="connsiteY4" fmla="*/ 309093 h 2543578"/>
              <a:gd name="connsiteX5" fmla="*/ 1262130 w 3090930"/>
              <a:gd name="connsiteY5" fmla="*/ 412124 h 2543578"/>
              <a:gd name="connsiteX6" fmla="*/ 1448873 w 3090930"/>
              <a:gd name="connsiteY6" fmla="*/ 489397 h 2543578"/>
              <a:gd name="connsiteX7" fmla="*/ 1693572 w 3090930"/>
              <a:gd name="connsiteY7" fmla="*/ 476519 h 2543578"/>
              <a:gd name="connsiteX8" fmla="*/ 1835240 w 3090930"/>
              <a:gd name="connsiteY8" fmla="*/ 502276 h 2543578"/>
              <a:gd name="connsiteX9" fmla="*/ 1841679 w 3090930"/>
              <a:gd name="connsiteY9" fmla="*/ 560231 h 2543578"/>
              <a:gd name="connsiteX10" fmla="*/ 1918952 w 3090930"/>
              <a:gd name="connsiteY10" fmla="*/ 573110 h 2543578"/>
              <a:gd name="connsiteX11" fmla="*/ 1996225 w 3090930"/>
              <a:gd name="connsiteY11" fmla="*/ 676141 h 2543578"/>
              <a:gd name="connsiteX12" fmla="*/ 2028423 w 3090930"/>
              <a:gd name="connsiteY12" fmla="*/ 695459 h 2543578"/>
              <a:gd name="connsiteX13" fmla="*/ 2002665 w 3090930"/>
              <a:gd name="connsiteY13" fmla="*/ 734096 h 2543578"/>
              <a:gd name="connsiteX14" fmla="*/ 2067059 w 3090930"/>
              <a:gd name="connsiteY14" fmla="*/ 734096 h 2543578"/>
              <a:gd name="connsiteX15" fmla="*/ 2105696 w 3090930"/>
              <a:gd name="connsiteY15" fmla="*/ 811369 h 2543578"/>
              <a:gd name="connsiteX16" fmla="*/ 2195848 w 3090930"/>
              <a:gd name="connsiteY16" fmla="*/ 837127 h 2543578"/>
              <a:gd name="connsiteX17" fmla="*/ 2202287 w 3090930"/>
              <a:gd name="connsiteY17" fmla="*/ 953037 h 2543578"/>
              <a:gd name="connsiteX18" fmla="*/ 2189409 w 3090930"/>
              <a:gd name="connsiteY18" fmla="*/ 991674 h 2543578"/>
              <a:gd name="connsiteX19" fmla="*/ 2337516 w 3090930"/>
              <a:gd name="connsiteY19" fmla="*/ 1204175 h 2543578"/>
              <a:gd name="connsiteX20" fmla="*/ 2395471 w 3090930"/>
              <a:gd name="connsiteY20" fmla="*/ 1229933 h 2543578"/>
              <a:gd name="connsiteX21" fmla="*/ 2485623 w 3090930"/>
              <a:gd name="connsiteY21" fmla="*/ 1352282 h 2543578"/>
              <a:gd name="connsiteX22" fmla="*/ 2550017 w 3090930"/>
              <a:gd name="connsiteY22" fmla="*/ 1474631 h 2543578"/>
              <a:gd name="connsiteX23" fmla="*/ 2994338 w 3090930"/>
              <a:gd name="connsiteY23" fmla="*/ 1539026 h 2543578"/>
              <a:gd name="connsiteX24" fmla="*/ 3026535 w 3090930"/>
              <a:gd name="connsiteY24" fmla="*/ 1532586 h 2543578"/>
              <a:gd name="connsiteX25" fmla="*/ 3090930 w 3090930"/>
              <a:gd name="connsiteY25" fmla="*/ 1616299 h 2543578"/>
              <a:gd name="connsiteX26" fmla="*/ 3039414 w 3090930"/>
              <a:gd name="connsiteY26" fmla="*/ 1886755 h 2543578"/>
              <a:gd name="connsiteX27" fmla="*/ 2627290 w 3090930"/>
              <a:gd name="connsiteY27" fmla="*/ 2073499 h 2543578"/>
              <a:gd name="connsiteX28" fmla="*/ 2137893 w 3090930"/>
              <a:gd name="connsiteY28" fmla="*/ 2176530 h 2543578"/>
              <a:gd name="connsiteX29" fmla="*/ 1880316 w 3090930"/>
              <a:gd name="connsiteY29" fmla="*/ 2511381 h 2543578"/>
              <a:gd name="connsiteX30" fmla="*/ 1828800 w 3090930"/>
              <a:gd name="connsiteY30" fmla="*/ 2543578 h 2543578"/>
              <a:gd name="connsiteX31" fmla="*/ 1790163 w 3090930"/>
              <a:gd name="connsiteY31" fmla="*/ 2530699 h 2543578"/>
              <a:gd name="connsiteX32" fmla="*/ 1803042 w 3090930"/>
              <a:gd name="connsiteY32" fmla="*/ 2440547 h 2543578"/>
              <a:gd name="connsiteX33" fmla="*/ 1519707 w 3090930"/>
              <a:gd name="connsiteY33" fmla="*/ 2286000 h 2543578"/>
              <a:gd name="connsiteX34" fmla="*/ 1365161 w 3090930"/>
              <a:gd name="connsiteY34" fmla="*/ 2337516 h 2543578"/>
              <a:gd name="connsiteX35" fmla="*/ 1352282 w 3090930"/>
              <a:gd name="connsiteY35" fmla="*/ 2324637 h 2543578"/>
              <a:gd name="connsiteX36" fmla="*/ 1326524 w 3090930"/>
              <a:gd name="connsiteY36" fmla="*/ 2446986 h 2543578"/>
              <a:gd name="connsiteX37" fmla="*/ 1262130 w 3090930"/>
              <a:gd name="connsiteY37" fmla="*/ 2472744 h 2543578"/>
              <a:gd name="connsiteX38" fmla="*/ 850006 w 3090930"/>
              <a:gd name="connsiteY38" fmla="*/ 1867437 h 2543578"/>
              <a:gd name="connsiteX39" fmla="*/ 759854 w 3090930"/>
              <a:gd name="connsiteY39" fmla="*/ 1860997 h 2543578"/>
              <a:gd name="connsiteX40" fmla="*/ 663262 w 3090930"/>
              <a:gd name="connsiteY40" fmla="*/ 1693572 h 2543578"/>
              <a:gd name="connsiteX41" fmla="*/ 669701 w 3090930"/>
              <a:gd name="connsiteY41" fmla="*/ 1545465 h 2543578"/>
              <a:gd name="connsiteX42" fmla="*/ 528034 w 3090930"/>
              <a:gd name="connsiteY42" fmla="*/ 1294327 h 2543578"/>
              <a:gd name="connsiteX43" fmla="*/ 425003 w 3090930"/>
              <a:gd name="connsiteY43" fmla="*/ 1262130 h 2543578"/>
              <a:gd name="connsiteX44" fmla="*/ 373487 w 3090930"/>
              <a:gd name="connsiteY44" fmla="*/ 1171978 h 2543578"/>
              <a:gd name="connsiteX45" fmla="*/ 399245 w 3090930"/>
              <a:gd name="connsiteY45" fmla="*/ 1133341 h 2543578"/>
              <a:gd name="connsiteX46" fmla="*/ 218941 w 3090930"/>
              <a:gd name="connsiteY46" fmla="*/ 901521 h 2543578"/>
              <a:gd name="connsiteX47" fmla="*/ 96592 w 3090930"/>
              <a:gd name="connsiteY47" fmla="*/ 669702 h 2543578"/>
              <a:gd name="connsiteX48" fmla="*/ 0 w 3090930"/>
              <a:gd name="connsiteY48" fmla="*/ 643944 h 2543578"/>
              <a:gd name="connsiteX49" fmla="*/ 25758 w 3090930"/>
              <a:gd name="connsiteY49" fmla="*/ 470079 h 2543578"/>
              <a:gd name="connsiteX50" fmla="*/ 206062 w 3090930"/>
              <a:gd name="connsiteY50" fmla="*/ 476519 h 2543578"/>
              <a:gd name="connsiteX51" fmla="*/ 302654 w 3090930"/>
              <a:gd name="connsiteY51" fmla="*/ 399245 h 2543578"/>
              <a:gd name="connsiteX52" fmla="*/ 418563 w 3090930"/>
              <a:gd name="connsiteY52" fmla="*/ 347730 h 2543578"/>
              <a:gd name="connsiteX53" fmla="*/ 444321 w 3090930"/>
              <a:gd name="connsiteY53" fmla="*/ 276896 h 2543578"/>
              <a:gd name="connsiteX54" fmla="*/ 444321 w 3090930"/>
              <a:gd name="connsiteY54" fmla="*/ 251138 h 2543578"/>
              <a:gd name="connsiteX55" fmla="*/ 328411 w 3090930"/>
              <a:gd name="connsiteY55" fmla="*/ 103031 h 254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90930" h="2543578">
                <a:moveTo>
                  <a:pt x="328411" y="103031"/>
                </a:moveTo>
                <a:lnTo>
                  <a:pt x="534473" y="64395"/>
                </a:lnTo>
                <a:lnTo>
                  <a:pt x="605307" y="0"/>
                </a:lnTo>
                <a:lnTo>
                  <a:pt x="766293" y="25758"/>
                </a:lnTo>
                <a:lnTo>
                  <a:pt x="1268569" y="309093"/>
                </a:lnTo>
                <a:lnTo>
                  <a:pt x="1262130" y="412124"/>
                </a:lnTo>
                <a:lnTo>
                  <a:pt x="1448873" y="489397"/>
                </a:lnTo>
                <a:lnTo>
                  <a:pt x="1693572" y="476519"/>
                </a:lnTo>
                <a:lnTo>
                  <a:pt x="1835240" y="502276"/>
                </a:lnTo>
                <a:lnTo>
                  <a:pt x="1841679" y="560231"/>
                </a:lnTo>
                <a:lnTo>
                  <a:pt x="1918952" y="573110"/>
                </a:lnTo>
                <a:lnTo>
                  <a:pt x="1996225" y="676141"/>
                </a:lnTo>
                <a:lnTo>
                  <a:pt x="2028423" y="695459"/>
                </a:lnTo>
                <a:lnTo>
                  <a:pt x="2002665" y="734096"/>
                </a:lnTo>
                <a:lnTo>
                  <a:pt x="2067059" y="734096"/>
                </a:lnTo>
                <a:lnTo>
                  <a:pt x="2105696" y="811369"/>
                </a:lnTo>
                <a:lnTo>
                  <a:pt x="2195848" y="837127"/>
                </a:lnTo>
                <a:lnTo>
                  <a:pt x="2202287" y="953037"/>
                </a:lnTo>
                <a:lnTo>
                  <a:pt x="2189409" y="991674"/>
                </a:lnTo>
                <a:lnTo>
                  <a:pt x="2337516" y="1204175"/>
                </a:lnTo>
                <a:lnTo>
                  <a:pt x="2395471" y="1229933"/>
                </a:lnTo>
                <a:lnTo>
                  <a:pt x="2485623" y="1352282"/>
                </a:lnTo>
                <a:lnTo>
                  <a:pt x="2550017" y="1474631"/>
                </a:lnTo>
                <a:lnTo>
                  <a:pt x="2994338" y="1539026"/>
                </a:lnTo>
                <a:lnTo>
                  <a:pt x="3026535" y="1532586"/>
                </a:lnTo>
                <a:lnTo>
                  <a:pt x="3090930" y="1616299"/>
                </a:lnTo>
                <a:lnTo>
                  <a:pt x="3039414" y="1886755"/>
                </a:lnTo>
                <a:lnTo>
                  <a:pt x="2627290" y="2073499"/>
                </a:lnTo>
                <a:lnTo>
                  <a:pt x="2137893" y="2176530"/>
                </a:lnTo>
                <a:lnTo>
                  <a:pt x="1880316" y="2511381"/>
                </a:lnTo>
                <a:lnTo>
                  <a:pt x="1828800" y="2543578"/>
                </a:lnTo>
                <a:lnTo>
                  <a:pt x="1790163" y="2530699"/>
                </a:lnTo>
                <a:lnTo>
                  <a:pt x="1803042" y="2440547"/>
                </a:lnTo>
                <a:lnTo>
                  <a:pt x="1519707" y="2286000"/>
                </a:lnTo>
                <a:lnTo>
                  <a:pt x="1365161" y="2337516"/>
                </a:lnTo>
                <a:lnTo>
                  <a:pt x="1352282" y="2324637"/>
                </a:lnTo>
                <a:lnTo>
                  <a:pt x="1326524" y="2446986"/>
                </a:lnTo>
                <a:lnTo>
                  <a:pt x="1262130" y="2472744"/>
                </a:lnTo>
                <a:lnTo>
                  <a:pt x="850006" y="1867437"/>
                </a:lnTo>
                <a:lnTo>
                  <a:pt x="759854" y="1860997"/>
                </a:lnTo>
                <a:lnTo>
                  <a:pt x="663262" y="1693572"/>
                </a:lnTo>
                <a:lnTo>
                  <a:pt x="669701" y="1545465"/>
                </a:lnTo>
                <a:lnTo>
                  <a:pt x="528034" y="1294327"/>
                </a:lnTo>
                <a:lnTo>
                  <a:pt x="425003" y="1262130"/>
                </a:lnTo>
                <a:lnTo>
                  <a:pt x="373487" y="1171978"/>
                </a:lnTo>
                <a:lnTo>
                  <a:pt x="399245" y="1133341"/>
                </a:lnTo>
                <a:lnTo>
                  <a:pt x="218941" y="901521"/>
                </a:lnTo>
                <a:lnTo>
                  <a:pt x="96592" y="669702"/>
                </a:lnTo>
                <a:lnTo>
                  <a:pt x="0" y="643944"/>
                </a:lnTo>
                <a:lnTo>
                  <a:pt x="25758" y="470079"/>
                </a:lnTo>
                <a:lnTo>
                  <a:pt x="206062" y="476519"/>
                </a:lnTo>
                <a:lnTo>
                  <a:pt x="302654" y="399245"/>
                </a:lnTo>
                <a:lnTo>
                  <a:pt x="418563" y="347730"/>
                </a:lnTo>
                <a:lnTo>
                  <a:pt x="444321" y="276896"/>
                </a:lnTo>
                <a:lnTo>
                  <a:pt x="444321" y="251138"/>
                </a:lnTo>
                <a:lnTo>
                  <a:pt x="328411" y="103031"/>
                </a:lnTo>
                <a:close/>
              </a:path>
            </a:pathLst>
          </a:cu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4258340" y="4704907"/>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Forme libre 28"/>
          <p:cNvSpPr/>
          <p:nvPr/>
        </p:nvSpPr>
        <p:spPr>
          <a:xfrm>
            <a:off x="3484821" y="4712881"/>
            <a:ext cx="943639" cy="473149"/>
          </a:xfrm>
          <a:custGeom>
            <a:avLst/>
            <a:gdLst>
              <a:gd name="connsiteX0" fmla="*/ 773519 w 943639"/>
              <a:gd name="connsiteY0" fmla="*/ 0 h 473149"/>
              <a:gd name="connsiteX1" fmla="*/ 943639 w 943639"/>
              <a:gd name="connsiteY1" fmla="*/ 334926 h 473149"/>
              <a:gd name="connsiteX2" fmla="*/ 816049 w 943639"/>
              <a:gd name="connsiteY2" fmla="*/ 404038 h 473149"/>
              <a:gd name="connsiteX3" fmla="*/ 816049 w 943639"/>
              <a:gd name="connsiteY3" fmla="*/ 422645 h 473149"/>
              <a:gd name="connsiteX4" fmla="*/ 741621 w 943639"/>
              <a:gd name="connsiteY4" fmla="*/ 465175 h 473149"/>
              <a:gd name="connsiteX5" fmla="*/ 58479 w 943639"/>
              <a:gd name="connsiteY5" fmla="*/ 473149 h 473149"/>
              <a:gd name="connsiteX6" fmla="*/ 0 w 943639"/>
              <a:gd name="connsiteY6" fmla="*/ 443910 h 473149"/>
              <a:gd name="connsiteX7" fmla="*/ 63795 w 943639"/>
              <a:gd name="connsiteY7" fmla="*/ 417328 h 473149"/>
              <a:gd name="connsiteX8" fmla="*/ 257839 w 943639"/>
              <a:gd name="connsiteY8" fmla="*/ 143540 h 473149"/>
              <a:gd name="connsiteX9" fmla="*/ 303028 w 943639"/>
              <a:gd name="connsiteY9" fmla="*/ 90377 h 473149"/>
              <a:gd name="connsiteX10" fmla="*/ 773519 w 943639"/>
              <a:gd name="connsiteY10" fmla="*/ 0 h 47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639" h="473149">
                <a:moveTo>
                  <a:pt x="773519" y="0"/>
                </a:moveTo>
                <a:lnTo>
                  <a:pt x="943639" y="334926"/>
                </a:lnTo>
                <a:lnTo>
                  <a:pt x="816049" y="404038"/>
                </a:lnTo>
                <a:lnTo>
                  <a:pt x="816049" y="422645"/>
                </a:lnTo>
                <a:lnTo>
                  <a:pt x="741621" y="465175"/>
                </a:lnTo>
                <a:lnTo>
                  <a:pt x="58479" y="473149"/>
                </a:lnTo>
                <a:lnTo>
                  <a:pt x="0" y="443910"/>
                </a:lnTo>
                <a:lnTo>
                  <a:pt x="63795" y="417328"/>
                </a:lnTo>
                <a:lnTo>
                  <a:pt x="257839" y="143540"/>
                </a:lnTo>
                <a:lnTo>
                  <a:pt x="303028" y="90377"/>
                </a:lnTo>
                <a:lnTo>
                  <a:pt x="773519" y="0"/>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Forme libre 30"/>
          <p:cNvSpPr/>
          <p:nvPr/>
        </p:nvSpPr>
        <p:spPr>
          <a:xfrm>
            <a:off x="3491880" y="4725144"/>
            <a:ext cx="943639" cy="473149"/>
          </a:xfrm>
          <a:custGeom>
            <a:avLst/>
            <a:gdLst>
              <a:gd name="connsiteX0" fmla="*/ 773519 w 943639"/>
              <a:gd name="connsiteY0" fmla="*/ 0 h 473149"/>
              <a:gd name="connsiteX1" fmla="*/ 943639 w 943639"/>
              <a:gd name="connsiteY1" fmla="*/ 334926 h 473149"/>
              <a:gd name="connsiteX2" fmla="*/ 816049 w 943639"/>
              <a:gd name="connsiteY2" fmla="*/ 404038 h 473149"/>
              <a:gd name="connsiteX3" fmla="*/ 816049 w 943639"/>
              <a:gd name="connsiteY3" fmla="*/ 422645 h 473149"/>
              <a:gd name="connsiteX4" fmla="*/ 741621 w 943639"/>
              <a:gd name="connsiteY4" fmla="*/ 465175 h 473149"/>
              <a:gd name="connsiteX5" fmla="*/ 58479 w 943639"/>
              <a:gd name="connsiteY5" fmla="*/ 473149 h 473149"/>
              <a:gd name="connsiteX6" fmla="*/ 0 w 943639"/>
              <a:gd name="connsiteY6" fmla="*/ 443910 h 473149"/>
              <a:gd name="connsiteX7" fmla="*/ 63795 w 943639"/>
              <a:gd name="connsiteY7" fmla="*/ 417328 h 473149"/>
              <a:gd name="connsiteX8" fmla="*/ 257839 w 943639"/>
              <a:gd name="connsiteY8" fmla="*/ 143540 h 473149"/>
              <a:gd name="connsiteX9" fmla="*/ 303028 w 943639"/>
              <a:gd name="connsiteY9" fmla="*/ 90377 h 473149"/>
              <a:gd name="connsiteX10" fmla="*/ 773519 w 943639"/>
              <a:gd name="connsiteY10" fmla="*/ 0 h 47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639" h="473149">
                <a:moveTo>
                  <a:pt x="773519" y="0"/>
                </a:moveTo>
                <a:lnTo>
                  <a:pt x="943639" y="334926"/>
                </a:lnTo>
                <a:lnTo>
                  <a:pt x="816049" y="404038"/>
                </a:lnTo>
                <a:lnTo>
                  <a:pt x="816049" y="422645"/>
                </a:lnTo>
                <a:lnTo>
                  <a:pt x="741621" y="465175"/>
                </a:lnTo>
                <a:lnTo>
                  <a:pt x="58479" y="473149"/>
                </a:lnTo>
                <a:lnTo>
                  <a:pt x="0" y="443910"/>
                </a:lnTo>
                <a:lnTo>
                  <a:pt x="63795" y="417328"/>
                </a:lnTo>
                <a:lnTo>
                  <a:pt x="257839" y="143540"/>
                </a:lnTo>
                <a:lnTo>
                  <a:pt x="303028" y="90377"/>
                </a:lnTo>
                <a:lnTo>
                  <a:pt x="773519" y="0"/>
                </a:lnTo>
                <a:close/>
              </a:path>
            </a:pathLst>
          </a:custGeom>
          <a:solidFill>
            <a:srgbClr val="FFFF00">
              <a:alpha val="75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Forme libre 31"/>
          <p:cNvSpPr/>
          <p:nvPr/>
        </p:nvSpPr>
        <p:spPr>
          <a:xfrm>
            <a:off x="4092166" y="3580646"/>
            <a:ext cx="701644" cy="574895"/>
          </a:xfrm>
          <a:custGeom>
            <a:avLst/>
            <a:gdLst>
              <a:gd name="connsiteX0" fmla="*/ 0 w 701644"/>
              <a:gd name="connsiteY0" fmla="*/ 307817 h 574895"/>
              <a:gd name="connsiteX1" fmla="*/ 117695 w 701644"/>
              <a:gd name="connsiteY1" fmla="*/ 452673 h 574895"/>
              <a:gd name="connsiteX2" fmla="*/ 122222 w 701644"/>
              <a:gd name="connsiteY2" fmla="*/ 497940 h 574895"/>
              <a:gd name="connsiteX3" fmla="*/ 570369 w 701644"/>
              <a:gd name="connsiteY3" fmla="*/ 574895 h 574895"/>
              <a:gd name="connsiteX4" fmla="*/ 611109 w 701644"/>
              <a:gd name="connsiteY4" fmla="*/ 565841 h 574895"/>
              <a:gd name="connsiteX5" fmla="*/ 615636 w 701644"/>
              <a:gd name="connsiteY5" fmla="*/ 402879 h 574895"/>
              <a:gd name="connsiteX6" fmla="*/ 629216 w 701644"/>
              <a:gd name="connsiteY6" fmla="*/ 353085 h 574895"/>
              <a:gd name="connsiteX7" fmla="*/ 642796 w 701644"/>
              <a:gd name="connsiteY7" fmla="*/ 344031 h 574895"/>
              <a:gd name="connsiteX8" fmla="*/ 692590 w 701644"/>
              <a:gd name="connsiteY8" fmla="*/ 344031 h 574895"/>
              <a:gd name="connsiteX9" fmla="*/ 701644 w 701644"/>
              <a:gd name="connsiteY9" fmla="*/ 339504 h 574895"/>
              <a:gd name="connsiteX10" fmla="*/ 688064 w 701644"/>
              <a:gd name="connsiteY10" fmla="*/ 298764 h 574895"/>
              <a:gd name="connsiteX11" fmla="*/ 642796 w 701644"/>
              <a:gd name="connsiteY11" fmla="*/ 271604 h 574895"/>
              <a:gd name="connsiteX12" fmla="*/ 633743 w 701644"/>
              <a:gd name="connsiteY12" fmla="*/ 167489 h 574895"/>
              <a:gd name="connsiteX13" fmla="*/ 660903 w 701644"/>
              <a:gd name="connsiteY13" fmla="*/ 158435 h 574895"/>
              <a:gd name="connsiteX14" fmla="*/ 697117 w 701644"/>
              <a:gd name="connsiteY14" fmla="*/ 140328 h 574895"/>
              <a:gd name="connsiteX15" fmla="*/ 688064 w 701644"/>
              <a:gd name="connsiteY15" fmla="*/ 22633 h 574895"/>
              <a:gd name="connsiteX16" fmla="*/ 651850 w 701644"/>
              <a:gd name="connsiteY16" fmla="*/ 0 h 574895"/>
              <a:gd name="connsiteX17" fmla="*/ 461727 w 701644"/>
              <a:gd name="connsiteY17" fmla="*/ 248970 h 574895"/>
              <a:gd name="connsiteX18" fmla="*/ 420986 w 701644"/>
              <a:gd name="connsiteY18" fmla="*/ 285184 h 574895"/>
              <a:gd name="connsiteX19" fmla="*/ 371192 w 701644"/>
              <a:gd name="connsiteY19" fmla="*/ 307817 h 574895"/>
              <a:gd name="connsiteX20" fmla="*/ 162963 w 701644"/>
              <a:gd name="connsiteY20" fmla="*/ 321398 h 574895"/>
              <a:gd name="connsiteX21" fmla="*/ 131276 w 701644"/>
              <a:gd name="connsiteY21" fmla="*/ 348558 h 574895"/>
              <a:gd name="connsiteX22" fmla="*/ 54321 w 701644"/>
              <a:gd name="connsiteY22" fmla="*/ 353085 h 574895"/>
              <a:gd name="connsiteX23" fmla="*/ 0 w 701644"/>
              <a:gd name="connsiteY23" fmla="*/ 307817 h 57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44" h="574895">
                <a:moveTo>
                  <a:pt x="0" y="307817"/>
                </a:moveTo>
                <a:lnTo>
                  <a:pt x="117695" y="452673"/>
                </a:lnTo>
                <a:lnTo>
                  <a:pt x="122222" y="497940"/>
                </a:lnTo>
                <a:lnTo>
                  <a:pt x="570369" y="574895"/>
                </a:lnTo>
                <a:lnTo>
                  <a:pt x="611109" y="565841"/>
                </a:lnTo>
                <a:lnTo>
                  <a:pt x="615636" y="402879"/>
                </a:lnTo>
                <a:lnTo>
                  <a:pt x="629216" y="353085"/>
                </a:lnTo>
                <a:lnTo>
                  <a:pt x="642796" y="344031"/>
                </a:lnTo>
                <a:lnTo>
                  <a:pt x="692590" y="344031"/>
                </a:lnTo>
                <a:lnTo>
                  <a:pt x="701644" y="339504"/>
                </a:lnTo>
                <a:lnTo>
                  <a:pt x="688064" y="298764"/>
                </a:lnTo>
                <a:lnTo>
                  <a:pt x="642796" y="271604"/>
                </a:lnTo>
                <a:lnTo>
                  <a:pt x="633743" y="167489"/>
                </a:lnTo>
                <a:lnTo>
                  <a:pt x="660903" y="158435"/>
                </a:lnTo>
                <a:lnTo>
                  <a:pt x="697117" y="140328"/>
                </a:lnTo>
                <a:lnTo>
                  <a:pt x="688064" y="22633"/>
                </a:lnTo>
                <a:lnTo>
                  <a:pt x="651850" y="0"/>
                </a:lnTo>
                <a:lnTo>
                  <a:pt x="461727" y="248970"/>
                </a:lnTo>
                <a:lnTo>
                  <a:pt x="420986" y="285184"/>
                </a:lnTo>
                <a:lnTo>
                  <a:pt x="371192" y="307817"/>
                </a:lnTo>
                <a:lnTo>
                  <a:pt x="162963" y="321398"/>
                </a:lnTo>
                <a:lnTo>
                  <a:pt x="131276" y="348558"/>
                </a:lnTo>
                <a:lnTo>
                  <a:pt x="54321" y="353085"/>
                </a:lnTo>
                <a:lnTo>
                  <a:pt x="0" y="307817"/>
                </a:lnTo>
                <a:close/>
              </a:path>
            </a:pathLst>
          </a:cu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Forme libre 32"/>
          <p:cNvSpPr/>
          <p:nvPr/>
        </p:nvSpPr>
        <p:spPr>
          <a:xfrm>
            <a:off x="4264182" y="3725501"/>
            <a:ext cx="1045675" cy="1317279"/>
          </a:xfrm>
          <a:custGeom>
            <a:avLst/>
            <a:gdLst>
              <a:gd name="connsiteX0" fmla="*/ 891767 w 1045675"/>
              <a:gd name="connsiteY0" fmla="*/ 244444 h 1317279"/>
              <a:gd name="connsiteX1" fmla="*/ 1045675 w 1045675"/>
              <a:gd name="connsiteY1" fmla="*/ 411933 h 1317279"/>
              <a:gd name="connsiteX2" fmla="*/ 1036622 w 1045675"/>
              <a:gd name="connsiteY2" fmla="*/ 516048 h 1317279"/>
              <a:gd name="connsiteX3" fmla="*/ 955141 w 1045675"/>
              <a:gd name="connsiteY3" fmla="*/ 679010 h 1317279"/>
              <a:gd name="connsiteX4" fmla="*/ 896293 w 1045675"/>
              <a:gd name="connsiteY4" fmla="*/ 751438 h 1317279"/>
              <a:gd name="connsiteX5" fmla="*/ 851026 w 1045675"/>
              <a:gd name="connsiteY5" fmla="*/ 724277 h 1317279"/>
              <a:gd name="connsiteX6" fmla="*/ 792178 w 1045675"/>
              <a:gd name="connsiteY6" fmla="*/ 873659 h 1317279"/>
              <a:gd name="connsiteX7" fmla="*/ 810285 w 1045675"/>
              <a:gd name="connsiteY7" fmla="*/ 964194 h 1317279"/>
              <a:gd name="connsiteX8" fmla="*/ 692590 w 1045675"/>
              <a:gd name="connsiteY8" fmla="*/ 991354 h 1317279"/>
              <a:gd name="connsiteX9" fmla="*/ 638269 w 1045675"/>
              <a:gd name="connsiteY9" fmla="*/ 1018515 h 1317279"/>
              <a:gd name="connsiteX10" fmla="*/ 611109 w 1045675"/>
              <a:gd name="connsiteY10" fmla="*/ 1099996 h 1317279"/>
              <a:gd name="connsiteX11" fmla="*/ 547735 w 1045675"/>
              <a:gd name="connsiteY11" fmla="*/ 1145263 h 1317279"/>
              <a:gd name="connsiteX12" fmla="*/ 461727 w 1045675"/>
              <a:gd name="connsiteY12" fmla="*/ 1145263 h 1317279"/>
              <a:gd name="connsiteX13" fmla="*/ 443620 w 1045675"/>
              <a:gd name="connsiteY13" fmla="*/ 1235798 h 1317279"/>
              <a:gd name="connsiteX14" fmla="*/ 420986 w 1045675"/>
              <a:gd name="connsiteY14" fmla="*/ 1276539 h 1317279"/>
              <a:gd name="connsiteX15" fmla="*/ 181069 w 1045675"/>
              <a:gd name="connsiteY15" fmla="*/ 1303699 h 1317279"/>
              <a:gd name="connsiteX16" fmla="*/ 149382 w 1045675"/>
              <a:gd name="connsiteY16" fmla="*/ 1317279 h 1317279"/>
              <a:gd name="connsiteX17" fmla="*/ 13580 w 1045675"/>
              <a:gd name="connsiteY17" fmla="*/ 995881 h 1317279"/>
              <a:gd name="connsiteX18" fmla="*/ 13580 w 1045675"/>
              <a:gd name="connsiteY18" fmla="*/ 995881 h 1317279"/>
              <a:gd name="connsiteX19" fmla="*/ 0 w 1045675"/>
              <a:gd name="connsiteY19" fmla="*/ 968721 h 1317279"/>
              <a:gd name="connsiteX20" fmla="*/ 402879 w 1045675"/>
              <a:gd name="connsiteY20" fmla="*/ 819339 h 1317279"/>
              <a:gd name="connsiteX21" fmla="*/ 434567 w 1045675"/>
              <a:gd name="connsiteY21" fmla="*/ 774071 h 1317279"/>
              <a:gd name="connsiteX22" fmla="*/ 497941 w 1045675"/>
              <a:gd name="connsiteY22" fmla="*/ 493414 h 1317279"/>
              <a:gd name="connsiteX23" fmla="*/ 434567 w 1045675"/>
              <a:gd name="connsiteY23" fmla="*/ 407406 h 1317279"/>
              <a:gd name="connsiteX24" fmla="*/ 452673 w 1045675"/>
              <a:gd name="connsiteY24" fmla="*/ 226337 h 1317279"/>
              <a:gd name="connsiteX25" fmla="*/ 452673 w 1045675"/>
              <a:gd name="connsiteY25" fmla="*/ 226337 h 1317279"/>
              <a:gd name="connsiteX26" fmla="*/ 448147 w 1045675"/>
              <a:gd name="connsiteY26" fmla="*/ 194649 h 1317279"/>
              <a:gd name="connsiteX27" fmla="*/ 520574 w 1045675"/>
              <a:gd name="connsiteY27" fmla="*/ 203703 h 1317279"/>
              <a:gd name="connsiteX28" fmla="*/ 520574 w 1045675"/>
              <a:gd name="connsiteY28" fmla="*/ 149382 h 1317279"/>
              <a:gd name="connsiteX29" fmla="*/ 475307 w 1045675"/>
              <a:gd name="connsiteY29" fmla="*/ 140329 h 1317279"/>
              <a:gd name="connsiteX30" fmla="*/ 448147 w 1045675"/>
              <a:gd name="connsiteY30" fmla="*/ 36214 h 1317279"/>
              <a:gd name="connsiteX31" fmla="*/ 497941 w 1045675"/>
              <a:gd name="connsiteY31" fmla="*/ 0 h 1317279"/>
              <a:gd name="connsiteX32" fmla="*/ 529628 w 1045675"/>
              <a:gd name="connsiteY32" fmla="*/ 22634 h 1317279"/>
              <a:gd name="connsiteX33" fmla="*/ 611109 w 1045675"/>
              <a:gd name="connsiteY33" fmla="*/ 167489 h 1317279"/>
              <a:gd name="connsiteX34" fmla="*/ 891767 w 1045675"/>
              <a:gd name="connsiteY34" fmla="*/ 244444 h 131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5675" h="1317279">
                <a:moveTo>
                  <a:pt x="891767" y="244444"/>
                </a:moveTo>
                <a:lnTo>
                  <a:pt x="1045675" y="411933"/>
                </a:lnTo>
                <a:lnTo>
                  <a:pt x="1036622" y="516048"/>
                </a:lnTo>
                <a:lnTo>
                  <a:pt x="955141" y="679010"/>
                </a:lnTo>
                <a:lnTo>
                  <a:pt x="896293" y="751438"/>
                </a:lnTo>
                <a:lnTo>
                  <a:pt x="851026" y="724277"/>
                </a:lnTo>
                <a:lnTo>
                  <a:pt x="792178" y="873659"/>
                </a:lnTo>
                <a:lnTo>
                  <a:pt x="810285" y="964194"/>
                </a:lnTo>
                <a:lnTo>
                  <a:pt x="692590" y="991354"/>
                </a:lnTo>
                <a:lnTo>
                  <a:pt x="638269" y="1018515"/>
                </a:lnTo>
                <a:lnTo>
                  <a:pt x="611109" y="1099996"/>
                </a:lnTo>
                <a:lnTo>
                  <a:pt x="547735" y="1145263"/>
                </a:lnTo>
                <a:lnTo>
                  <a:pt x="461727" y="1145263"/>
                </a:lnTo>
                <a:lnTo>
                  <a:pt x="443620" y="1235798"/>
                </a:lnTo>
                <a:lnTo>
                  <a:pt x="420986" y="1276539"/>
                </a:lnTo>
                <a:lnTo>
                  <a:pt x="181069" y="1303699"/>
                </a:lnTo>
                <a:lnTo>
                  <a:pt x="149382" y="1317279"/>
                </a:lnTo>
                <a:lnTo>
                  <a:pt x="13580" y="995881"/>
                </a:lnTo>
                <a:lnTo>
                  <a:pt x="13580" y="995881"/>
                </a:lnTo>
                <a:lnTo>
                  <a:pt x="0" y="968721"/>
                </a:lnTo>
                <a:lnTo>
                  <a:pt x="402879" y="819339"/>
                </a:lnTo>
                <a:lnTo>
                  <a:pt x="434567" y="774071"/>
                </a:lnTo>
                <a:lnTo>
                  <a:pt x="497941" y="493414"/>
                </a:lnTo>
                <a:lnTo>
                  <a:pt x="434567" y="407406"/>
                </a:lnTo>
                <a:lnTo>
                  <a:pt x="452673" y="226337"/>
                </a:lnTo>
                <a:lnTo>
                  <a:pt x="452673" y="226337"/>
                </a:lnTo>
                <a:lnTo>
                  <a:pt x="448147" y="194649"/>
                </a:lnTo>
                <a:lnTo>
                  <a:pt x="520574" y="203703"/>
                </a:lnTo>
                <a:lnTo>
                  <a:pt x="520574" y="149382"/>
                </a:lnTo>
                <a:lnTo>
                  <a:pt x="475307" y="140329"/>
                </a:lnTo>
                <a:lnTo>
                  <a:pt x="448147" y="36214"/>
                </a:lnTo>
                <a:lnTo>
                  <a:pt x="497941" y="0"/>
                </a:lnTo>
                <a:lnTo>
                  <a:pt x="529628" y="22634"/>
                </a:lnTo>
                <a:lnTo>
                  <a:pt x="611109" y="167489"/>
                </a:lnTo>
                <a:lnTo>
                  <a:pt x="891767" y="244444"/>
                </a:lnTo>
                <a:close/>
              </a:path>
            </a:pathLst>
          </a:cu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orme libre 33"/>
          <p:cNvSpPr/>
          <p:nvPr/>
        </p:nvSpPr>
        <p:spPr>
          <a:xfrm>
            <a:off x="3992880" y="3604260"/>
            <a:ext cx="102870" cy="243840"/>
          </a:xfrm>
          <a:custGeom>
            <a:avLst/>
            <a:gdLst>
              <a:gd name="connsiteX0" fmla="*/ 7620 w 102870"/>
              <a:gd name="connsiteY0" fmla="*/ 175260 h 243840"/>
              <a:gd name="connsiteX1" fmla="*/ 0 w 102870"/>
              <a:gd name="connsiteY1" fmla="*/ 87630 h 243840"/>
              <a:gd name="connsiteX2" fmla="*/ 11430 w 102870"/>
              <a:gd name="connsiteY2" fmla="*/ 53340 h 243840"/>
              <a:gd name="connsiteX3" fmla="*/ 30480 w 102870"/>
              <a:gd name="connsiteY3" fmla="*/ 0 h 243840"/>
              <a:gd name="connsiteX4" fmla="*/ 87630 w 102870"/>
              <a:gd name="connsiteY4" fmla="*/ 45720 h 243840"/>
              <a:gd name="connsiteX5" fmla="*/ 102870 w 102870"/>
              <a:gd name="connsiteY5" fmla="*/ 224790 h 243840"/>
              <a:gd name="connsiteX6" fmla="*/ 80010 w 102870"/>
              <a:gd name="connsiteY6" fmla="*/ 243840 h 243840"/>
              <a:gd name="connsiteX7" fmla="*/ 53340 w 102870"/>
              <a:gd name="connsiteY7" fmla="*/ 209550 h 243840"/>
              <a:gd name="connsiteX8" fmla="*/ 7620 w 102870"/>
              <a:gd name="connsiteY8" fmla="*/ 17526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 h="243840">
                <a:moveTo>
                  <a:pt x="7620" y="175260"/>
                </a:moveTo>
                <a:lnTo>
                  <a:pt x="0" y="87630"/>
                </a:lnTo>
                <a:lnTo>
                  <a:pt x="11430" y="53340"/>
                </a:lnTo>
                <a:lnTo>
                  <a:pt x="30480" y="0"/>
                </a:lnTo>
                <a:lnTo>
                  <a:pt x="87630" y="45720"/>
                </a:lnTo>
                <a:lnTo>
                  <a:pt x="102870" y="224790"/>
                </a:lnTo>
                <a:lnTo>
                  <a:pt x="80010" y="243840"/>
                </a:lnTo>
                <a:lnTo>
                  <a:pt x="53340" y="209550"/>
                </a:lnTo>
                <a:lnTo>
                  <a:pt x="7620" y="175260"/>
                </a:lnTo>
                <a:close/>
              </a:path>
            </a:pathLst>
          </a:cu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Forme libre 34"/>
          <p:cNvSpPr/>
          <p:nvPr/>
        </p:nvSpPr>
        <p:spPr>
          <a:xfrm>
            <a:off x="3390900" y="308610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Forme libre 35"/>
          <p:cNvSpPr/>
          <p:nvPr/>
        </p:nvSpPr>
        <p:spPr>
          <a:xfrm>
            <a:off x="3398520" y="2956560"/>
            <a:ext cx="198120" cy="236220"/>
          </a:xfrm>
          <a:custGeom>
            <a:avLst/>
            <a:gdLst>
              <a:gd name="connsiteX0" fmla="*/ 0 w 198120"/>
              <a:gd name="connsiteY0" fmla="*/ 137160 h 236220"/>
              <a:gd name="connsiteX1" fmla="*/ 0 w 198120"/>
              <a:gd name="connsiteY1" fmla="*/ 137160 h 236220"/>
              <a:gd name="connsiteX2" fmla="*/ 11430 w 198120"/>
              <a:gd name="connsiteY2" fmla="*/ 68580 h 236220"/>
              <a:gd name="connsiteX3" fmla="*/ 26670 w 198120"/>
              <a:gd name="connsiteY3" fmla="*/ 0 h 236220"/>
              <a:gd name="connsiteX4" fmla="*/ 95250 w 198120"/>
              <a:gd name="connsiteY4" fmla="*/ 3810 h 236220"/>
              <a:gd name="connsiteX5" fmla="*/ 148590 w 198120"/>
              <a:gd name="connsiteY5" fmla="*/ 41910 h 236220"/>
              <a:gd name="connsiteX6" fmla="*/ 186690 w 198120"/>
              <a:gd name="connsiteY6" fmla="*/ 38100 h 236220"/>
              <a:gd name="connsiteX7" fmla="*/ 175260 w 198120"/>
              <a:gd name="connsiteY7" fmla="*/ 76200 h 236220"/>
              <a:gd name="connsiteX8" fmla="*/ 118110 w 198120"/>
              <a:gd name="connsiteY8" fmla="*/ 99060 h 236220"/>
              <a:gd name="connsiteX9" fmla="*/ 186690 w 198120"/>
              <a:gd name="connsiteY9" fmla="*/ 171450 h 236220"/>
              <a:gd name="connsiteX10" fmla="*/ 198120 w 198120"/>
              <a:gd name="connsiteY10" fmla="*/ 236220 h 236220"/>
              <a:gd name="connsiteX11" fmla="*/ 137160 w 198120"/>
              <a:gd name="connsiteY11" fmla="*/ 224790 h 236220"/>
              <a:gd name="connsiteX12" fmla="*/ 106680 w 198120"/>
              <a:gd name="connsiteY12" fmla="*/ 205740 h 236220"/>
              <a:gd name="connsiteX13" fmla="*/ 91440 w 198120"/>
              <a:gd name="connsiteY13" fmla="*/ 152400 h 236220"/>
              <a:gd name="connsiteX14" fmla="*/ 0 w 198120"/>
              <a:gd name="connsiteY14" fmla="*/ 137160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120" h="236220">
                <a:moveTo>
                  <a:pt x="0" y="137160"/>
                </a:moveTo>
                <a:lnTo>
                  <a:pt x="0" y="137160"/>
                </a:lnTo>
                <a:lnTo>
                  <a:pt x="11430" y="68580"/>
                </a:lnTo>
                <a:lnTo>
                  <a:pt x="26670" y="0"/>
                </a:lnTo>
                <a:lnTo>
                  <a:pt x="95250" y="3810"/>
                </a:lnTo>
                <a:lnTo>
                  <a:pt x="148590" y="41910"/>
                </a:lnTo>
                <a:lnTo>
                  <a:pt x="186690" y="38100"/>
                </a:lnTo>
                <a:lnTo>
                  <a:pt x="175260" y="76200"/>
                </a:lnTo>
                <a:lnTo>
                  <a:pt x="118110" y="99060"/>
                </a:lnTo>
                <a:lnTo>
                  <a:pt x="186690" y="171450"/>
                </a:lnTo>
                <a:lnTo>
                  <a:pt x="198120" y="236220"/>
                </a:lnTo>
                <a:lnTo>
                  <a:pt x="137160" y="224790"/>
                </a:lnTo>
                <a:lnTo>
                  <a:pt x="106680" y="205740"/>
                </a:lnTo>
                <a:lnTo>
                  <a:pt x="91440" y="152400"/>
                </a:lnTo>
                <a:lnTo>
                  <a:pt x="0" y="137160"/>
                </a:lnTo>
                <a:close/>
              </a:path>
            </a:pathLst>
          </a:cu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orme libre 36"/>
          <p:cNvSpPr/>
          <p:nvPr/>
        </p:nvSpPr>
        <p:spPr>
          <a:xfrm>
            <a:off x="2210463" y="1753263"/>
            <a:ext cx="1367624" cy="1347746"/>
          </a:xfrm>
          <a:custGeom>
            <a:avLst/>
            <a:gdLst>
              <a:gd name="connsiteX0" fmla="*/ 0 w 1367624"/>
              <a:gd name="connsiteY0" fmla="*/ 663934 h 1347746"/>
              <a:gd name="connsiteX1" fmla="*/ 198782 w 1367624"/>
              <a:gd name="connsiteY1" fmla="*/ 572494 h 1347746"/>
              <a:gd name="connsiteX2" fmla="*/ 298174 w 1367624"/>
              <a:gd name="connsiteY2" fmla="*/ 473102 h 1347746"/>
              <a:gd name="connsiteX3" fmla="*/ 329979 w 1367624"/>
              <a:gd name="connsiteY3" fmla="*/ 393589 h 1347746"/>
              <a:gd name="connsiteX4" fmla="*/ 329979 w 1367624"/>
              <a:gd name="connsiteY4" fmla="*/ 135172 h 1347746"/>
              <a:gd name="connsiteX5" fmla="*/ 405516 w 1367624"/>
              <a:gd name="connsiteY5" fmla="*/ 95415 h 1347746"/>
              <a:gd name="connsiteX6" fmla="*/ 425394 w 1367624"/>
              <a:gd name="connsiteY6" fmla="*/ 39756 h 1347746"/>
              <a:gd name="connsiteX7" fmla="*/ 508883 w 1367624"/>
              <a:gd name="connsiteY7" fmla="*/ 0 h 1347746"/>
              <a:gd name="connsiteX8" fmla="*/ 711641 w 1367624"/>
              <a:gd name="connsiteY8" fmla="*/ 51683 h 1347746"/>
              <a:gd name="connsiteX9" fmla="*/ 791154 w 1367624"/>
              <a:gd name="connsiteY9" fmla="*/ 51683 h 1347746"/>
              <a:gd name="connsiteX10" fmla="*/ 882594 w 1367624"/>
              <a:gd name="connsiteY10" fmla="*/ 214685 h 1347746"/>
              <a:gd name="connsiteX11" fmla="*/ 1009815 w 1367624"/>
              <a:gd name="connsiteY11" fmla="*/ 230587 h 1347746"/>
              <a:gd name="connsiteX12" fmla="*/ 1021742 w 1367624"/>
              <a:gd name="connsiteY12" fmla="*/ 254441 h 1347746"/>
              <a:gd name="connsiteX13" fmla="*/ 970059 w 1367624"/>
              <a:gd name="connsiteY13" fmla="*/ 266368 h 1347746"/>
              <a:gd name="connsiteX14" fmla="*/ 1017767 w 1367624"/>
              <a:gd name="connsiteY14" fmla="*/ 357808 h 1347746"/>
              <a:gd name="connsiteX15" fmla="*/ 954156 w 1367624"/>
              <a:gd name="connsiteY15" fmla="*/ 385638 h 1347746"/>
              <a:gd name="connsiteX16" fmla="*/ 938254 w 1367624"/>
              <a:gd name="connsiteY16" fmla="*/ 457200 h 1347746"/>
              <a:gd name="connsiteX17" fmla="*/ 934278 w 1367624"/>
              <a:gd name="connsiteY17" fmla="*/ 568518 h 1347746"/>
              <a:gd name="connsiteX18" fmla="*/ 1021742 w 1367624"/>
              <a:gd name="connsiteY18" fmla="*/ 640080 h 1347746"/>
              <a:gd name="connsiteX19" fmla="*/ 1021742 w 1367624"/>
              <a:gd name="connsiteY19" fmla="*/ 699714 h 1347746"/>
              <a:gd name="connsiteX20" fmla="*/ 1212574 w 1367624"/>
              <a:gd name="connsiteY20" fmla="*/ 811033 h 1347746"/>
              <a:gd name="connsiteX21" fmla="*/ 1284135 w 1367624"/>
              <a:gd name="connsiteY21" fmla="*/ 918375 h 1347746"/>
              <a:gd name="connsiteX22" fmla="*/ 1280160 w 1367624"/>
              <a:gd name="connsiteY22" fmla="*/ 1021742 h 1347746"/>
              <a:gd name="connsiteX23" fmla="*/ 1339794 w 1367624"/>
              <a:gd name="connsiteY23" fmla="*/ 1065474 h 1347746"/>
              <a:gd name="connsiteX24" fmla="*/ 1359673 w 1367624"/>
              <a:gd name="connsiteY24" fmla="*/ 1180768 h 1347746"/>
              <a:gd name="connsiteX25" fmla="*/ 1367624 w 1367624"/>
              <a:gd name="connsiteY25" fmla="*/ 1224500 h 1347746"/>
              <a:gd name="connsiteX26" fmla="*/ 1327867 w 1367624"/>
              <a:gd name="connsiteY26" fmla="*/ 1244379 h 1347746"/>
              <a:gd name="connsiteX27" fmla="*/ 1264257 w 1367624"/>
              <a:gd name="connsiteY27" fmla="*/ 1204622 h 1347746"/>
              <a:gd name="connsiteX28" fmla="*/ 1216549 w 1367624"/>
              <a:gd name="connsiteY28" fmla="*/ 1208598 h 1347746"/>
              <a:gd name="connsiteX29" fmla="*/ 1184744 w 1367624"/>
              <a:gd name="connsiteY29" fmla="*/ 1327867 h 1347746"/>
              <a:gd name="connsiteX30" fmla="*/ 1184744 w 1367624"/>
              <a:gd name="connsiteY30" fmla="*/ 1335819 h 1347746"/>
              <a:gd name="connsiteX31" fmla="*/ 914400 w 1367624"/>
              <a:gd name="connsiteY31" fmla="*/ 1347746 h 1347746"/>
              <a:gd name="connsiteX32" fmla="*/ 723568 w 1367624"/>
              <a:gd name="connsiteY32" fmla="*/ 1280160 h 1347746"/>
              <a:gd name="connsiteX33" fmla="*/ 715617 w 1367624"/>
              <a:gd name="connsiteY33" fmla="*/ 1160890 h 1347746"/>
              <a:gd name="connsiteX34" fmla="*/ 198782 w 1367624"/>
              <a:gd name="connsiteY34" fmla="*/ 866692 h 1347746"/>
              <a:gd name="connsiteX35" fmla="*/ 83488 w 1367624"/>
              <a:gd name="connsiteY35" fmla="*/ 850789 h 1347746"/>
              <a:gd name="connsiteX36" fmla="*/ 0 w 1367624"/>
              <a:gd name="connsiteY36" fmla="*/ 663934 h 134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67624" h="1347746">
                <a:moveTo>
                  <a:pt x="0" y="663934"/>
                </a:moveTo>
                <a:lnTo>
                  <a:pt x="198782" y="572494"/>
                </a:lnTo>
                <a:lnTo>
                  <a:pt x="298174" y="473102"/>
                </a:lnTo>
                <a:lnTo>
                  <a:pt x="329979" y="393589"/>
                </a:lnTo>
                <a:lnTo>
                  <a:pt x="329979" y="135172"/>
                </a:lnTo>
                <a:lnTo>
                  <a:pt x="405516" y="95415"/>
                </a:lnTo>
                <a:lnTo>
                  <a:pt x="425394" y="39756"/>
                </a:lnTo>
                <a:lnTo>
                  <a:pt x="508883" y="0"/>
                </a:lnTo>
                <a:lnTo>
                  <a:pt x="711641" y="51683"/>
                </a:lnTo>
                <a:lnTo>
                  <a:pt x="791154" y="51683"/>
                </a:lnTo>
                <a:lnTo>
                  <a:pt x="882594" y="214685"/>
                </a:lnTo>
                <a:lnTo>
                  <a:pt x="1009815" y="230587"/>
                </a:lnTo>
                <a:lnTo>
                  <a:pt x="1021742" y="254441"/>
                </a:lnTo>
                <a:lnTo>
                  <a:pt x="970059" y="266368"/>
                </a:lnTo>
                <a:lnTo>
                  <a:pt x="1017767" y="357808"/>
                </a:lnTo>
                <a:lnTo>
                  <a:pt x="954156" y="385638"/>
                </a:lnTo>
                <a:lnTo>
                  <a:pt x="938254" y="457200"/>
                </a:lnTo>
                <a:lnTo>
                  <a:pt x="934278" y="568518"/>
                </a:lnTo>
                <a:lnTo>
                  <a:pt x="1021742" y="640080"/>
                </a:lnTo>
                <a:lnTo>
                  <a:pt x="1021742" y="699714"/>
                </a:lnTo>
                <a:lnTo>
                  <a:pt x="1212574" y="811033"/>
                </a:lnTo>
                <a:lnTo>
                  <a:pt x="1284135" y="918375"/>
                </a:lnTo>
                <a:lnTo>
                  <a:pt x="1280160" y="1021742"/>
                </a:lnTo>
                <a:lnTo>
                  <a:pt x="1339794" y="1065474"/>
                </a:lnTo>
                <a:lnTo>
                  <a:pt x="1359673" y="1180768"/>
                </a:lnTo>
                <a:lnTo>
                  <a:pt x="1367624" y="1224500"/>
                </a:lnTo>
                <a:lnTo>
                  <a:pt x="1327867" y="1244379"/>
                </a:lnTo>
                <a:lnTo>
                  <a:pt x="1264257" y="1204622"/>
                </a:lnTo>
                <a:lnTo>
                  <a:pt x="1216549" y="1208598"/>
                </a:lnTo>
                <a:lnTo>
                  <a:pt x="1184744" y="1327867"/>
                </a:lnTo>
                <a:lnTo>
                  <a:pt x="1184744" y="1335819"/>
                </a:lnTo>
                <a:lnTo>
                  <a:pt x="914400" y="1347746"/>
                </a:lnTo>
                <a:lnTo>
                  <a:pt x="723568" y="1280160"/>
                </a:lnTo>
                <a:lnTo>
                  <a:pt x="715617" y="1160890"/>
                </a:lnTo>
                <a:lnTo>
                  <a:pt x="198782" y="866692"/>
                </a:lnTo>
                <a:lnTo>
                  <a:pt x="83488" y="850789"/>
                </a:lnTo>
                <a:lnTo>
                  <a:pt x="0" y="663934"/>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Forme libre 37"/>
          <p:cNvSpPr/>
          <p:nvPr/>
        </p:nvSpPr>
        <p:spPr>
          <a:xfrm>
            <a:off x="1721457" y="1761214"/>
            <a:ext cx="926327" cy="826936"/>
          </a:xfrm>
          <a:custGeom>
            <a:avLst/>
            <a:gdLst>
              <a:gd name="connsiteX0" fmla="*/ 43733 w 926327"/>
              <a:gd name="connsiteY0" fmla="*/ 469127 h 826936"/>
              <a:gd name="connsiteX1" fmla="*/ 47708 w 926327"/>
              <a:gd name="connsiteY1" fmla="*/ 337930 h 826936"/>
              <a:gd name="connsiteX2" fmla="*/ 0 w 926327"/>
              <a:gd name="connsiteY2" fmla="*/ 294198 h 826936"/>
              <a:gd name="connsiteX3" fmla="*/ 47708 w 926327"/>
              <a:gd name="connsiteY3" fmla="*/ 218661 h 826936"/>
              <a:gd name="connsiteX4" fmla="*/ 63611 w 926327"/>
              <a:gd name="connsiteY4" fmla="*/ 254442 h 826936"/>
              <a:gd name="connsiteX5" fmla="*/ 139148 w 926327"/>
              <a:gd name="connsiteY5" fmla="*/ 214685 h 826936"/>
              <a:gd name="connsiteX6" fmla="*/ 151075 w 926327"/>
              <a:gd name="connsiteY6" fmla="*/ 83489 h 826936"/>
              <a:gd name="connsiteX7" fmla="*/ 210710 w 926327"/>
              <a:gd name="connsiteY7" fmla="*/ 115294 h 826936"/>
              <a:gd name="connsiteX8" fmla="*/ 290223 w 926327"/>
              <a:gd name="connsiteY8" fmla="*/ 115294 h 826936"/>
              <a:gd name="connsiteX9" fmla="*/ 373712 w 926327"/>
              <a:gd name="connsiteY9" fmla="*/ 87464 h 826936"/>
              <a:gd name="connsiteX10" fmla="*/ 477079 w 926327"/>
              <a:gd name="connsiteY10" fmla="*/ 111318 h 826936"/>
              <a:gd name="connsiteX11" fmla="*/ 612251 w 926327"/>
              <a:gd name="connsiteY11" fmla="*/ 115294 h 826936"/>
              <a:gd name="connsiteX12" fmla="*/ 699715 w 926327"/>
              <a:gd name="connsiteY12" fmla="*/ 31805 h 826936"/>
              <a:gd name="connsiteX13" fmla="*/ 830912 w 926327"/>
              <a:gd name="connsiteY13" fmla="*/ 31805 h 826936"/>
              <a:gd name="connsiteX14" fmla="*/ 898498 w 926327"/>
              <a:gd name="connsiteY14" fmla="*/ 0 h 826936"/>
              <a:gd name="connsiteX15" fmla="*/ 926327 w 926327"/>
              <a:gd name="connsiteY15" fmla="*/ 31805 h 826936"/>
              <a:gd name="connsiteX16" fmla="*/ 890546 w 926327"/>
              <a:gd name="connsiteY16" fmla="*/ 87464 h 826936"/>
              <a:gd name="connsiteX17" fmla="*/ 799106 w 926327"/>
              <a:gd name="connsiteY17" fmla="*/ 143123 h 826936"/>
              <a:gd name="connsiteX18" fmla="*/ 815009 w 926327"/>
              <a:gd name="connsiteY18" fmla="*/ 369736 h 826936"/>
              <a:gd name="connsiteX19" fmla="*/ 755374 w 926327"/>
              <a:gd name="connsiteY19" fmla="*/ 496956 h 826936"/>
              <a:gd name="connsiteX20" fmla="*/ 620202 w 926327"/>
              <a:gd name="connsiteY20" fmla="*/ 584421 h 826936"/>
              <a:gd name="connsiteX21" fmla="*/ 477079 w 926327"/>
              <a:gd name="connsiteY21" fmla="*/ 655983 h 826936"/>
              <a:gd name="connsiteX22" fmla="*/ 409493 w 926327"/>
              <a:gd name="connsiteY22" fmla="*/ 715617 h 826936"/>
              <a:gd name="connsiteX23" fmla="*/ 234564 w 926327"/>
              <a:gd name="connsiteY23" fmla="*/ 815009 h 826936"/>
              <a:gd name="connsiteX24" fmla="*/ 159026 w 926327"/>
              <a:gd name="connsiteY24" fmla="*/ 826936 h 826936"/>
              <a:gd name="connsiteX25" fmla="*/ 107343 w 926327"/>
              <a:gd name="connsiteY25" fmla="*/ 815009 h 826936"/>
              <a:gd name="connsiteX26" fmla="*/ 103367 w 926327"/>
              <a:gd name="connsiteY26" fmla="*/ 791155 h 826936"/>
              <a:gd name="connsiteX27" fmla="*/ 23854 w 926327"/>
              <a:gd name="connsiteY27" fmla="*/ 795130 h 826936"/>
              <a:gd name="connsiteX28" fmla="*/ 59635 w 926327"/>
              <a:gd name="connsiteY28" fmla="*/ 707666 h 826936"/>
              <a:gd name="connsiteX29" fmla="*/ 95416 w 926327"/>
              <a:gd name="connsiteY29" fmla="*/ 640080 h 826936"/>
              <a:gd name="connsiteX30" fmla="*/ 103367 w 926327"/>
              <a:gd name="connsiteY30" fmla="*/ 608275 h 826936"/>
              <a:gd name="connsiteX31" fmla="*/ 159026 w 926327"/>
              <a:gd name="connsiteY31" fmla="*/ 544664 h 826936"/>
              <a:gd name="connsiteX32" fmla="*/ 143124 w 926327"/>
              <a:gd name="connsiteY32" fmla="*/ 445273 h 826936"/>
              <a:gd name="connsiteX33" fmla="*/ 143124 w 926327"/>
              <a:gd name="connsiteY33" fmla="*/ 445273 h 826936"/>
              <a:gd name="connsiteX34" fmla="*/ 43733 w 926327"/>
              <a:gd name="connsiteY34" fmla="*/ 469127 h 82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6327" h="826936">
                <a:moveTo>
                  <a:pt x="43733" y="469127"/>
                </a:moveTo>
                <a:lnTo>
                  <a:pt x="47708" y="337930"/>
                </a:lnTo>
                <a:lnTo>
                  <a:pt x="0" y="294198"/>
                </a:lnTo>
                <a:lnTo>
                  <a:pt x="47708" y="218661"/>
                </a:lnTo>
                <a:lnTo>
                  <a:pt x="63611" y="254442"/>
                </a:lnTo>
                <a:lnTo>
                  <a:pt x="139148" y="214685"/>
                </a:lnTo>
                <a:lnTo>
                  <a:pt x="151075" y="83489"/>
                </a:lnTo>
                <a:lnTo>
                  <a:pt x="210710" y="115294"/>
                </a:lnTo>
                <a:lnTo>
                  <a:pt x="290223" y="115294"/>
                </a:lnTo>
                <a:lnTo>
                  <a:pt x="373712" y="87464"/>
                </a:lnTo>
                <a:lnTo>
                  <a:pt x="477079" y="111318"/>
                </a:lnTo>
                <a:lnTo>
                  <a:pt x="612251" y="115294"/>
                </a:lnTo>
                <a:lnTo>
                  <a:pt x="699715" y="31805"/>
                </a:lnTo>
                <a:lnTo>
                  <a:pt x="830912" y="31805"/>
                </a:lnTo>
                <a:lnTo>
                  <a:pt x="898498" y="0"/>
                </a:lnTo>
                <a:lnTo>
                  <a:pt x="926327" y="31805"/>
                </a:lnTo>
                <a:lnTo>
                  <a:pt x="890546" y="87464"/>
                </a:lnTo>
                <a:lnTo>
                  <a:pt x="799106" y="143123"/>
                </a:lnTo>
                <a:lnTo>
                  <a:pt x="815009" y="369736"/>
                </a:lnTo>
                <a:lnTo>
                  <a:pt x="755374" y="496956"/>
                </a:lnTo>
                <a:lnTo>
                  <a:pt x="620202" y="584421"/>
                </a:lnTo>
                <a:lnTo>
                  <a:pt x="477079" y="655983"/>
                </a:lnTo>
                <a:lnTo>
                  <a:pt x="409493" y="715617"/>
                </a:lnTo>
                <a:lnTo>
                  <a:pt x="234564" y="815009"/>
                </a:lnTo>
                <a:lnTo>
                  <a:pt x="159026" y="826936"/>
                </a:lnTo>
                <a:lnTo>
                  <a:pt x="107343" y="815009"/>
                </a:lnTo>
                <a:lnTo>
                  <a:pt x="103367" y="791155"/>
                </a:lnTo>
                <a:lnTo>
                  <a:pt x="23854" y="795130"/>
                </a:lnTo>
                <a:lnTo>
                  <a:pt x="59635" y="707666"/>
                </a:lnTo>
                <a:lnTo>
                  <a:pt x="95416" y="640080"/>
                </a:lnTo>
                <a:lnTo>
                  <a:pt x="103367" y="608275"/>
                </a:lnTo>
                <a:lnTo>
                  <a:pt x="159026" y="544664"/>
                </a:lnTo>
                <a:lnTo>
                  <a:pt x="143124" y="445273"/>
                </a:lnTo>
                <a:lnTo>
                  <a:pt x="143124" y="445273"/>
                </a:lnTo>
                <a:lnTo>
                  <a:pt x="43733" y="469127"/>
                </a:lnTo>
                <a:close/>
              </a:path>
            </a:pathLst>
          </a:cu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Forme libre 39"/>
          <p:cNvSpPr/>
          <p:nvPr/>
        </p:nvSpPr>
        <p:spPr>
          <a:xfrm>
            <a:off x="337930" y="958132"/>
            <a:ext cx="337931" cy="337931"/>
          </a:xfrm>
          <a:custGeom>
            <a:avLst/>
            <a:gdLst>
              <a:gd name="connsiteX0" fmla="*/ 337931 w 337931"/>
              <a:gd name="connsiteY0" fmla="*/ 127221 h 337931"/>
              <a:gd name="connsiteX1" fmla="*/ 337931 w 337931"/>
              <a:gd name="connsiteY1" fmla="*/ 127221 h 337931"/>
              <a:gd name="connsiteX2" fmla="*/ 226613 w 337931"/>
              <a:gd name="connsiteY2" fmla="*/ 75538 h 337931"/>
              <a:gd name="connsiteX3" fmla="*/ 226613 w 337931"/>
              <a:gd name="connsiteY3" fmla="*/ 3976 h 337931"/>
              <a:gd name="connsiteX4" fmla="*/ 127221 w 337931"/>
              <a:gd name="connsiteY4" fmla="*/ 0 h 337931"/>
              <a:gd name="connsiteX5" fmla="*/ 35781 w 337931"/>
              <a:gd name="connsiteY5" fmla="*/ 35781 h 337931"/>
              <a:gd name="connsiteX6" fmla="*/ 83489 w 337931"/>
              <a:gd name="connsiteY6" fmla="*/ 95416 h 337931"/>
              <a:gd name="connsiteX7" fmla="*/ 87465 w 337931"/>
              <a:gd name="connsiteY7" fmla="*/ 127221 h 337931"/>
              <a:gd name="connsiteX8" fmla="*/ 39757 w 337931"/>
              <a:gd name="connsiteY8" fmla="*/ 151075 h 337931"/>
              <a:gd name="connsiteX9" fmla="*/ 47708 w 337931"/>
              <a:gd name="connsiteY9" fmla="*/ 186856 h 337931"/>
              <a:gd name="connsiteX10" fmla="*/ 3976 w 337931"/>
              <a:gd name="connsiteY10" fmla="*/ 310101 h 337931"/>
              <a:gd name="connsiteX11" fmla="*/ 0 w 337931"/>
              <a:gd name="connsiteY11" fmla="*/ 337931 h 337931"/>
              <a:gd name="connsiteX12" fmla="*/ 127221 w 337931"/>
              <a:gd name="connsiteY12" fmla="*/ 246491 h 337931"/>
              <a:gd name="connsiteX13" fmla="*/ 206734 w 337931"/>
              <a:gd name="connsiteY13" fmla="*/ 198783 h 337931"/>
              <a:gd name="connsiteX14" fmla="*/ 298174 w 337931"/>
              <a:gd name="connsiteY14" fmla="*/ 182880 h 337931"/>
              <a:gd name="connsiteX15" fmla="*/ 337931 w 337931"/>
              <a:gd name="connsiteY15" fmla="*/ 127221 h 3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931" h="337931">
                <a:moveTo>
                  <a:pt x="337931" y="127221"/>
                </a:moveTo>
                <a:lnTo>
                  <a:pt x="337931" y="127221"/>
                </a:lnTo>
                <a:lnTo>
                  <a:pt x="226613" y="75538"/>
                </a:lnTo>
                <a:lnTo>
                  <a:pt x="226613" y="3976"/>
                </a:lnTo>
                <a:lnTo>
                  <a:pt x="127221" y="0"/>
                </a:lnTo>
                <a:lnTo>
                  <a:pt x="35781" y="35781"/>
                </a:lnTo>
                <a:lnTo>
                  <a:pt x="83489" y="95416"/>
                </a:lnTo>
                <a:lnTo>
                  <a:pt x="87465" y="127221"/>
                </a:lnTo>
                <a:lnTo>
                  <a:pt x="39757" y="151075"/>
                </a:lnTo>
                <a:lnTo>
                  <a:pt x="47708" y="186856"/>
                </a:lnTo>
                <a:lnTo>
                  <a:pt x="3976" y="310101"/>
                </a:lnTo>
                <a:lnTo>
                  <a:pt x="0" y="337931"/>
                </a:lnTo>
                <a:lnTo>
                  <a:pt x="127221" y="246491"/>
                </a:lnTo>
                <a:lnTo>
                  <a:pt x="206734" y="198783"/>
                </a:lnTo>
                <a:lnTo>
                  <a:pt x="298174" y="182880"/>
                </a:lnTo>
                <a:lnTo>
                  <a:pt x="337931" y="127221"/>
                </a:lnTo>
                <a:close/>
              </a:path>
            </a:pathLst>
          </a:cu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Forme libre 40"/>
          <p:cNvSpPr/>
          <p:nvPr/>
        </p:nvSpPr>
        <p:spPr>
          <a:xfrm>
            <a:off x="341906" y="946205"/>
            <a:ext cx="2663687" cy="1053548"/>
          </a:xfrm>
          <a:custGeom>
            <a:avLst/>
            <a:gdLst>
              <a:gd name="connsiteX0" fmla="*/ 2663687 w 2663687"/>
              <a:gd name="connsiteY0" fmla="*/ 846814 h 1053548"/>
              <a:gd name="connsiteX1" fmla="*/ 2592125 w 2663687"/>
              <a:gd name="connsiteY1" fmla="*/ 695739 h 1053548"/>
              <a:gd name="connsiteX2" fmla="*/ 2584174 w 2663687"/>
              <a:gd name="connsiteY2" fmla="*/ 608275 h 1053548"/>
              <a:gd name="connsiteX3" fmla="*/ 2504661 w 2663687"/>
              <a:gd name="connsiteY3" fmla="*/ 433346 h 1053548"/>
              <a:gd name="connsiteX4" fmla="*/ 2572247 w 2663687"/>
              <a:gd name="connsiteY4" fmla="*/ 377687 h 1053548"/>
              <a:gd name="connsiteX5" fmla="*/ 2449002 w 2663687"/>
              <a:gd name="connsiteY5" fmla="*/ 337931 h 1053548"/>
              <a:gd name="connsiteX6" fmla="*/ 2437075 w 2663687"/>
              <a:gd name="connsiteY6" fmla="*/ 262393 h 1053548"/>
              <a:gd name="connsiteX7" fmla="*/ 2425148 w 2663687"/>
              <a:gd name="connsiteY7" fmla="*/ 155051 h 1053548"/>
              <a:gd name="connsiteX8" fmla="*/ 2341659 w 2663687"/>
              <a:gd name="connsiteY8" fmla="*/ 67586 h 1053548"/>
              <a:gd name="connsiteX9" fmla="*/ 2194560 w 2663687"/>
              <a:gd name="connsiteY9" fmla="*/ 63611 h 1053548"/>
              <a:gd name="connsiteX10" fmla="*/ 2087217 w 2663687"/>
              <a:gd name="connsiteY10" fmla="*/ 99392 h 1053548"/>
              <a:gd name="connsiteX11" fmla="*/ 1967948 w 2663687"/>
              <a:gd name="connsiteY11" fmla="*/ 166978 h 1053548"/>
              <a:gd name="connsiteX12" fmla="*/ 1884459 w 2663687"/>
              <a:gd name="connsiteY12" fmla="*/ 178905 h 1053548"/>
              <a:gd name="connsiteX13" fmla="*/ 1856630 w 2663687"/>
              <a:gd name="connsiteY13" fmla="*/ 186856 h 1053548"/>
              <a:gd name="connsiteX14" fmla="*/ 1804946 w 2663687"/>
              <a:gd name="connsiteY14" fmla="*/ 159026 h 1053548"/>
              <a:gd name="connsiteX15" fmla="*/ 1645920 w 2663687"/>
              <a:gd name="connsiteY15" fmla="*/ 190832 h 1053548"/>
              <a:gd name="connsiteX16" fmla="*/ 1610139 w 2663687"/>
              <a:gd name="connsiteY16" fmla="*/ 155051 h 1053548"/>
              <a:gd name="connsiteX17" fmla="*/ 1538577 w 2663687"/>
              <a:gd name="connsiteY17" fmla="*/ 186856 h 1053548"/>
              <a:gd name="connsiteX18" fmla="*/ 1427259 w 2663687"/>
              <a:gd name="connsiteY18" fmla="*/ 131197 h 1053548"/>
              <a:gd name="connsiteX19" fmla="*/ 1331844 w 2663687"/>
              <a:gd name="connsiteY19" fmla="*/ 91440 h 1053548"/>
              <a:gd name="connsiteX20" fmla="*/ 1304014 w 2663687"/>
              <a:gd name="connsiteY20" fmla="*/ 91440 h 1053548"/>
              <a:gd name="connsiteX21" fmla="*/ 1216550 w 2663687"/>
              <a:gd name="connsiteY21" fmla="*/ 19878 h 1053548"/>
              <a:gd name="connsiteX22" fmla="*/ 1196671 w 2663687"/>
              <a:gd name="connsiteY22" fmla="*/ 7952 h 1053548"/>
              <a:gd name="connsiteX23" fmla="*/ 1172817 w 2663687"/>
              <a:gd name="connsiteY23" fmla="*/ 0 h 1053548"/>
              <a:gd name="connsiteX24" fmla="*/ 1172817 w 2663687"/>
              <a:gd name="connsiteY24" fmla="*/ 11927 h 1053548"/>
              <a:gd name="connsiteX25" fmla="*/ 981986 w 2663687"/>
              <a:gd name="connsiteY25" fmla="*/ 23854 h 1053548"/>
              <a:gd name="connsiteX26" fmla="*/ 719593 w 2663687"/>
              <a:gd name="connsiteY26" fmla="*/ 131197 h 1053548"/>
              <a:gd name="connsiteX27" fmla="*/ 671885 w 2663687"/>
              <a:gd name="connsiteY27" fmla="*/ 186856 h 1053548"/>
              <a:gd name="connsiteX28" fmla="*/ 584421 w 2663687"/>
              <a:gd name="connsiteY28" fmla="*/ 186856 h 1053548"/>
              <a:gd name="connsiteX29" fmla="*/ 548640 w 2663687"/>
              <a:gd name="connsiteY29" fmla="*/ 159026 h 1053548"/>
              <a:gd name="connsiteX30" fmla="*/ 393590 w 2663687"/>
              <a:gd name="connsiteY30" fmla="*/ 159026 h 1053548"/>
              <a:gd name="connsiteX31" fmla="*/ 369736 w 2663687"/>
              <a:gd name="connsiteY31" fmla="*/ 151075 h 1053548"/>
              <a:gd name="connsiteX32" fmla="*/ 322028 w 2663687"/>
              <a:gd name="connsiteY32" fmla="*/ 190832 h 1053548"/>
              <a:gd name="connsiteX33" fmla="*/ 425395 w 2663687"/>
              <a:gd name="connsiteY33" fmla="*/ 206734 h 1053548"/>
              <a:gd name="connsiteX34" fmla="*/ 508884 w 2663687"/>
              <a:gd name="connsiteY34" fmla="*/ 210710 h 1053548"/>
              <a:gd name="connsiteX35" fmla="*/ 381663 w 2663687"/>
              <a:gd name="connsiteY35" fmla="*/ 282272 h 1053548"/>
              <a:gd name="connsiteX36" fmla="*/ 365760 w 2663687"/>
              <a:gd name="connsiteY36" fmla="*/ 310101 h 1053548"/>
              <a:gd name="connsiteX37" fmla="*/ 274320 w 2663687"/>
              <a:gd name="connsiteY37" fmla="*/ 318052 h 1053548"/>
              <a:gd name="connsiteX38" fmla="*/ 246491 w 2663687"/>
              <a:gd name="connsiteY38" fmla="*/ 282272 h 1053548"/>
              <a:gd name="connsiteX39" fmla="*/ 202758 w 2663687"/>
              <a:gd name="connsiteY39" fmla="*/ 322028 h 1053548"/>
              <a:gd name="connsiteX40" fmla="*/ 99391 w 2663687"/>
              <a:gd name="connsiteY40" fmla="*/ 326004 h 1053548"/>
              <a:gd name="connsiteX41" fmla="*/ 3976 w 2663687"/>
              <a:gd name="connsiteY41" fmla="*/ 385638 h 1053548"/>
              <a:gd name="connsiteX42" fmla="*/ 0 w 2663687"/>
              <a:gd name="connsiteY42" fmla="*/ 449249 h 1053548"/>
              <a:gd name="connsiteX43" fmla="*/ 103367 w 2663687"/>
              <a:gd name="connsiteY43" fmla="*/ 449249 h 1053548"/>
              <a:gd name="connsiteX44" fmla="*/ 91440 w 2663687"/>
              <a:gd name="connsiteY44" fmla="*/ 516835 h 1053548"/>
              <a:gd name="connsiteX45" fmla="*/ 107343 w 2663687"/>
              <a:gd name="connsiteY45" fmla="*/ 576470 h 1053548"/>
              <a:gd name="connsiteX46" fmla="*/ 127221 w 2663687"/>
              <a:gd name="connsiteY46" fmla="*/ 580445 h 1053548"/>
              <a:gd name="connsiteX47" fmla="*/ 111318 w 2663687"/>
              <a:gd name="connsiteY47" fmla="*/ 612251 h 1053548"/>
              <a:gd name="connsiteX48" fmla="*/ 107343 w 2663687"/>
              <a:gd name="connsiteY48" fmla="*/ 624178 h 1053548"/>
              <a:gd name="connsiteX49" fmla="*/ 139148 w 2663687"/>
              <a:gd name="connsiteY49" fmla="*/ 659958 h 1053548"/>
              <a:gd name="connsiteX50" fmla="*/ 91440 w 2663687"/>
              <a:gd name="connsiteY50" fmla="*/ 675861 h 1053548"/>
              <a:gd name="connsiteX51" fmla="*/ 31805 w 2663687"/>
              <a:gd name="connsiteY51" fmla="*/ 624178 h 1053548"/>
              <a:gd name="connsiteX52" fmla="*/ 35781 w 2663687"/>
              <a:gd name="connsiteY52" fmla="*/ 655983 h 1053548"/>
              <a:gd name="connsiteX53" fmla="*/ 51684 w 2663687"/>
              <a:gd name="connsiteY53" fmla="*/ 667910 h 1053548"/>
              <a:gd name="connsiteX54" fmla="*/ 147099 w 2663687"/>
              <a:gd name="connsiteY54" fmla="*/ 703691 h 1053548"/>
              <a:gd name="connsiteX55" fmla="*/ 178904 w 2663687"/>
              <a:gd name="connsiteY55" fmla="*/ 731520 h 1053548"/>
              <a:gd name="connsiteX56" fmla="*/ 174929 w 2663687"/>
              <a:gd name="connsiteY56" fmla="*/ 842838 h 1053548"/>
              <a:gd name="connsiteX57" fmla="*/ 214685 w 2663687"/>
              <a:gd name="connsiteY57" fmla="*/ 854765 h 1053548"/>
              <a:gd name="connsiteX58" fmla="*/ 218661 w 2663687"/>
              <a:gd name="connsiteY58" fmla="*/ 870668 h 1053548"/>
              <a:gd name="connsiteX59" fmla="*/ 170953 w 2663687"/>
              <a:gd name="connsiteY59" fmla="*/ 874644 h 1053548"/>
              <a:gd name="connsiteX60" fmla="*/ 202758 w 2663687"/>
              <a:gd name="connsiteY60" fmla="*/ 902473 h 1053548"/>
              <a:gd name="connsiteX61" fmla="*/ 318052 w 2663687"/>
              <a:gd name="connsiteY61" fmla="*/ 898498 h 1053548"/>
              <a:gd name="connsiteX62" fmla="*/ 230588 w 2663687"/>
              <a:gd name="connsiteY62" fmla="*/ 946205 h 1053548"/>
              <a:gd name="connsiteX63" fmla="*/ 298174 w 2663687"/>
              <a:gd name="connsiteY63" fmla="*/ 954157 h 1053548"/>
              <a:gd name="connsiteX64" fmla="*/ 298174 w 2663687"/>
              <a:gd name="connsiteY64" fmla="*/ 954157 h 1053548"/>
              <a:gd name="connsiteX65" fmla="*/ 333955 w 2663687"/>
              <a:gd name="connsiteY65" fmla="*/ 934278 h 1053548"/>
              <a:gd name="connsiteX66" fmla="*/ 445273 w 2663687"/>
              <a:gd name="connsiteY66" fmla="*/ 950181 h 1053548"/>
              <a:gd name="connsiteX67" fmla="*/ 465151 w 2663687"/>
              <a:gd name="connsiteY67" fmla="*/ 1029694 h 1053548"/>
              <a:gd name="connsiteX68" fmla="*/ 580445 w 2663687"/>
              <a:gd name="connsiteY68" fmla="*/ 1037645 h 1053548"/>
              <a:gd name="connsiteX69" fmla="*/ 620202 w 2663687"/>
              <a:gd name="connsiteY69" fmla="*/ 1025718 h 1053548"/>
              <a:gd name="connsiteX70" fmla="*/ 671885 w 2663687"/>
              <a:gd name="connsiteY70" fmla="*/ 1021743 h 1053548"/>
              <a:gd name="connsiteX71" fmla="*/ 667910 w 2663687"/>
              <a:gd name="connsiteY71" fmla="*/ 930303 h 1053548"/>
              <a:gd name="connsiteX72" fmla="*/ 739471 w 2663687"/>
              <a:gd name="connsiteY72" fmla="*/ 938254 h 1053548"/>
              <a:gd name="connsiteX73" fmla="*/ 838863 w 2663687"/>
              <a:gd name="connsiteY73" fmla="*/ 962108 h 1053548"/>
              <a:gd name="connsiteX74" fmla="*/ 890546 w 2663687"/>
              <a:gd name="connsiteY74" fmla="*/ 978011 h 1053548"/>
              <a:gd name="connsiteX75" fmla="*/ 922351 w 2663687"/>
              <a:gd name="connsiteY75" fmla="*/ 1025718 h 1053548"/>
              <a:gd name="connsiteX76" fmla="*/ 1113183 w 2663687"/>
              <a:gd name="connsiteY76" fmla="*/ 1025718 h 1053548"/>
              <a:gd name="connsiteX77" fmla="*/ 1212574 w 2663687"/>
              <a:gd name="connsiteY77" fmla="*/ 898498 h 1053548"/>
              <a:gd name="connsiteX78" fmla="*/ 1331844 w 2663687"/>
              <a:gd name="connsiteY78" fmla="*/ 946205 h 1053548"/>
              <a:gd name="connsiteX79" fmla="*/ 1419308 w 2663687"/>
              <a:gd name="connsiteY79" fmla="*/ 898498 h 1053548"/>
              <a:gd name="connsiteX80" fmla="*/ 1411357 w 2663687"/>
              <a:gd name="connsiteY80" fmla="*/ 942230 h 1053548"/>
              <a:gd name="connsiteX81" fmla="*/ 1387503 w 2663687"/>
              <a:gd name="connsiteY81" fmla="*/ 989938 h 1053548"/>
              <a:gd name="connsiteX82" fmla="*/ 1447137 w 2663687"/>
              <a:gd name="connsiteY82" fmla="*/ 1053548 h 1053548"/>
              <a:gd name="connsiteX83" fmla="*/ 1530626 w 2663687"/>
              <a:gd name="connsiteY83" fmla="*/ 1025718 h 1053548"/>
              <a:gd name="connsiteX84" fmla="*/ 1518699 w 2663687"/>
              <a:gd name="connsiteY84" fmla="*/ 902473 h 1053548"/>
              <a:gd name="connsiteX85" fmla="*/ 1570383 w 2663687"/>
              <a:gd name="connsiteY85" fmla="*/ 894522 h 1053548"/>
              <a:gd name="connsiteX86" fmla="*/ 1618091 w 2663687"/>
              <a:gd name="connsiteY86" fmla="*/ 934278 h 1053548"/>
              <a:gd name="connsiteX87" fmla="*/ 1737360 w 2663687"/>
              <a:gd name="connsiteY87" fmla="*/ 902473 h 1053548"/>
              <a:gd name="connsiteX88" fmla="*/ 1892411 w 2663687"/>
              <a:gd name="connsiteY88" fmla="*/ 934278 h 1053548"/>
              <a:gd name="connsiteX89" fmla="*/ 2003729 w 2663687"/>
              <a:gd name="connsiteY89" fmla="*/ 918376 h 1053548"/>
              <a:gd name="connsiteX90" fmla="*/ 2075291 w 2663687"/>
              <a:gd name="connsiteY90" fmla="*/ 842838 h 1053548"/>
              <a:gd name="connsiteX91" fmla="*/ 2202511 w 2663687"/>
              <a:gd name="connsiteY91" fmla="*/ 838863 h 1053548"/>
              <a:gd name="connsiteX92" fmla="*/ 2282024 w 2663687"/>
              <a:gd name="connsiteY92" fmla="*/ 815009 h 1053548"/>
              <a:gd name="connsiteX93" fmla="*/ 2301903 w 2663687"/>
              <a:gd name="connsiteY93" fmla="*/ 842838 h 1053548"/>
              <a:gd name="connsiteX94" fmla="*/ 2381416 w 2663687"/>
              <a:gd name="connsiteY94" fmla="*/ 795131 h 1053548"/>
              <a:gd name="connsiteX95" fmla="*/ 2576223 w 2663687"/>
              <a:gd name="connsiteY95" fmla="*/ 854765 h 1053548"/>
              <a:gd name="connsiteX96" fmla="*/ 2663687 w 2663687"/>
              <a:gd name="connsiteY96" fmla="*/ 846814 h 105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663687" h="1053548">
                <a:moveTo>
                  <a:pt x="2663687" y="846814"/>
                </a:moveTo>
                <a:lnTo>
                  <a:pt x="2592125" y="695739"/>
                </a:lnTo>
                <a:lnTo>
                  <a:pt x="2584174" y="608275"/>
                </a:lnTo>
                <a:lnTo>
                  <a:pt x="2504661" y="433346"/>
                </a:lnTo>
                <a:lnTo>
                  <a:pt x="2572247" y="377687"/>
                </a:lnTo>
                <a:lnTo>
                  <a:pt x="2449002" y="337931"/>
                </a:lnTo>
                <a:lnTo>
                  <a:pt x="2437075" y="262393"/>
                </a:lnTo>
                <a:lnTo>
                  <a:pt x="2425148" y="155051"/>
                </a:lnTo>
                <a:lnTo>
                  <a:pt x="2341659" y="67586"/>
                </a:lnTo>
                <a:lnTo>
                  <a:pt x="2194560" y="63611"/>
                </a:lnTo>
                <a:lnTo>
                  <a:pt x="2087217" y="99392"/>
                </a:lnTo>
                <a:lnTo>
                  <a:pt x="1967948" y="166978"/>
                </a:lnTo>
                <a:lnTo>
                  <a:pt x="1884459" y="178905"/>
                </a:lnTo>
                <a:lnTo>
                  <a:pt x="1856630" y="186856"/>
                </a:lnTo>
                <a:lnTo>
                  <a:pt x="1804946" y="159026"/>
                </a:lnTo>
                <a:lnTo>
                  <a:pt x="1645920" y="190832"/>
                </a:lnTo>
                <a:lnTo>
                  <a:pt x="1610139" y="155051"/>
                </a:lnTo>
                <a:lnTo>
                  <a:pt x="1538577" y="186856"/>
                </a:lnTo>
                <a:lnTo>
                  <a:pt x="1427259" y="131197"/>
                </a:lnTo>
                <a:lnTo>
                  <a:pt x="1331844" y="91440"/>
                </a:lnTo>
                <a:lnTo>
                  <a:pt x="1304014" y="91440"/>
                </a:lnTo>
                <a:lnTo>
                  <a:pt x="1216550" y="19878"/>
                </a:lnTo>
                <a:lnTo>
                  <a:pt x="1196671" y="7952"/>
                </a:lnTo>
                <a:lnTo>
                  <a:pt x="1172817" y="0"/>
                </a:lnTo>
                <a:lnTo>
                  <a:pt x="1172817" y="11927"/>
                </a:lnTo>
                <a:lnTo>
                  <a:pt x="981986" y="23854"/>
                </a:lnTo>
                <a:lnTo>
                  <a:pt x="719593" y="131197"/>
                </a:lnTo>
                <a:lnTo>
                  <a:pt x="671885" y="186856"/>
                </a:lnTo>
                <a:lnTo>
                  <a:pt x="584421" y="186856"/>
                </a:lnTo>
                <a:lnTo>
                  <a:pt x="548640" y="159026"/>
                </a:lnTo>
                <a:lnTo>
                  <a:pt x="393590" y="159026"/>
                </a:lnTo>
                <a:lnTo>
                  <a:pt x="369736" y="151075"/>
                </a:lnTo>
                <a:lnTo>
                  <a:pt x="322028" y="190832"/>
                </a:lnTo>
                <a:lnTo>
                  <a:pt x="425395" y="206734"/>
                </a:lnTo>
                <a:lnTo>
                  <a:pt x="508884" y="210710"/>
                </a:lnTo>
                <a:lnTo>
                  <a:pt x="381663" y="282272"/>
                </a:lnTo>
                <a:lnTo>
                  <a:pt x="365760" y="310101"/>
                </a:lnTo>
                <a:lnTo>
                  <a:pt x="274320" y="318052"/>
                </a:lnTo>
                <a:lnTo>
                  <a:pt x="246491" y="282272"/>
                </a:lnTo>
                <a:lnTo>
                  <a:pt x="202758" y="322028"/>
                </a:lnTo>
                <a:lnTo>
                  <a:pt x="99391" y="326004"/>
                </a:lnTo>
                <a:lnTo>
                  <a:pt x="3976" y="385638"/>
                </a:lnTo>
                <a:lnTo>
                  <a:pt x="0" y="449249"/>
                </a:lnTo>
                <a:lnTo>
                  <a:pt x="103367" y="449249"/>
                </a:lnTo>
                <a:lnTo>
                  <a:pt x="91440" y="516835"/>
                </a:lnTo>
                <a:lnTo>
                  <a:pt x="107343" y="576470"/>
                </a:lnTo>
                <a:lnTo>
                  <a:pt x="127221" y="580445"/>
                </a:lnTo>
                <a:lnTo>
                  <a:pt x="111318" y="612251"/>
                </a:lnTo>
                <a:lnTo>
                  <a:pt x="107343" y="624178"/>
                </a:lnTo>
                <a:lnTo>
                  <a:pt x="139148" y="659958"/>
                </a:lnTo>
                <a:lnTo>
                  <a:pt x="91440" y="675861"/>
                </a:lnTo>
                <a:lnTo>
                  <a:pt x="31805" y="624178"/>
                </a:lnTo>
                <a:lnTo>
                  <a:pt x="35781" y="655983"/>
                </a:lnTo>
                <a:lnTo>
                  <a:pt x="51684" y="667910"/>
                </a:lnTo>
                <a:lnTo>
                  <a:pt x="147099" y="703691"/>
                </a:lnTo>
                <a:lnTo>
                  <a:pt x="178904" y="731520"/>
                </a:lnTo>
                <a:lnTo>
                  <a:pt x="174929" y="842838"/>
                </a:lnTo>
                <a:lnTo>
                  <a:pt x="214685" y="854765"/>
                </a:lnTo>
                <a:lnTo>
                  <a:pt x="218661" y="870668"/>
                </a:lnTo>
                <a:lnTo>
                  <a:pt x="170953" y="874644"/>
                </a:lnTo>
                <a:lnTo>
                  <a:pt x="202758" y="902473"/>
                </a:lnTo>
                <a:lnTo>
                  <a:pt x="318052" y="898498"/>
                </a:lnTo>
                <a:lnTo>
                  <a:pt x="230588" y="946205"/>
                </a:lnTo>
                <a:lnTo>
                  <a:pt x="298174" y="954157"/>
                </a:lnTo>
                <a:lnTo>
                  <a:pt x="298174" y="954157"/>
                </a:lnTo>
                <a:lnTo>
                  <a:pt x="333955" y="934278"/>
                </a:lnTo>
                <a:lnTo>
                  <a:pt x="445273" y="950181"/>
                </a:lnTo>
                <a:lnTo>
                  <a:pt x="465151" y="1029694"/>
                </a:lnTo>
                <a:lnTo>
                  <a:pt x="580445" y="1037645"/>
                </a:lnTo>
                <a:lnTo>
                  <a:pt x="620202" y="1025718"/>
                </a:lnTo>
                <a:lnTo>
                  <a:pt x="671885" y="1021743"/>
                </a:lnTo>
                <a:lnTo>
                  <a:pt x="667910" y="930303"/>
                </a:lnTo>
                <a:lnTo>
                  <a:pt x="739471" y="938254"/>
                </a:lnTo>
                <a:lnTo>
                  <a:pt x="838863" y="962108"/>
                </a:lnTo>
                <a:lnTo>
                  <a:pt x="890546" y="978011"/>
                </a:lnTo>
                <a:lnTo>
                  <a:pt x="922351" y="1025718"/>
                </a:lnTo>
                <a:lnTo>
                  <a:pt x="1113183" y="1025718"/>
                </a:lnTo>
                <a:lnTo>
                  <a:pt x="1212574" y="898498"/>
                </a:lnTo>
                <a:lnTo>
                  <a:pt x="1331844" y="946205"/>
                </a:lnTo>
                <a:lnTo>
                  <a:pt x="1419308" y="898498"/>
                </a:lnTo>
                <a:lnTo>
                  <a:pt x="1411357" y="942230"/>
                </a:lnTo>
                <a:lnTo>
                  <a:pt x="1387503" y="989938"/>
                </a:lnTo>
                <a:lnTo>
                  <a:pt x="1447137" y="1053548"/>
                </a:lnTo>
                <a:lnTo>
                  <a:pt x="1530626" y="1025718"/>
                </a:lnTo>
                <a:lnTo>
                  <a:pt x="1518699" y="902473"/>
                </a:lnTo>
                <a:lnTo>
                  <a:pt x="1570383" y="894522"/>
                </a:lnTo>
                <a:lnTo>
                  <a:pt x="1618091" y="934278"/>
                </a:lnTo>
                <a:lnTo>
                  <a:pt x="1737360" y="902473"/>
                </a:lnTo>
                <a:lnTo>
                  <a:pt x="1892411" y="934278"/>
                </a:lnTo>
                <a:lnTo>
                  <a:pt x="2003729" y="918376"/>
                </a:lnTo>
                <a:lnTo>
                  <a:pt x="2075291" y="842838"/>
                </a:lnTo>
                <a:lnTo>
                  <a:pt x="2202511" y="838863"/>
                </a:lnTo>
                <a:lnTo>
                  <a:pt x="2282024" y="815009"/>
                </a:lnTo>
                <a:lnTo>
                  <a:pt x="2301903" y="842838"/>
                </a:lnTo>
                <a:lnTo>
                  <a:pt x="2381416" y="795131"/>
                </a:lnTo>
                <a:lnTo>
                  <a:pt x="2576223" y="854765"/>
                </a:lnTo>
                <a:lnTo>
                  <a:pt x="2663687" y="846814"/>
                </a:lnTo>
                <a:close/>
              </a:path>
            </a:pathLst>
          </a:cu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orme libre 6"/>
          <p:cNvSpPr/>
          <p:nvPr/>
        </p:nvSpPr>
        <p:spPr>
          <a:xfrm>
            <a:off x="2034988" y="1324018"/>
            <a:ext cx="1533654" cy="1655022"/>
          </a:xfrm>
          <a:custGeom>
            <a:avLst/>
            <a:gdLst>
              <a:gd name="connsiteX0" fmla="*/ 604773 w 1533654"/>
              <a:gd name="connsiteY0" fmla="*/ 4138 h 1655022"/>
              <a:gd name="connsiteX1" fmla="*/ 319282 w 1533654"/>
              <a:gd name="connsiteY1" fmla="*/ 0 h 1655022"/>
              <a:gd name="connsiteX2" fmla="*/ 257218 w 1533654"/>
              <a:gd name="connsiteY2" fmla="*/ 12413 h 1655022"/>
              <a:gd name="connsiteX3" fmla="*/ 75166 w 1533654"/>
              <a:gd name="connsiteY3" fmla="*/ 70339 h 1655022"/>
              <a:gd name="connsiteX4" fmla="*/ 4827 w 1533654"/>
              <a:gd name="connsiteY4" fmla="*/ 115852 h 1655022"/>
              <a:gd name="connsiteX5" fmla="*/ 46203 w 1533654"/>
              <a:gd name="connsiteY5" fmla="*/ 194465 h 1655022"/>
              <a:gd name="connsiteX6" fmla="*/ 170330 w 1533654"/>
              <a:gd name="connsiteY6" fmla="*/ 186190 h 1655022"/>
              <a:gd name="connsiteX7" fmla="*/ 174467 w 1533654"/>
              <a:gd name="connsiteY7" fmla="*/ 285492 h 1655022"/>
              <a:gd name="connsiteX8" fmla="*/ 71028 w 1533654"/>
              <a:gd name="connsiteY8" fmla="*/ 343417 h 1655022"/>
              <a:gd name="connsiteX9" fmla="*/ 83441 w 1533654"/>
              <a:gd name="connsiteY9" fmla="*/ 562708 h 1655022"/>
              <a:gd name="connsiteX10" fmla="*/ 224118 w 1533654"/>
              <a:gd name="connsiteY10" fmla="*/ 666147 h 1655022"/>
              <a:gd name="connsiteX11" fmla="*/ 282044 w 1533654"/>
              <a:gd name="connsiteY11" fmla="*/ 773723 h 1655022"/>
              <a:gd name="connsiteX12" fmla="*/ 426858 w 1533654"/>
              <a:gd name="connsiteY12" fmla="*/ 827511 h 1655022"/>
              <a:gd name="connsiteX13" fmla="*/ 522022 w 1533654"/>
              <a:gd name="connsiteY13" fmla="*/ 897850 h 1655022"/>
              <a:gd name="connsiteX14" fmla="*/ 542710 w 1533654"/>
              <a:gd name="connsiteY14" fmla="*/ 997151 h 1655022"/>
              <a:gd name="connsiteX15" fmla="*/ 712350 w 1533654"/>
              <a:gd name="connsiteY15" fmla="*/ 1113003 h 1655022"/>
              <a:gd name="connsiteX16" fmla="*/ 886127 w 1533654"/>
              <a:gd name="connsiteY16" fmla="*/ 1158516 h 1655022"/>
              <a:gd name="connsiteX17" fmla="*/ 939915 w 1533654"/>
              <a:gd name="connsiteY17" fmla="*/ 1237130 h 1655022"/>
              <a:gd name="connsiteX18" fmla="*/ 1113693 w 1533654"/>
              <a:gd name="connsiteY18" fmla="*/ 1340568 h 1655022"/>
              <a:gd name="connsiteX19" fmla="*/ 1179893 w 1533654"/>
              <a:gd name="connsiteY19" fmla="*/ 1452282 h 1655022"/>
              <a:gd name="connsiteX20" fmla="*/ 1308158 w 1533654"/>
              <a:gd name="connsiteY20" fmla="*/ 1539171 h 1655022"/>
              <a:gd name="connsiteX21" fmla="*/ 1498485 w 1533654"/>
              <a:gd name="connsiteY21" fmla="*/ 1638472 h 1655022"/>
              <a:gd name="connsiteX22" fmla="*/ 1519173 w 1533654"/>
              <a:gd name="connsiteY22" fmla="*/ 1638472 h 1655022"/>
              <a:gd name="connsiteX23" fmla="*/ 1510898 w 1533654"/>
              <a:gd name="connsiteY23" fmla="*/ 1638472 h 16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3654" h="1655022">
                <a:moveTo>
                  <a:pt x="604773" y="4138"/>
                </a:moveTo>
                <a:lnTo>
                  <a:pt x="319282" y="0"/>
                </a:lnTo>
                <a:cubicBezTo>
                  <a:pt x="261356" y="1379"/>
                  <a:pt x="297904" y="690"/>
                  <a:pt x="257218" y="12413"/>
                </a:cubicBezTo>
                <a:cubicBezTo>
                  <a:pt x="216532" y="24136"/>
                  <a:pt x="117231" y="53099"/>
                  <a:pt x="75166" y="70339"/>
                </a:cubicBezTo>
                <a:cubicBezTo>
                  <a:pt x="33101" y="87579"/>
                  <a:pt x="9654" y="95164"/>
                  <a:pt x="4827" y="115852"/>
                </a:cubicBezTo>
                <a:cubicBezTo>
                  <a:pt x="0" y="136540"/>
                  <a:pt x="18619" y="182742"/>
                  <a:pt x="46203" y="194465"/>
                </a:cubicBezTo>
                <a:cubicBezTo>
                  <a:pt x="73787" y="206188"/>
                  <a:pt x="148953" y="171019"/>
                  <a:pt x="170330" y="186190"/>
                </a:cubicBezTo>
                <a:cubicBezTo>
                  <a:pt x="191707" y="201361"/>
                  <a:pt x="191017" y="259288"/>
                  <a:pt x="174467" y="285492"/>
                </a:cubicBezTo>
                <a:cubicBezTo>
                  <a:pt x="157917" y="311696"/>
                  <a:pt x="86199" y="297214"/>
                  <a:pt x="71028" y="343417"/>
                </a:cubicBezTo>
                <a:cubicBezTo>
                  <a:pt x="55857" y="389620"/>
                  <a:pt x="57926" y="508920"/>
                  <a:pt x="83441" y="562708"/>
                </a:cubicBezTo>
                <a:cubicBezTo>
                  <a:pt x="108956" y="616496"/>
                  <a:pt x="191018" y="630978"/>
                  <a:pt x="224118" y="666147"/>
                </a:cubicBezTo>
                <a:cubicBezTo>
                  <a:pt x="257218" y="701316"/>
                  <a:pt x="248254" y="746829"/>
                  <a:pt x="282044" y="773723"/>
                </a:cubicBezTo>
                <a:cubicBezTo>
                  <a:pt x="315834" y="800617"/>
                  <a:pt x="386862" y="806823"/>
                  <a:pt x="426858" y="827511"/>
                </a:cubicBezTo>
                <a:cubicBezTo>
                  <a:pt x="466854" y="848199"/>
                  <a:pt x="502713" y="869577"/>
                  <a:pt x="522022" y="897850"/>
                </a:cubicBezTo>
                <a:cubicBezTo>
                  <a:pt x="541331" y="926123"/>
                  <a:pt x="510989" y="961292"/>
                  <a:pt x="542710" y="997151"/>
                </a:cubicBezTo>
                <a:cubicBezTo>
                  <a:pt x="574431" y="1033010"/>
                  <a:pt x="655114" y="1086109"/>
                  <a:pt x="712350" y="1113003"/>
                </a:cubicBezTo>
                <a:cubicBezTo>
                  <a:pt x="769586" y="1139897"/>
                  <a:pt x="848200" y="1137828"/>
                  <a:pt x="886127" y="1158516"/>
                </a:cubicBezTo>
                <a:cubicBezTo>
                  <a:pt x="924054" y="1179204"/>
                  <a:pt x="901987" y="1206788"/>
                  <a:pt x="939915" y="1237130"/>
                </a:cubicBezTo>
                <a:cubicBezTo>
                  <a:pt x="977843" y="1267472"/>
                  <a:pt x="1073697" y="1304709"/>
                  <a:pt x="1113693" y="1340568"/>
                </a:cubicBezTo>
                <a:cubicBezTo>
                  <a:pt x="1153689" y="1376427"/>
                  <a:pt x="1147482" y="1419181"/>
                  <a:pt x="1179893" y="1452282"/>
                </a:cubicBezTo>
                <a:cubicBezTo>
                  <a:pt x="1212304" y="1485383"/>
                  <a:pt x="1255059" y="1508139"/>
                  <a:pt x="1308158" y="1539171"/>
                </a:cubicBezTo>
                <a:cubicBezTo>
                  <a:pt x="1361257" y="1570203"/>
                  <a:pt x="1463316" y="1621922"/>
                  <a:pt x="1498485" y="1638472"/>
                </a:cubicBezTo>
                <a:cubicBezTo>
                  <a:pt x="1533654" y="1655022"/>
                  <a:pt x="1519173" y="1638472"/>
                  <a:pt x="1519173" y="1638472"/>
                </a:cubicBezTo>
                <a:lnTo>
                  <a:pt x="1510898" y="1638472"/>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 name="Forme libre 7"/>
          <p:cNvSpPr/>
          <p:nvPr/>
        </p:nvSpPr>
        <p:spPr>
          <a:xfrm>
            <a:off x="2283931" y="1439870"/>
            <a:ext cx="1309537" cy="1519862"/>
          </a:xfrm>
          <a:custGeom>
            <a:avLst/>
            <a:gdLst>
              <a:gd name="connsiteX0" fmla="*/ 0 w 1309537"/>
              <a:gd name="connsiteY0" fmla="*/ 0 h 1519862"/>
              <a:gd name="connsiteX1" fmla="*/ 124127 w 1309537"/>
              <a:gd name="connsiteY1" fmla="*/ 8275 h 1519862"/>
              <a:gd name="connsiteX2" fmla="*/ 165502 w 1309537"/>
              <a:gd name="connsiteY2" fmla="*/ 41375 h 1519862"/>
              <a:gd name="connsiteX3" fmla="*/ 186190 w 1309537"/>
              <a:gd name="connsiteY3" fmla="*/ 28963 h 1519862"/>
              <a:gd name="connsiteX4" fmla="*/ 331005 w 1309537"/>
              <a:gd name="connsiteY4" fmla="*/ 119989 h 1519862"/>
              <a:gd name="connsiteX5" fmla="*/ 401343 w 1309537"/>
              <a:gd name="connsiteY5" fmla="*/ 128264 h 1519862"/>
              <a:gd name="connsiteX6" fmla="*/ 459269 w 1309537"/>
              <a:gd name="connsiteY6" fmla="*/ 186190 h 1519862"/>
              <a:gd name="connsiteX7" fmla="*/ 463407 w 1309537"/>
              <a:gd name="connsiteY7" fmla="*/ 384792 h 1519862"/>
              <a:gd name="connsiteX8" fmla="*/ 533745 w 1309537"/>
              <a:gd name="connsiteY8" fmla="*/ 405480 h 1519862"/>
              <a:gd name="connsiteX9" fmla="*/ 566845 w 1309537"/>
              <a:gd name="connsiteY9" fmla="*/ 488231 h 1519862"/>
              <a:gd name="connsiteX10" fmla="*/ 575121 w 1309537"/>
              <a:gd name="connsiteY10" fmla="*/ 781998 h 1519862"/>
              <a:gd name="connsiteX11" fmla="*/ 653734 w 1309537"/>
              <a:gd name="connsiteY11" fmla="*/ 844061 h 1519862"/>
              <a:gd name="connsiteX12" fmla="*/ 670284 w 1309537"/>
              <a:gd name="connsiteY12" fmla="*/ 901987 h 1519862"/>
              <a:gd name="connsiteX13" fmla="*/ 786136 w 1309537"/>
              <a:gd name="connsiteY13" fmla="*/ 984738 h 1519862"/>
              <a:gd name="connsiteX14" fmla="*/ 955776 w 1309537"/>
              <a:gd name="connsiteY14" fmla="*/ 1241267 h 1519862"/>
              <a:gd name="connsiteX15" fmla="*/ 1117140 w 1309537"/>
              <a:gd name="connsiteY15" fmla="*/ 1348843 h 1519862"/>
              <a:gd name="connsiteX16" fmla="*/ 1175066 w 1309537"/>
              <a:gd name="connsiteY16" fmla="*/ 1439869 h 1519862"/>
              <a:gd name="connsiteX17" fmla="*/ 1241267 w 1309537"/>
              <a:gd name="connsiteY17" fmla="*/ 1460557 h 1519862"/>
              <a:gd name="connsiteX18" fmla="*/ 1299193 w 1309537"/>
              <a:gd name="connsiteY18" fmla="*/ 1510208 h 1519862"/>
              <a:gd name="connsiteX19" fmla="*/ 1303331 w 1309537"/>
              <a:gd name="connsiteY19" fmla="*/ 1518483 h 151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9537" h="1519862">
                <a:moveTo>
                  <a:pt x="0" y="0"/>
                </a:moveTo>
                <a:cubicBezTo>
                  <a:pt x="48271" y="689"/>
                  <a:pt x="96543" y="1379"/>
                  <a:pt x="124127" y="8275"/>
                </a:cubicBezTo>
                <a:cubicBezTo>
                  <a:pt x="151711" y="15171"/>
                  <a:pt x="155158" y="37927"/>
                  <a:pt x="165502" y="41375"/>
                </a:cubicBezTo>
                <a:cubicBezTo>
                  <a:pt x="175846" y="44823"/>
                  <a:pt x="158606" y="15861"/>
                  <a:pt x="186190" y="28963"/>
                </a:cubicBezTo>
                <a:cubicBezTo>
                  <a:pt x="213774" y="42065"/>
                  <a:pt x="295146" y="103439"/>
                  <a:pt x="331005" y="119989"/>
                </a:cubicBezTo>
                <a:cubicBezTo>
                  <a:pt x="366864" y="136539"/>
                  <a:pt x="379966" y="117231"/>
                  <a:pt x="401343" y="128264"/>
                </a:cubicBezTo>
                <a:cubicBezTo>
                  <a:pt x="422720" y="139298"/>
                  <a:pt x="448925" y="143435"/>
                  <a:pt x="459269" y="186190"/>
                </a:cubicBezTo>
                <a:cubicBezTo>
                  <a:pt x="469613" y="228945"/>
                  <a:pt x="450994" y="348244"/>
                  <a:pt x="463407" y="384792"/>
                </a:cubicBezTo>
                <a:cubicBezTo>
                  <a:pt x="475820" y="421340"/>
                  <a:pt x="516505" y="388240"/>
                  <a:pt x="533745" y="405480"/>
                </a:cubicBezTo>
                <a:cubicBezTo>
                  <a:pt x="550985" y="422720"/>
                  <a:pt x="559949" y="425478"/>
                  <a:pt x="566845" y="488231"/>
                </a:cubicBezTo>
                <a:cubicBezTo>
                  <a:pt x="573741" y="550984"/>
                  <a:pt x="560640" y="722693"/>
                  <a:pt x="575121" y="781998"/>
                </a:cubicBezTo>
                <a:cubicBezTo>
                  <a:pt x="589602" y="841303"/>
                  <a:pt x="637874" y="824063"/>
                  <a:pt x="653734" y="844061"/>
                </a:cubicBezTo>
                <a:cubicBezTo>
                  <a:pt x="669594" y="864059"/>
                  <a:pt x="648217" y="878541"/>
                  <a:pt x="670284" y="901987"/>
                </a:cubicBezTo>
                <a:cubicBezTo>
                  <a:pt x="692351" y="925433"/>
                  <a:pt x="738554" y="928191"/>
                  <a:pt x="786136" y="984738"/>
                </a:cubicBezTo>
                <a:cubicBezTo>
                  <a:pt x="833718" y="1041285"/>
                  <a:pt x="900609" y="1180583"/>
                  <a:pt x="955776" y="1241267"/>
                </a:cubicBezTo>
                <a:cubicBezTo>
                  <a:pt x="1010943" y="1301951"/>
                  <a:pt x="1080592" y="1315743"/>
                  <a:pt x="1117140" y="1348843"/>
                </a:cubicBezTo>
                <a:cubicBezTo>
                  <a:pt x="1153688" y="1381943"/>
                  <a:pt x="1154378" y="1421250"/>
                  <a:pt x="1175066" y="1439869"/>
                </a:cubicBezTo>
                <a:cubicBezTo>
                  <a:pt x="1195754" y="1458488"/>
                  <a:pt x="1220579" y="1448834"/>
                  <a:pt x="1241267" y="1460557"/>
                </a:cubicBezTo>
                <a:cubicBezTo>
                  <a:pt x="1261955" y="1472280"/>
                  <a:pt x="1288849" y="1500554"/>
                  <a:pt x="1299193" y="1510208"/>
                </a:cubicBezTo>
                <a:cubicBezTo>
                  <a:pt x="1309537" y="1519862"/>
                  <a:pt x="1306434" y="1519172"/>
                  <a:pt x="1303331" y="1518483"/>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7" name="Forme libre 46"/>
          <p:cNvSpPr/>
          <p:nvPr/>
        </p:nvSpPr>
        <p:spPr>
          <a:xfrm>
            <a:off x="315589" y="2799845"/>
            <a:ext cx="1448475" cy="1349236"/>
          </a:xfrm>
          <a:custGeom>
            <a:avLst/>
            <a:gdLst>
              <a:gd name="connsiteX0" fmla="*/ 0 w 1448475"/>
              <a:gd name="connsiteY0" fmla="*/ 0 h 1440383"/>
              <a:gd name="connsiteX1" fmla="*/ 566443 w 1448475"/>
              <a:gd name="connsiteY1" fmla="*/ 89013 h 1440383"/>
              <a:gd name="connsiteX2" fmla="*/ 768744 w 1448475"/>
              <a:gd name="connsiteY2" fmla="*/ 56644 h 1440383"/>
              <a:gd name="connsiteX3" fmla="*/ 1019597 w 1448475"/>
              <a:gd name="connsiteY3" fmla="*/ 56644 h 1440383"/>
              <a:gd name="connsiteX4" fmla="*/ 971045 w 1448475"/>
              <a:gd name="connsiteY4" fmla="*/ 356050 h 1440383"/>
              <a:gd name="connsiteX5" fmla="*/ 1060057 w 1448475"/>
              <a:gd name="connsiteY5" fmla="*/ 420786 h 1440383"/>
              <a:gd name="connsiteX6" fmla="*/ 1327094 w 1448475"/>
              <a:gd name="connsiteY6" fmla="*/ 946768 h 1440383"/>
              <a:gd name="connsiteX7" fmla="*/ 1448475 w 1448475"/>
              <a:gd name="connsiteY7" fmla="*/ 1432291 h 1440383"/>
              <a:gd name="connsiteX8" fmla="*/ 833480 w 1448475"/>
              <a:gd name="connsiteY8" fmla="*/ 1440383 h 1440383"/>
              <a:gd name="connsiteX9" fmla="*/ 153749 w 1448475"/>
              <a:gd name="connsiteY9" fmla="*/ 1440383 h 1440383"/>
              <a:gd name="connsiteX10" fmla="*/ 0 w 1448475"/>
              <a:gd name="connsiteY10" fmla="*/ 0 h 144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8475" h="1440383">
                <a:moveTo>
                  <a:pt x="0" y="0"/>
                </a:moveTo>
                <a:lnTo>
                  <a:pt x="566443" y="89013"/>
                </a:lnTo>
                <a:lnTo>
                  <a:pt x="768744" y="56644"/>
                </a:lnTo>
                <a:lnTo>
                  <a:pt x="1019597" y="56644"/>
                </a:lnTo>
                <a:lnTo>
                  <a:pt x="971045" y="356050"/>
                </a:lnTo>
                <a:lnTo>
                  <a:pt x="1060057" y="420786"/>
                </a:lnTo>
                <a:lnTo>
                  <a:pt x="1327094" y="946768"/>
                </a:lnTo>
                <a:lnTo>
                  <a:pt x="1448475" y="1432291"/>
                </a:lnTo>
                <a:lnTo>
                  <a:pt x="833480" y="1440383"/>
                </a:lnTo>
                <a:lnTo>
                  <a:pt x="153749" y="1440383"/>
                </a:lnTo>
                <a:lnTo>
                  <a:pt x="0" y="0"/>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Forme libre 47"/>
          <p:cNvSpPr/>
          <p:nvPr/>
        </p:nvSpPr>
        <p:spPr>
          <a:xfrm>
            <a:off x="1731696" y="2468071"/>
            <a:ext cx="3034513" cy="2565175"/>
          </a:xfrm>
          <a:custGeom>
            <a:avLst/>
            <a:gdLst>
              <a:gd name="connsiteX0" fmla="*/ 0 w 3034513"/>
              <a:gd name="connsiteY0" fmla="*/ 396510 h 2565175"/>
              <a:gd name="connsiteX1" fmla="*/ 509798 w 3034513"/>
              <a:gd name="connsiteY1" fmla="*/ 40460 h 2565175"/>
              <a:gd name="connsiteX2" fmla="*/ 704007 w 3034513"/>
              <a:gd name="connsiteY2" fmla="*/ 0 h 2565175"/>
              <a:gd name="connsiteX3" fmla="*/ 1270449 w 3034513"/>
              <a:gd name="connsiteY3" fmla="*/ 364141 h 2565175"/>
              <a:gd name="connsiteX4" fmla="*/ 1577946 w 3034513"/>
              <a:gd name="connsiteY4" fmla="*/ 501706 h 2565175"/>
              <a:gd name="connsiteX5" fmla="*/ 1796431 w 3034513"/>
              <a:gd name="connsiteY5" fmla="*/ 493614 h 2565175"/>
              <a:gd name="connsiteX6" fmla="*/ 1796431 w 3034513"/>
              <a:gd name="connsiteY6" fmla="*/ 647363 h 2565175"/>
              <a:gd name="connsiteX7" fmla="*/ 1958272 w 3034513"/>
              <a:gd name="connsiteY7" fmla="*/ 865848 h 2565175"/>
              <a:gd name="connsiteX8" fmla="*/ 2112021 w 3034513"/>
              <a:gd name="connsiteY8" fmla="*/ 1011504 h 2565175"/>
              <a:gd name="connsiteX9" fmla="*/ 2160573 w 3034513"/>
              <a:gd name="connsiteY9" fmla="*/ 1270449 h 2565175"/>
              <a:gd name="connsiteX10" fmla="*/ 2281954 w 3034513"/>
              <a:gd name="connsiteY10" fmla="*/ 1343278 h 2565175"/>
              <a:gd name="connsiteX11" fmla="*/ 2290046 w 3034513"/>
              <a:gd name="connsiteY11" fmla="*/ 1165253 h 2565175"/>
              <a:gd name="connsiteX12" fmla="*/ 2346690 w 3034513"/>
              <a:gd name="connsiteY12" fmla="*/ 1189529 h 2565175"/>
              <a:gd name="connsiteX13" fmla="*/ 2370966 w 3034513"/>
              <a:gd name="connsiteY13" fmla="*/ 1440382 h 2565175"/>
              <a:gd name="connsiteX14" fmla="*/ 2492346 w 3034513"/>
              <a:gd name="connsiteY14" fmla="*/ 1456566 h 2565175"/>
              <a:gd name="connsiteX15" fmla="*/ 2791752 w 3034513"/>
              <a:gd name="connsiteY15" fmla="*/ 1408014 h 2565175"/>
              <a:gd name="connsiteX16" fmla="*/ 2880764 w 3034513"/>
              <a:gd name="connsiteY16" fmla="*/ 1278541 h 2565175"/>
              <a:gd name="connsiteX17" fmla="*/ 3010237 w 3034513"/>
              <a:gd name="connsiteY17" fmla="*/ 1513210 h 2565175"/>
              <a:gd name="connsiteX18" fmla="*/ 2977869 w 3034513"/>
              <a:gd name="connsiteY18" fmla="*/ 1691235 h 2565175"/>
              <a:gd name="connsiteX19" fmla="*/ 3034513 w 3034513"/>
              <a:gd name="connsiteY19" fmla="*/ 2209125 h 2565175"/>
              <a:gd name="connsiteX20" fmla="*/ 2120113 w 3034513"/>
              <a:gd name="connsiteY20" fmla="*/ 2565175 h 2565175"/>
              <a:gd name="connsiteX21" fmla="*/ 1529394 w 3034513"/>
              <a:gd name="connsiteY21" fmla="*/ 1877352 h 2565175"/>
              <a:gd name="connsiteX22" fmla="*/ 1035780 w 3034513"/>
              <a:gd name="connsiteY22" fmla="*/ 1189529 h 2565175"/>
              <a:gd name="connsiteX23" fmla="*/ 356049 w 3034513"/>
              <a:gd name="connsiteY23" fmla="*/ 687823 h 2565175"/>
              <a:gd name="connsiteX24" fmla="*/ 0 w 3034513"/>
              <a:gd name="connsiteY24" fmla="*/ 396510 h 25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4513" h="2565175">
                <a:moveTo>
                  <a:pt x="0" y="396510"/>
                </a:moveTo>
                <a:lnTo>
                  <a:pt x="509798" y="40460"/>
                </a:lnTo>
                <a:lnTo>
                  <a:pt x="704007" y="0"/>
                </a:lnTo>
                <a:lnTo>
                  <a:pt x="1270449" y="364141"/>
                </a:lnTo>
                <a:lnTo>
                  <a:pt x="1577946" y="501706"/>
                </a:lnTo>
                <a:lnTo>
                  <a:pt x="1796431" y="493614"/>
                </a:lnTo>
                <a:lnTo>
                  <a:pt x="1796431" y="647363"/>
                </a:lnTo>
                <a:lnTo>
                  <a:pt x="1958272" y="865848"/>
                </a:lnTo>
                <a:lnTo>
                  <a:pt x="2112021" y="1011504"/>
                </a:lnTo>
                <a:lnTo>
                  <a:pt x="2160573" y="1270449"/>
                </a:lnTo>
                <a:lnTo>
                  <a:pt x="2281954" y="1343278"/>
                </a:lnTo>
                <a:lnTo>
                  <a:pt x="2290046" y="1165253"/>
                </a:lnTo>
                <a:lnTo>
                  <a:pt x="2346690" y="1189529"/>
                </a:lnTo>
                <a:lnTo>
                  <a:pt x="2370966" y="1440382"/>
                </a:lnTo>
                <a:lnTo>
                  <a:pt x="2492346" y="1456566"/>
                </a:lnTo>
                <a:lnTo>
                  <a:pt x="2791752" y="1408014"/>
                </a:lnTo>
                <a:lnTo>
                  <a:pt x="2880764" y="1278541"/>
                </a:lnTo>
                <a:lnTo>
                  <a:pt x="3010237" y="1513210"/>
                </a:lnTo>
                <a:lnTo>
                  <a:pt x="2977869" y="1691235"/>
                </a:lnTo>
                <a:lnTo>
                  <a:pt x="3034513" y="2209125"/>
                </a:lnTo>
                <a:lnTo>
                  <a:pt x="2120113" y="2565175"/>
                </a:lnTo>
                <a:lnTo>
                  <a:pt x="1529394" y="1877352"/>
                </a:lnTo>
                <a:lnTo>
                  <a:pt x="1035780" y="1189529"/>
                </a:lnTo>
                <a:lnTo>
                  <a:pt x="356049" y="687823"/>
                </a:lnTo>
                <a:lnTo>
                  <a:pt x="0" y="396510"/>
                </a:lnTo>
                <a:close/>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52" name="Groupe 51"/>
          <p:cNvGrpSpPr/>
          <p:nvPr/>
        </p:nvGrpSpPr>
        <p:grpSpPr>
          <a:xfrm>
            <a:off x="966758" y="2740503"/>
            <a:ext cx="796594" cy="2426137"/>
            <a:chOff x="966758" y="2740503"/>
            <a:chExt cx="796594" cy="2426137"/>
          </a:xfrm>
        </p:grpSpPr>
        <p:sp>
          <p:nvSpPr>
            <p:cNvPr id="9" name="Forme libre 8"/>
            <p:cNvSpPr/>
            <p:nvPr/>
          </p:nvSpPr>
          <p:spPr>
            <a:xfrm>
              <a:off x="966758" y="2789949"/>
              <a:ext cx="796594" cy="2376691"/>
            </a:xfrm>
            <a:custGeom>
              <a:avLst/>
              <a:gdLst>
                <a:gd name="connsiteX0" fmla="*/ 766675 w 796594"/>
                <a:gd name="connsiteY0" fmla="*/ 2376691 h 2376691"/>
                <a:gd name="connsiteX1" fmla="*/ 755455 w 796594"/>
                <a:gd name="connsiteY1" fmla="*/ 1877418 h 2376691"/>
                <a:gd name="connsiteX2" fmla="*/ 519843 w 796594"/>
                <a:gd name="connsiteY2" fmla="*/ 1815710 h 2376691"/>
                <a:gd name="connsiteX3" fmla="*/ 491794 w 796594"/>
                <a:gd name="connsiteY3" fmla="*/ 1955955 h 2376691"/>
                <a:gd name="connsiteX4" fmla="*/ 474965 w 796594"/>
                <a:gd name="connsiteY4" fmla="*/ 2028883 h 2376691"/>
                <a:gd name="connsiteX5" fmla="*/ 385208 w 796594"/>
                <a:gd name="connsiteY5" fmla="*/ 2068152 h 2376691"/>
                <a:gd name="connsiteX6" fmla="*/ 222523 w 796594"/>
                <a:gd name="connsiteY6" fmla="*/ 1984004 h 2376691"/>
                <a:gd name="connsiteX7" fmla="*/ 155205 w 796594"/>
                <a:gd name="connsiteY7" fmla="*/ 1950345 h 2376691"/>
                <a:gd name="connsiteX8" fmla="*/ 9350 w 796594"/>
                <a:gd name="connsiteY8" fmla="*/ 1658635 h 2376691"/>
                <a:gd name="connsiteX9" fmla="*/ 99107 w 796594"/>
                <a:gd name="connsiteY9" fmla="*/ 1512780 h 2376691"/>
                <a:gd name="connsiteX10" fmla="*/ 160815 w 796594"/>
                <a:gd name="connsiteY10" fmla="*/ 1305217 h 2376691"/>
                <a:gd name="connsiteX11" fmla="*/ 205694 w 796594"/>
                <a:gd name="connsiteY11" fmla="*/ 1204240 h 2376691"/>
                <a:gd name="connsiteX12" fmla="*/ 323500 w 796594"/>
                <a:gd name="connsiteY12" fmla="*/ 1181801 h 2376691"/>
                <a:gd name="connsiteX13" fmla="*/ 301060 w 796594"/>
                <a:gd name="connsiteY13" fmla="*/ 1041555 h 2376691"/>
                <a:gd name="connsiteX14" fmla="*/ 284231 w 796594"/>
                <a:gd name="connsiteY14" fmla="*/ 839602 h 2376691"/>
                <a:gd name="connsiteX15" fmla="*/ 188864 w 796594"/>
                <a:gd name="connsiteY15" fmla="*/ 744235 h 2376691"/>
                <a:gd name="connsiteX16" fmla="*/ 132766 w 796594"/>
                <a:gd name="connsiteY16" fmla="*/ 519842 h 2376691"/>
                <a:gd name="connsiteX17" fmla="*/ 87887 w 796594"/>
                <a:gd name="connsiteY17" fmla="*/ 452525 h 2376691"/>
                <a:gd name="connsiteX18" fmla="*/ 138376 w 796594"/>
                <a:gd name="connsiteY18" fmla="*/ 244961 h 2376691"/>
                <a:gd name="connsiteX19" fmla="*/ 216913 w 796594"/>
                <a:gd name="connsiteY19" fmla="*/ 166424 h 2376691"/>
                <a:gd name="connsiteX20" fmla="*/ 334719 w 796594"/>
                <a:gd name="connsiteY20" fmla="*/ 26179 h 2376691"/>
                <a:gd name="connsiteX21" fmla="*/ 317890 w 796594"/>
                <a:gd name="connsiteY21" fmla="*/ 9349 h 2376691"/>
                <a:gd name="connsiteX22" fmla="*/ 317890 w 796594"/>
                <a:gd name="connsiteY22" fmla="*/ 9349 h 237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6594" h="2376691">
                  <a:moveTo>
                    <a:pt x="766675" y="2376691"/>
                  </a:moveTo>
                  <a:cubicBezTo>
                    <a:pt x="781634" y="2173803"/>
                    <a:pt x="796594" y="1970915"/>
                    <a:pt x="755455" y="1877418"/>
                  </a:cubicBezTo>
                  <a:cubicBezTo>
                    <a:pt x="714316" y="1783921"/>
                    <a:pt x="563786" y="1802621"/>
                    <a:pt x="519843" y="1815710"/>
                  </a:cubicBezTo>
                  <a:cubicBezTo>
                    <a:pt x="475900" y="1828799"/>
                    <a:pt x="499274" y="1920426"/>
                    <a:pt x="491794" y="1955955"/>
                  </a:cubicBezTo>
                  <a:cubicBezTo>
                    <a:pt x="484314" y="1991484"/>
                    <a:pt x="492729" y="2010184"/>
                    <a:pt x="474965" y="2028883"/>
                  </a:cubicBezTo>
                  <a:cubicBezTo>
                    <a:pt x="457201" y="2047582"/>
                    <a:pt x="427282" y="2075632"/>
                    <a:pt x="385208" y="2068152"/>
                  </a:cubicBezTo>
                  <a:cubicBezTo>
                    <a:pt x="343134" y="2060672"/>
                    <a:pt x="260857" y="2003639"/>
                    <a:pt x="222523" y="1984004"/>
                  </a:cubicBezTo>
                  <a:cubicBezTo>
                    <a:pt x="184189" y="1964369"/>
                    <a:pt x="190734" y="2004573"/>
                    <a:pt x="155205" y="1950345"/>
                  </a:cubicBezTo>
                  <a:cubicBezTo>
                    <a:pt x="119676" y="1896117"/>
                    <a:pt x="18700" y="1731562"/>
                    <a:pt x="9350" y="1658635"/>
                  </a:cubicBezTo>
                  <a:cubicBezTo>
                    <a:pt x="0" y="1585708"/>
                    <a:pt x="73863" y="1571683"/>
                    <a:pt x="99107" y="1512780"/>
                  </a:cubicBezTo>
                  <a:cubicBezTo>
                    <a:pt x="124351" y="1453877"/>
                    <a:pt x="143050" y="1356640"/>
                    <a:pt x="160815" y="1305217"/>
                  </a:cubicBezTo>
                  <a:cubicBezTo>
                    <a:pt x="178580" y="1253794"/>
                    <a:pt x="178580" y="1224809"/>
                    <a:pt x="205694" y="1204240"/>
                  </a:cubicBezTo>
                  <a:cubicBezTo>
                    <a:pt x="232808" y="1183671"/>
                    <a:pt x="307606" y="1208915"/>
                    <a:pt x="323500" y="1181801"/>
                  </a:cubicBezTo>
                  <a:cubicBezTo>
                    <a:pt x="339394" y="1154687"/>
                    <a:pt x="307605" y="1098588"/>
                    <a:pt x="301060" y="1041555"/>
                  </a:cubicBezTo>
                  <a:cubicBezTo>
                    <a:pt x="294515" y="984522"/>
                    <a:pt x="302930" y="889155"/>
                    <a:pt x="284231" y="839602"/>
                  </a:cubicBezTo>
                  <a:cubicBezTo>
                    <a:pt x="265532" y="790049"/>
                    <a:pt x="214108" y="797528"/>
                    <a:pt x="188864" y="744235"/>
                  </a:cubicBezTo>
                  <a:cubicBezTo>
                    <a:pt x="163620" y="690942"/>
                    <a:pt x="149595" y="568460"/>
                    <a:pt x="132766" y="519842"/>
                  </a:cubicBezTo>
                  <a:cubicBezTo>
                    <a:pt x="115937" y="471224"/>
                    <a:pt x="86952" y="498338"/>
                    <a:pt x="87887" y="452525"/>
                  </a:cubicBezTo>
                  <a:cubicBezTo>
                    <a:pt x="88822" y="406712"/>
                    <a:pt x="116872" y="292644"/>
                    <a:pt x="138376" y="244961"/>
                  </a:cubicBezTo>
                  <a:cubicBezTo>
                    <a:pt x="159880" y="197278"/>
                    <a:pt x="184189" y="202888"/>
                    <a:pt x="216913" y="166424"/>
                  </a:cubicBezTo>
                  <a:cubicBezTo>
                    <a:pt x="249637" y="129960"/>
                    <a:pt x="317890" y="52358"/>
                    <a:pt x="334719" y="26179"/>
                  </a:cubicBezTo>
                  <a:cubicBezTo>
                    <a:pt x="351548" y="0"/>
                    <a:pt x="317890" y="9349"/>
                    <a:pt x="317890" y="9349"/>
                  </a:cubicBezTo>
                  <a:lnTo>
                    <a:pt x="317890" y="9349"/>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51" name="Forme libre 50"/>
            <p:cNvSpPr/>
            <p:nvPr/>
          </p:nvSpPr>
          <p:spPr>
            <a:xfrm>
              <a:off x="1043873" y="2740503"/>
              <a:ext cx="113288" cy="229274"/>
            </a:xfrm>
            <a:custGeom>
              <a:avLst/>
              <a:gdLst>
                <a:gd name="connsiteX0" fmla="*/ 113288 w 113288"/>
                <a:gd name="connsiteY0" fmla="*/ 229274 h 229274"/>
                <a:gd name="connsiteX1" fmla="*/ 16184 w 113288"/>
                <a:gd name="connsiteY1" fmla="*/ 26973 h 229274"/>
                <a:gd name="connsiteX2" fmla="*/ 16184 w 113288"/>
                <a:gd name="connsiteY2" fmla="*/ 67433 h 229274"/>
              </a:gdLst>
              <a:ahLst/>
              <a:cxnLst>
                <a:cxn ang="0">
                  <a:pos x="connsiteX0" y="connsiteY0"/>
                </a:cxn>
                <a:cxn ang="0">
                  <a:pos x="connsiteX1" y="connsiteY1"/>
                </a:cxn>
                <a:cxn ang="0">
                  <a:pos x="connsiteX2" y="connsiteY2"/>
                </a:cxn>
              </a:cxnLst>
              <a:rect l="l" t="t" r="r" b="b"/>
              <a:pathLst>
                <a:path w="113288" h="229274">
                  <a:moveTo>
                    <a:pt x="113288" y="229274"/>
                  </a:moveTo>
                  <a:cubicBezTo>
                    <a:pt x="72828" y="141610"/>
                    <a:pt x="32368" y="53946"/>
                    <a:pt x="16184" y="26973"/>
                  </a:cubicBezTo>
                  <a:cubicBezTo>
                    <a:pt x="0" y="0"/>
                    <a:pt x="8092" y="33716"/>
                    <a:pt x="16184" y="67433"/>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sp>
        <p:nvSpPr>
          <p:cNvPr id="59" name="ZoneTexte 58"/>
          <p:cNvSpPr txBox="1"/>
          <p:nvPr/>
        </p:nvSpPr>
        <p:spPr>
          <a:xfrm>
            <a:off x="5436096" y="116632"/>
            <a:ext cx="3240360" cy="276999"/>
          </a:xfrm>
          <a:prstGeom prst="rect">
            <a:avLst/>
          </a:prstGeom>
          <a:noFill/>
        </p:spPr>
        <p:txBody>
          <a:bodyPr wrap="square" rtlCol="0">
            <a:spAutoFit/>
          </a:bodyPr>
          <a:lstStyle/>
          <a:p>
            <a:r>
              <a:rPr lang="fr-FR" sz="1200" b="1" dirty="0" smtClean="0"/>
              <a:t>I.  Une ressource inégalement disponible :</a:t>
            </a:r>
            <a:endParaRPr lang="fr-FR" sz="1200" b="1" dirty="0"/>
          </a:p>
        </p:txBody>
      </p:sp>
      <p:sp>
        <p:nvSpPr>
          <p:cNvPr id="60" name="Rectangle 59"/>
          <p:cNvSpPr/>
          <p:nvPr/>
        </p:nvSpPr>
        <p:spPr>
          <a:xfrm>
            <a:off x="5436096" y="116632"/>
            <a:ext cx="3456384" cy="6552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p:cNvSpPr txBox="1"/>
          <p:nvPr/>
        </p:nvSpPr>
        <p:spPr>
          <a:xfrm>
            <a:off x="5588496" y="359078"/>
            <a:ext cx="3240360" cy="261610"/>
          </a:xfrm>
          <a:prstGeom prst="rect">
            <a:avLst/>
          </a:prstGeom>
          <a:noFill/>
        </p:spPr>
        <p:txBody>
          <a:bodyPr wrap="square" rtlCol="0">
            <a:spAutoFit/>
          </a:bodyPr>
          <a:lstStyle/>
          <a:p>
            <a:r>
              <a:rPr lang="fr-FR" sz="1100" b="1" dirty="0" smtClean="0"/>
              <a:t>1. Des pays </a:t>
            </a:r>
            <a:r>
              <a:rPr lang="fr-FR" sz="1100" b="1" smtClean="0"/>
              <a:t>qui </a:t>
            </a:r>
            <a:r>
              <a:rPr lang="fr-FR" sz="1100" b="1" smtClean="0"/>
              <a:t>doivent </a:t>
            </a:r>
            <a:r>
              <a:rPr lang="fr-FR" sz="1100" b="1" dirty="0" smtClean="0"/>
              <a:t>faire face au manque d’eau : </a:t>
            </a:r>
            <a:endParaRPr lang="fr-FR" sz="1100" b="1" dirty="0"/>
          </a:p>
        </p:txBody>
      </p:sp>
      <p:sp>
        <p:nvSpPr>
          <p:cNvPr id="62" name="Rectangle 61"/>
          <p:cNvSpPr/>
          <p:nvPr/>
        </p:nvSpPr>
        <p:spPr>
          <a:xfrm>
            <a:off x="5580112" y="692696"/>
            <a:ext cx="360000" cy="180000"/>
          </a:xfrm>
          <a:prstGeom prst="rect">
            <a:avLst/>
          </a:prstGeom>
          <a:solidFill>
            <a:srgbClr val="00B0F0">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62"/>
          <p:cNvSpPr/>
          <p:nvPr/>
        </p:nvSpPr>
        <p:spPr>
          <a:xfrm>
            <a:off x="5580112" y="1016752"/>
            <a:ext cx="360000" cy="180000"/>
          </a:xfrm>
          <a:prstGeom prst="rect">
            <a:avLst/>
          </a:prstGeom>
          <a:solidFill>
            <a:srgbClr val="FF0000">
              <a:alpha val="50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63"/>
          <p:cNvSpPr/>
          <p:nvPr/>
        </p:nvSpPr>
        <p:spPr>
          <a:xfrm>
            <a:off x="5580112" y="1376792"/>
            <a:ext cx="360000" cy="180000"/>
          </a:xfrm>
          <a:prstGeom prst="rect">
            <a:avLst/>
          </a:prstGeom>
          <a:solidFill>
            <a:srgbClr val="FFFF00">
              <a:alpha val="75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p:cNvSpPr txBox="1"/>
          <p:nvPr/>
        </p:nvSpPr>
        <p:spPr>
          <a:xfrm>
            <a:off x="5903640" y="620688"/>
            <a:ext cx="3240360" cy="261610"/>
          </a:xfrm>
          <a:prstGeom prst="rect">
            <a:avLst/>
          </a:prstGeom>
          <a:noFill/>
        </p:spPr>
        <p:txBody>
          <a:bodyPr wrap="square" rtlCol="0">
            <a:spAutoFit/>
          </a:bodyPr>
          <a:lstStyle/>
          <a:p>
            <a:r>
              <a:rPr lang="fr-FR" sz="1100" dirty="0" smtClean="0"/>
              <a:t> Pays peu confronté au manque d’eau.</a:t>
            </a:r>
            <a:endParaRPr lang="fr-FR" sz="1100" b="1" dirty="0"/>
          </a:p>
        </p:txBody>
      </p:sp>
      <p:sp>
        <p:nvSpPr>
          <p:cNvPr id="66" name="ZoneTexte 65"/>
          <p:cNvSpPr txBox="1"/>
          <p:nvPr/>
        </p:nvSpPr>
        <p:spPr>
          <a:xfrm>
            <a:off x="5940152" y="863134"/>
            <a:ext cx="3240360" cy="430887"/>
          </a:xfrm>
          <a:prstGeom prst="rect">
            <a:avLst/>
          </a:prstGeom>
          <a:noFill/>
        </p:spPr>
        <p:txBody>
          <a:bodyPr wrap="square" rtlCol="0">
            <a:spAutoFit/>
          </a:bodyPr>
          <a:lstStyle/>
          <a:p>
            <a:r>
              <a:rPr lang="fr-FR" sz="1100" dirty="0" smtClean="0"/>
              <a:t> Pays  qui doit  faire face à un stress hydrique important .</a:t>
            </a:r>
            <a:endParaRPr lang="fr-FR" sz="1100" b="1" dirty="0"/>
          </a:p>
        </p:txBody>
      </p:sp>
      <p:sp>
        <p:nvSpPr>
          <p:cNvPr id="67" name="ZoneTexte 66"/>
          <p:cNvSpPr txBox="1"/>
          <p:nvPr/>
        </p:nvSpPr>
        <p:spPr>
          <a:xfrm>
            <a:off x="5903640" y="1269921"/>
            <a:ext cx="2916832" cy="430887"/>
          </a:xfrm>
          <a:prstGeom prst="rect">
            <a:avLst/>
          </a:prstGeom>
          <a:noFill/>
        </p:spPr>
        <p:txBody>
          <a:bodyPr wrap="square" rtlCol="0">
            <a:spAutoFit/>
          </a:bodyPr>
          <a:lstStyle/>
          <a:p>
            <a:r>
              <a:rPr lang="fr-FR" sz="1100" dirty="0" smtClean="0"/>
              <a:t> Pays  les plus touchés par le manque d’eau, situation de pénurie.</a:t>
            </a:r>
            <a:endParaRPr lang="fr-FR" sz="1100" b="1" dirty="0"/>
          </a:p>
        </p:txBody>
      </p:sp>
      <p:sp>
        <p:nvSpPr>
          <p:cNvPr id="68" name="ZoneTexte 67"/>
          <p:cNvSpPr txBox="1"/>
          <p:nvPr/>
        </p:nvSpPr>
        <p:spPr>
          <a:xfrm>
            <a:off x="5652120" y="1655222"/>
            <a:ext cx="3240360" cy="261610"/>
          </a:xfrm>
          <a:prstGeom prst="rect">
            <a:avLst/>
          </a:prstGeom>
          <a:noFill/>
        </p:spPr>
        <p:txBody>
          <a:bodyPr wrap="square" rtlCol="0">
            <a:spAutoFit/>
          </a:bodyPr>
          <a:lstStyle/>
          <a:p>
            <a:r>
              <a:rPr lang="fr-FR" sz="1100" b="1" dirty="0" smtClean="0"/>
              <a:t>2. Une eau inégalement accessible :</a:t>
            </a:r>
            <a:endParaRPr lang="fr-FR" sz="1100" b="1" dirty="0"/>
          </a:p>
        </p:txBody>
      </p:sp>
      <p:cxnSp>
        <p:nvCxnSpPr>
          <p:cNvPr id="70" name="Connecteur droit 69"/>
          <p:cNvCxnSpPr/>
          <p:nvPr/>
        </p:nvCxnSpPr>
        <p:spPr>
          <a:xfrm>
            <a:off x="5508104" y="2060848"/>
            <a:ext cx="28803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5796136" y="1916832"/>
            <a:ext cx="3096344" cy="430887"/>
          </a:xfrm>
          <a:prstGeom prst="rect">
            <a:avLst/>
          </a:prstGeom>
          <a:noFill/>
        </p:spPr>
        <p:txBody>
          <a:bodyPr wrap="square" rtlCol="0">
            <a:spAutoFit/>
          </a:bodyPr>
          <a:lstStyle/>
          <a:p>
            <a:r>
              <a:rPr lang="fr-FR" sz="1100" dirty="0" smtClean="0"/>
              <a:t>Grand fleuve, principale ressource d’eau renouvelable.</a:t>
            </a:r>
            <a:endParaRPr lang="fr-FR" sz="1100" b="1" dirty="0"/>
          </a:p>
        </p:txBody>
      </p:sp>
      <p:sp>
        <p:nvSpPr>
          <p:cNvPr id="74" name="Forme libre 73"/>
          <p:cNvSpPr/>
          <p:nvPr/>
        </p:nvSpPr>
        <p:spPr>
          <a:xfrm>
            <a:off x="5549189" y="2358843"/>
            <a:ext cx="318955" cy="206061"/>
          </a:xfrm>
          <a:custGeom>
            <a:avLst/>
            <a:gdLst>
              <a:gd name="connsiteX0" fmla="*/ 0 w 206188"/>
              <a:gd name="connsiteY0" fmla="*/ 0 h 179294"/>
              <a:gd name="connsiteX1" fmla="*/ 0 w 206188"/>
              <a:gd name="connsiteY1" fmla="*/ 0 h 179294"/>
              <a:gd name="connsiteX2" fmla="*/ 161364 w 206188"/>
              <a:gd name="connsiteY2" fmla="*/ 17929 h 179294"/>
              <a:gd name="connsiteX3" fmla="*/ 206188 w 206188"/>
              <a:gd name="connsiteY3" fmla="*/ 179294 h 179294"/>
              <a:gd name="connsiteX4" fmla="*/ 26894 w 206188"/>
              <a:gd name="connsiteY4" fmla="*/ 161365 h 179294"/>
              <a:gd name="connsiteX5" fmla="*/ 0 w 206188"/>
              <a:gd name="connsiteY5" fmla="*/ 0 h 17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88" h="179294">
                <a:moveTo>
                  <a:pt x="0" y="0"/>
                </a:moveTo>
                <a:lnTo>
                  <a:pt x="0" y="0"/>
                </a:lnTo>
                <a:cubicBezTo>
                  <a:pt x="137338" y="19619"/>
                  <a:pt x="83245" y="17929"/>
                  <a:pt x="161364" y="17929"/>
                </a:cubicBezTo>
                <a:lnTo>
                  <a:pt x="206188" y="179294"/>
                </a:lnTo>
                <a:lnTo>
                  <a:pt x="26894" y="161365"/>
                </a:lnTo>
                <a:lnTo>
                  <a:pt x="0" y="0"/>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ZoneTexte 75"/>
          <p:cNvSpPr txBox="1"/>
          <p:nvPr/>
        </p:nvSpPr>
        <p:spPr>
          <a:xfrm>
            <a:off x="5868144" y="2303294"/>
            <a:ext cx="3096344" cy="261610"/>
          </a:xfrm>
          <a:prstGeom prst="rect">
            <a:avLst/>
          </a:prstGeom>
          <a:noFill/>
        </p:spPr>
        <p:txBody>
          <a:bodyPr wrap="square" rtlCol="0">
            <a:spAutoFit/>
          </a:bodyPr>
          <a:lstStyle/>
          <a:p>
            <a:r>
              <a:rPr lang="fr-FR" sz="1100" dirty="0" smtClean="0"/>
              <a:t>Grand aquifère fossile.</a:t>
            </a:r>
            <a:endParaRPr lang="fr-FR" sz="1100" b="1" dirty="0"/>
          </a:p>
        </p:txBody>
      </p:sp>
      <p:sp>
        <p:nvSpPr>
          <p:cNvPr id="77" name="ZoneTexte 76"/>
          <p:cNvSpPr txBox="1"/>
          <p:nvPr/>
        </p:nvSpPr>
        <p:spPr>
          <a:xfrm>
            <a:off x="5652120" y="2591326"/>
            <a:ext cx="3240360" cy="261610"/>
          </a:xfrm>
          <a:prstGeom prst="rect">
            <a:avLst/>
          </a:prstGeom>
          <a:noFill/>
        </p:spPr>
        <p:txBody>
          <a:bodyPr wrap="square" rtlCol="0">
            <a:spAutoFit/>
          </a:bodyPr>
          <a:lstStyle/>
          <a:p>
            <a:r>
              <a:rPr lang="fr-FR" sz="1100" b="1" dirty="0" smtClean="0"/>
              <a:t>3. Des moyens modernes pour satisfaire les besoins </a:t>
            </a:r>
            <a:r>
              <a:rPr lang="fr-FR" sz="1100" dirty="0" smtClean="0"/>
              <a:t>:</a:t>
            </a:r>
            <a:endParaRPr lang="fr-FR" sz="1100" b="1" dirty="0"/>
          </a:p>
        </p:txBody>
      </p:sp>
      <p:sp>
        <p:nvSpPr>
          <p:cNvPr id="79" name="Rectangle 78"/>
          <p:cNvSpPr/>
          <p:nvPr/>
        </p:nvSpPr>
        <p:spPr>
          <a:xfrm>
            <a:off x="5508104" y="2852936"/>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Rectangle 79"/>
          <p:cNvSpPr/>
          <p:nvPr/>
        </p:nvSpPr>
        <p:spPr>
          <a:xfrm>
            <a:off x="3491880" y="3068960"/>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Rectangle 80"/>
          <p:cNvSpPr/>
          <p:nvPr/>
        </p:nvSpPr>
        <p:spPr>
          <a:xfrm>
            <a:off x="3923928" y="3573016"/>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p:cNvSpPr/>
          <p:nvPr/>
        </p:nvSpPr>
        <p:spPr>
          <a:xfrm>
            <a:off x="4716016" y="3573016"/>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Rectangle 83"/>
          <p:cNvSpPr/>
          <p:nvPr/>
        </p:nvSpPr>
        <p:spPr>
          <a:xfrm>
            <a:off x="2267744" y="4221088"/>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Rectangle 84"/>
          <p:cNvSpPr/>
          <p:nvPr/>
        </p:nvSpPr>
        <p:spPr>
          <a:xfrm>
            <a:off x="1691680" y="3284984"/>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Rectangle 85"/>
          <p:cNvSpPr/>
          <p:nvPr/>
        </p:nvSpPr>
        <p:spPr>
          <a:xfrm>
            <a:off x="1979712" y="3717032"/>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ZoneTexte 86"/>
          <p:cNvSpPr txBox="1"/>
          <p:nvPr/>
        </p:nvSpPr>
        <p:spPr>
          <a:xfrm>
            <a:off x="5652120" y="2807350"/>
            <a:ext cx="3240360" cy="261610"/>
          </a:xfrm>
          <a:prstGeom prst="rect">
            <a:avLst/>
          </a:prstGeom>
          <a:noFill/>
        </p:spPr>
        <p:txBody>
          <a:bodyPr wrap="square" rtlCol="0">
            <a:spAutoFit/>
          </a:bodyPr>
          <a:lstStyle/>
          <a:p>
            <a:r>
              <a:rPr lang="fr-FR" sz="1100" dirty="0" smtClean="0"/>
              <a:t>Principale zone d’installation d’usine de dessalement.</a:t>
            </a:r>
            <a:endParaRPr lang="fr-FR" sz="1100" b="1" dirty="0"/>
          </a:p>
        </p:txBody>
      </p:sp>
      <p:sp>
        <p:nvSpPr>
          <p:cNvPr id="88" name="ZoneTexte 87"/>
          <p:cNvSpPr txBox="1"/>
          <p:nvPr/>
        </p:nvSpPr>
        <p:spPr>
          <a:xfrm>
            <a:off x="5436096" y="3284984"/>
            <a:ext cx="3240360" cy="276999"/>
          </a:xfrm>
          <a:prstGeom prst="rect">
            <a:avLst/>
          </a:prstGeom>
          <a:noFill/>
        </p:spPr>
        <p:txBody>
          <a:bodyPr wrap="square" rtlCol="0">
            <a:spAutoFit/>
          </a:bodyPr>
          <a:lstStyle/>
          <a:p>
            <a:r>
              <a:rPr lang="fr-FR" sz="1200" b="1" dirty="0" smtClean="0"/>
              <a:t>II.  Une ressource pour… :</a:t>
            </a:r>
            <a:endParaRPr lang="fr-FR" sz="1200" b="1" dirty="0"/>
          </a:p>
        </p:txBody>
      </p:sp>
      <p:sp>
        <p:nvSpPr>
          <p:cNvPr id="90" name="Rectangle 89"/>
          <p:cNvSpPr/>
          <p:nvPr/>
        </p:nvSpPr>
        <p:spPr>
          <a:xfrm>
            <a:off x="3779912" y="3429000"/>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9" name="Connecteur droit avec flèche 98"/>
          <p:cNvCxnSpPr/>
          <p:nvPr/>
        </p:nvCxnSpPr>
        <p:spPr>
          <a:xfrm>
            <a:off x="2123728" y="3789040"/>
            <a:ext cx="216024"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2699792" y="4797152"/>
            <a:ext cx="14401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3" name="Connecteur droit avec flèche 102"/>
          <p:cNvCxnSpPr/>
          <p:nvPr/>
        </p:nvCxnSpPr>
        <p:spPr>
          <a:xfrm flipV="1">
            <a:off x="2411760" y="4221088"/>
            <a:ext cx="144016" cy="7200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flipH="1" flipV="1">
            <a:off x="899592" y="3717032"/>
            <a:ext cx="216024" cy="288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a:off x="5508104" y="3212976"/>
            <a:ext cx="288032"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0" name="ZoneTexte 119"/>
          <p:cNvSpPr txBox="1"/>
          <p:nvPr/>
        </p:nvSpPr>
        <p:spPr>
          <a:xfrm>
            <a:off x="5724128" y="3068960"/>
            <a:ext cx="3240360" cy="261610"/>
          </a:xfrm>
          <a:prstGeom prst="rect">
            <a:avLst/>
          </a:prstGeom>
          <a:noFill/>
        </p:spPr>
        <p:txBody>
          <a:bodyPr wrap="square" rtlCol="0">
            <a:spAutoFit/>
          </a:bodyPr>
          <a:lstStyle/>
          <a:p>
            <a:r>
              <a:rPr lang="fr-FR" sz="1100" dirty="0" smtClean="0"/>
              <a:t>Grands équipement de transfert d’eau.</a:t>
            </a:r>
            <a:endParaRPr lang="fr-FR" sz="1100" b="1" dirty="0"/>
          </a:p>
        </p:txBody>
      </p:sp>
      <p:sp>
        <p:nvSpPr>
          <p:cNvPr id="121" name="ZoneTexte 120"/>
          <p:cNvSpPr txBox="1"/>
          <p:nvPr/>
        </p:nvSpPr>
        <p:spPr>
          <a:xfrm>
            <a:off x="5580112" y="3501008"/>
            <a:ext cx="3240360" cy="261610"/>
          </a:xfrm>
          <a:prstGeom prst="rect">
            <a:avLst/>
          </a:prstGeom>
          <a:noFill/>
        </p:spPr>
        <p:txBody>
          <a:bodyPr wrap="square" rtlCol="0">
            <a:spAutoFit/>
          </a:bodyPr>
          <a:lstStyle/>
          <a:p>
            <a:r>
              <a:rPr lang="fr-FR" sz="1100" b="1" dirty="0" smtClean="0"/>
              <a:t>1.  …  permettre la production agricole : </a:t>
            </a:r>
            <a:endParaRPr lang="fr-FR" sz="1100" b="1" dirty="0"/>
          </a:p>
        </p:txBody>
      </p:sp>
      <p:sp>
        <p:nvSpPr>
          <p:cNvPr id="124" name="Forme libre 123"/>
          <p:cNvSpPr/>
          <p:nvPr/>
        </p:nvSpPr>
        <p:spPr>
          <a:xfrm>
            <a:off x="2026024" y="1443318"/>
            <a:ext cx="1595717" cy="1595717"/>
          </a:xfrm>
          <a:custGeom>
            <a:avLst/>
            <a:gdLst>
              <a:gd name="connsiteX0" fmla="*/ 26894 w 1595717"/>
              <a:gd name="connsiteY0" fmla="*/ 161364 h 1595717"/>
              <a:gd name="connsiteX1" fmla="*/ 313764 w 1595717"/>
              <a:gd name="connsiteY1" fmla="*/ 277906 h 1595717"/>
              <a:gd name="connsiteX2" fmla="*/ 394447 w 1595717"/>
              <a:gd name="connsiteY2" fmla="*/ 546847 h 1595717"/>
              <a:gd name="connsiteX3" fmla="*/ 645458 w 1595717"/>
              <a:gd name="connsiteY3" fmla="*/ 779929 h 1595717"/>
              <a:gd name="connsiteX4" fmla="*/ 717176 w 1595717"/>
              <a:gd name="connsiteY4" fmla="*/ 591670 h 1595717"/>
              <a:gd name="connsiteX5" fmla="*/ 439270 w 1595717"/>
              <a:gd name="connsiteY5" fmla="*/ 179294 h 1595717"/>
              <a:gd name="connsiteX6" fmla="*/ 609600 w 1595717"/>
              <a:gd name="connsiteY6" fmla="*/ 0 h 1595717"/>
              <a:gd name="connsiteX7" fmla="*/ 851647 w 1595717"/>
              <a:gd name="connsiteY7" fmla="*/ 170329 h 1595717"/>
              <a:gd name="connsiteX8" fmla="*/ 1066800 w 1595717"/>
              <a:gd name="connsiteY8" fmla="*/ 815788 h 1595717"/>
              <a:gd name="connsiteX9" fmla="*/ 1093694 w 1595717"/>
              <a:gd name="connsiteY9" fmla="*/ 950258 h 1595717"/>
              <a:gd name="connsiteX10" fmla="*/ 1362635 w 1595717"/>
              <a:gd name="connsiteY10" fmla="*/ 1174376 h 1595717"/>
              <a:gd name="connsiteX11" fmla="*/ 1506070 w 1595717"/>
              <a:gd name="connsiteY11" fmla="*/ 1452282 h 1595717"/>
              <a:gd name="connsiteX12" fmla="*/ 1595717 w 1595717"/>
              <a:gd name="connsiteY12" fmla="*/ 1506070 h 1595717"/>
              <a:gd name="connsiteX13" fmla="*/ 1524000 w 1595717"/>
              <a:gd name="connsiteY13" fmla="*/ 1595717 h 1595717"/>
              <a:gd name="connsiteX14" fmla="*/ 1192305 w 1595717"/>
              <a:gd name="connsiteY14" fmla="*/ 1434353 h 1595717"/>
              <a:gd name="connsiteX15" fmla="*/ 645458 w 1595717"/>
              <a:gd name="connsiteY15" fmla="*/ 1075764 h 1595717"/>
              <a:gd name="connsiteX16" fmla="*/ 233082 w 1595717"/>
              <a:gd name="connsiteY16" fmla="*/ 726141 h 1595717"/>
              <a:gd name="connsiteX17" fmla="*/ 0 w 1595717"/>
              <a:gd name="connsiteY17" fmla="*/ 510988 h 1595717"/>
              <a:gd name="connsiteX18" fmla="*/ 26894 w 1595717"/>
              <a:gd name="connsiteY18" fmla="*/ 161364 h 159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5717" h="1595717">
                <a:moveTo>
                  <a:pt x="26894" y="161364"/>
                </a:moveTo>
                <a:lnTo>
                  <a:pt x="313764" y="277906"/>
                </a:lnTo>
                <a:lnTo>
                  <a:pt x="394447" y="546847"/>
                </a:lnTo>
                <a:lnTo>
                  <a:pt x="645458" y="779929"/>
                </a:lnTo>
                <a:lnTo>
                  <a:pt x="717176" y="591670"/>
                </a:lnTo>
                <a:lnTo>
                  <a:pt x="439270" y="179294"/>
                </a:lnTo>
                <a:lnTo>
                  <a:pt x="609600" y="0"/>
                </a:lnTo>
                <a:lnTo>
                  <a:pt x="851647" y="170329"/>
                </a:lnTo>
                <a:lnTo>
                  <a:pt x="1066800" y="815788"/>
                </a:lnTo>
                <a:lnTo>
                  <a:pt x="1093694" y="950258"/>
                </a:lnTo>
                <a:lnTo>
                  <a:pt x="1362635" y="1174376"/>
                </a:lnTo>
                <a:lnTo>
                  <a:pt x="1506070" y="1452282"/>
                </a:lnTo>
                <a:lnTo>
                  <a:pt x="1595717" y="1506070"/>
                </a:lnTo>
                <a:lnTo>
                  <a:pt x="1524000" y="1595717"/>
                </a:lnTo>
                <a:lnTo>
                  <a:pt x="1192305" y="1434353"/>
                </a:lnTo>
                <a:lnTo>
                  <a:pt x="645458" y="1075764"/>
                </a:lnTo>
                <a:lnTo>
                  <a:pt x="233082" y="726141"/>
                </a:lnTo>
                <a:lnTo>
                  <a:pt x="0" y="510988"/>
                </a:lnTo>
                <a:lnTo>
                  <a:pt x="26894" y="161364"/>
                </a:lnTo>
                <a:close/>
              </a:path>
            </a:pathLst>
          </a:cu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Ellipse 124"/>
          <p:cNvSpPr/>
          <p:nvPr/>
        </p:nvSpPr>
        <p:spPr>
          <a:xfrm>
            <a:off x="899592" y="2780928"/>
            <a:ext cx="432048" cy="3600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Ellipse 125"/>
          <p:cNvSpPr/>
          <p:nvPr/>
        </p:nvSpPr>
        <p:spPr>
          <a:xfrm>
            <a:off x="2339752" y="2924944"/>
            <a:ext cx="57606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Ellipse 127"/>
          <p:cNvSpPr/>
          <p:nvPr/>
        </p:nvSpPr>
        <p:spPr>
          <a:xfrm rot="3052378">
            <a:off x="3271272" y="3481672"/>
            <a:ext cx="648072" cy="2964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Ellipse 126"/>
          <p:cNvSpPr/>
          <p:nvPr/>
        </p:nvSpPr>
        <p:spPr>
          <a:xfrm>
            <a:off x="2987824" y="4149080"/>
            <a:ext cx="648072"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5" name="Connecteur droit avec flèche 94"/>
          <p:cNvCxnSpPr/>
          <p:nvPr/>
        </p:nvCxnSpPr>
        <p:spPr>
          <a:xfrm flipH="1">
            <a:off x="3563888" y="3717032"/>
            <a:ext cx="360040" cy="14401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90" idx="1"/>
          </p:cNvCxnSpPr>
          <p:nvPr/>
        </p:nvCxnSpPr>
        <p:spPr>
          <a:xfrm flipH="1">
            <a:off x="3563888" y="3483000"/>
            <a:ext cx="216024" cy="30604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a:stCxn id="47" idx="3"/>
          </p:cNvCxnSpPr>
          <p:nvPr/>
        </p:nvCxnSpPr>
        <p:spPr>
          <a:xfrm>
            <a:off x="1335186" y="2852905"/>
            <a:ext cx="212478" cy="7203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0" name="Ellipse 129"/>
          <p:cNvSpPr/>
          <p:nvPr/>
        </p:nvSpPr>
        <p:spPr>
          <a:xfrm>
            <a:off x="5580112" y="3789040"/>
            <a:ext cx="324000" cy="180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1" name="ZoneTexte 130"/>
          <p:cNvSpPr txBox="1"/>
          <p:nvPr/>
        </p:nvSpPr>
        <p:spPr>
          <a:xfrm>
            <a:off x="5868144" y="3743454"/>
            <a:ext cx="3240360" cy="261610"/>
          </a:xfrm>
          <a:prstGeom prst="rect">
            <a:avLst/>
          </a:prstGeom>
          <a:noFill/>
        </p:spPr>
        <p:txBody>
          <a:bodyPr wrap="square" rtlCol="0">
            <a:spAutoFit/>
          </a:bodyPr>
          <a:lstStyle/>
          <a:p>
            <a:r>
              <a:rPr lang="fr-FR" sz="1100" dirty="0" smtClean="0"/>
              <a:t>Importante zone de culture irriguée.</a:t>
            </a:r>
            <a:endParaRPr lang="fr-FR" sz="1100" b="1" dirty="0"/>
          </a:p>
        </p:txBody>
      </p:sp>
      <p:sp>
        <p:nvSpPr>
          <p:cNvPr id="132" name="Ellipse 131"/>
          <p:cNvSpPr/>
          <p:nvPr/>
        </p:nvSpPr>
        <p:spPr>
          <a:xfrm rot="16758823" flipV="1">
            <a:off x="1526048" y="2573147"/>
            <a:ext cx="416904" cy="12753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82"/>
          <p:cNvSpPr/>
          <p:nvPr/>
        </p:nvSpPr>
        <p:spPr>
          <a:xfrm>
            <a:off x="1547664" y="2636912"/>
            <a:ext cx="108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5" name="Connecteur droit avec flèche 104"/>
          <p:cNvCxnSpPr/>
          <p:nvPr/>
        </p:nvCxnSpPr>
        <p:spPr>
          <a:xfrm flipH="1">
            <a:off x="1691680" y="2348880"/>
            <a:ext cx="150537" cy="37024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6" name="ZoneTexte 135"/>
          <p:cNvSpPr txBox="1"/>
          <p:nvPr/>
        </p:nvSpPr>
        <p:spPr>
          <a:xfrm>
            <a:off x="5580112" y="3959478"/>
            <a:ext cx="3240360" cy="261610"/>
          </a:xfrm>
          <a:prstGeom prst="rect">
            <a:avLst/>
          </a:prstGeom>
          <a:noFill/>
        </p:spPr>
        <p:txBody>
          <a:bodyPr wrap="square" rtlCol="0">
            <a:spAutoFit/>
          </a:bodyPr>
          <a:lstStyle/>
          <a:p>
            <a:r>
              <a:rPr lang="fr-FR" sz="1100" b="1" dirty="0" smtClean="0"/>
              <a:t>2.  … pour  satisfaire les besoins urbains :</a:t>
            </a:r>
            <a:endParaRPr lang="fr-FR" sz="1100" b="1" dirty="0"/>
          </a:p>
        </p:txBody>
      </p:sp>
      <p:sp>
        <p:nvSpPr>
          <p:cNvPr id="137" name="Ellipse 136"/>
          <p:cNvSpPr/>
          <p:nvPr/>
        </p:nvSpPr>
        <p:spPr>
          <a:xfrm>
            <a:off x="5580112" y="4293096"/>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Ellipse 137"/>
          <p:cNvSpPr/>
          <p:nvPr/>
        </p:nvSpPr>
        <p:spPr>
          <a:xfrm>
            <a:off x="2555776" y="4149080"/>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Ellipse 138"/>
          <p:cNvSpPr/>
          <p:nvPr/>
        </p:nvSpPr>
        <p:spPr>
          <a:xfrm>
            <a:off x="3491888" y="3789048"/>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Ellipse 139"/>
          <p:cNvSpPr/>
          <p:nvPr/>
        </p:nvSpPr>
        <p:spPr>
          <a:xfrm>
            <a:off x="4572000" y="3717032"/>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Ellipse 140"/>
          <p:cNvSpPr/>
          <p:nvPr/>
        </p:nvSpPr>
        <p:spPr>
          <a:xfrm>
            <a:off x="1043608" y="2852936"/>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Ellipse 141"/>
          <p:cNvSpPr/>
          <p:nvPr/>
        </p:nvSpPr>
        <p:spPr>
          <a:xfrm>
            <a:off x="1907704" y="2276872"/>
            <a:ext cx="108000" cy="108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3" name="Ellipse 142"/>
          <p:cNvSpPr/>
          <p:nvPr/>
        </p:nvSpPr>
        <p:spPr>
          <a:xfrm>
            <a:off x="2771800" y="2276872"/>
            <a:ext cx="144000" cy="144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Ellipse 144"/>
          <p:cNvSpPr/>
          <p:nvPr/>
        </p:nvSpPr>
        <p:spPr>
          <a:xfrm>
            <a:off x="1763688" y="2636912"/>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6" name="Ellipse 145"/>
          <p:cNvSpPr/>
          <p:nvPr/>
        </p:nvSpPr>
        <p:spPr>
          <a:xfrm>
            <a:off x="2339768" y="3717032"/>
            <a:ext cx="72000" cy="7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7" name="Ellipse 146"/>
          <p:cNvSpPr/>
          <p:nvPr/>
        </p:nvSpPr>
        <p:spPr>
          <a:xfrm>
            <a:off x="5724128" y="4221088"/>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9" name="ZoneTexte 148"/>
          <p:cNvSpPr txBox="1"/>
          <p:nvPr/>
        </p:nvSpPr>
        <p:spPr>
          <a:xfrm>
            <a:off x="5903640" y="4149080"/>
            <a:ext cx="2916832" cy="430887"/>
          </a:xfrm>
          <a:prstGeom prst="rect">
            <a:avLst/>
          </a:prstGeom>
          <a:noFill/>
        </p:spPr>
        <p:txBody>
          <a:bodyPr wrap="square" rtlCol="0">
            <a:spAutoFit/>
          </a:bodyPr>
          <a:lstStyle/>
          <a:p>
            <a:r>
              <a:rPr lang="fr-FR" sz="1100" dirty="0" smtClean="0"/>
              <a:t>Grande agglomération dont l’approvisionnement en eau pose problème.</a:t>
            </a:r>
            <a:endParaRPr lang="fr-FR" sz="1100" b="1" dirty="0"/>
          </a:p>
        </p:txBody>
      </p:sp>
      <p:sp>
        <p:nvSpPr>
          <p:cNvPr id="151" name="Forme libre 150"/>
          <p:cNvSpPr/>
          <p:nvPr/>
        </p:nvSpPr>
        <p:spPr>
          <a:xfrm>
            <a:off x="755576" y="2780928"/>
            <a:ext cx="262919" cy="48861"/>
          </a:xfrm>
          <a:custGeom>
            <a:avLst/>
            <a:gdLst>
              <a:gd name="connsiteX0" fmla="*/ 0 w 262919"/>
              <a:gd name="connsiteY0" fmla="*/ 13960 h 48861"/>
              <a:gd name="connsiteX1" fmla="*/ 69801 w 262919"/>
              <a:gd name="connsiteY1" fmla="*/ 48861 h 48861"/>
              <a:gd name="connsiteX2" fmla="*/ 237325 w 262919"/>
              <a:gd name="connsiteY2" fmla="*/ 13960 h 48861"/>
              <a:gd name="connsiteX3" fmla="*/ 223365 w 262919"/>
              <a:gd name="connsiteY3" fmla="*/ 0 h 48861"/>
            </a:gdLst>
            <a:ahLst/>
            <a:cxnLst>
              <a:cxn ang="0">
                <a:pos x="connsiteX0" y="connsiteY0"/>
              </a:cxn>
              <a:cxn ang="0">
                <a:pos x="connsiteX1" y="connsiteY1"/>
              </a:cxn>
              <a:cxn ang="0">
                <a:pos x="connsiteX2" y="connsiteY2"/>
              </a:cxn>
              <a:cxn ang="0">
                <a:pos x="connsiteX3" y="connsiteY3"/>
              </a:cxn>
            </a:cxnLst>
            <a:rect l="l" t="t" r="r" b="b"/>
            <a:pathLst>
              <a:path w="262919" h="48861">
                <a:moveTo>
                  <a:pt x="0" y="13960"/>
                </a:moveTo>
                <a:cubicBezTo>
                  <a:pt x="15123" y="31410"/>
                  <a:pt x="30247" y="48861"/>
                  <a:pt x="69801" y="48861"/>
                </a:cubicBezTo>
                <a:cubicBezTo>
                  <a:pt x="109355" y="48861"/>
                  <a:pt x="211731" y="22103"/>
                  <a:pt x="237325" y="13960"/>
                </a:cubicBezTo>
                <a:cubicBezTo>
                  <a:pt x="262919" y="5817"/>
                  <a:pt x="243142" y="2908"/>
                  <a:pt x="223365" y="0"/>
                </a:cubicBezTo>
              </a:path>
            </a:pathLst>
          </a:custGeom>
          <a:solidFill>
            <a:schemeClr val="bg1"/>
          </a:solidFill>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2" name="Forme libre 151"/>
          <p:cNvSpPr/>
          <p:nvPr/>
        </p:nvSpPr>
        <p:spPr>
          <a:xfrm rot="17250906">
            <a:off x="1533839" y="2457662"/>
            <a:ext cx="267613" cy="45719"/>
          </a:xfrm>
          <a:custGeom>
            <a:avLst/>
            <a:gdLst>
              <a:gd name="connsiteX0" fmla="*/ 0 w 262919"/>
              <a:gd name="connsiteY0" fmla="*/ 13960 h 48861"/>
              <a:gd name="connsiteX1" fmla="*/ 69801 w 262919"/>
              <a:gd name="connsiteY1" fmla="*/ 48861 h 48861"/>
              <a:gd name="connsiteX2" fmla="*/ 237325 w 262919"/>
              <a:gd name="connsiteY2" fmla="*/ 13960 h 48861"/>
              <a:gd name="connsiteX3" fmla="*/ 223365 w 262919"/>
              <a:gd name="connsiteY3" fmla="*/ 0 h 48861"/>
            </a:gdLst>
            <a:ahLst/>
            <a:cxnLst>
              <a:cxn ang="0">
                <a:pos x="connsiteX0" y="connsiteY0"/>
              </a:cxn>
              <a:cxn ang="0">
                <a:pos x="connsiteX1" y="connsiteY1"/>
              </a:cxn>
              <a:cxn ang="0">
                <a:pos x="connsiteX2" y="connsiteY2"/>
              </a:cxn>
              <a:cxn ang="0">
                <a:pos x="connsiteX3" y="connsiteY3"/>
              </a:cxn>
            </a:cxnLst>
            <a:rect l="l" t="t" r="r" b="b"/>
            <a:pathLst>
              <a:path w="262919" h="48861">
                <a:moveTo>
                  <a:pt x="0" y="13960"/>
                </a:moveTo>
                <a:cubicBezTo>
                  <a:pt x="15123" y="31410"/>
                  <a:pt x="30247" y="48861"/>
                  <a:pt x="69801" y="48861"/>
                </a:cubicBezTo>
                <a:cubicBezTo>
                  <a:pt x="109355" y="48861"/>
                  <a:pt x="211731" y="22103"/>
                  <a:pt x="237325" y="13960"/>
                </a:cubicBezTo>
                <a:cubicBezTo>
                  <a:pt x="262919" y="5817"/>
                  <a:pt x="243142" y="2908"/>
                  <a:pt x="223365" y="0"/>
                </a:cubicBezTo>
              </a:path>
            </a:pathLst>
          </a:custGeom>
          <a:solidFill>
            <a:schemeClr val="bg1"/>
          </a:solidFill>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3" name="Forme libre 152"/>
          <p:cNvSpPr/>
          <p:nvPr/>
        </p:nvSpPr>
        <p:spPr>
          <a:xfrm>
            <a:off x="324302" y="1321763"/>
            <a:ext cx="1201143" cy="686161"/>
          </a:xfrm>
          <a:custGeom>
            <a:avLst/>
            <a:gdLst>
              <a:gd name="connsiteX0" fmla="*/ 722 w 1201143"/>
              <a:gd name="connsiteY0" fmla="*/ 0 h 686161"/>
              <a:gd name="connsiteX1" fmla="*/ 13723 w 1201143"/>
              <a:gd name="connsiteY1" fmla="*/ 82339 h 686161"/>
              <a:gd name="connsiteX2" fmla="*/ 83061 w 1201143"/>
              <a:gd name="connsiteY2" fmla="*/ 95340 h 686161"/>
              <a:gd name="connsiteX3" fmla="*/ 96062 w 1201143"/>
              <a:gd name="connsiteY3" fmla="*/ 186347 h 686161"/>
              <a:gd name="connsiteX4" fmla="*/ 109063 w 1201143"/>
              <a:gd name="connsiteY4" fmla="*/ 247018 h 686161"/>
              <a:gd name="connsiteX5" fmla="*/ 18056 w 1201143"/>
              <a:gd name="connsiteY5" fmla="*/ 234017 h 686161"/>
              <a:gd name="connsiteX6" fmla="*/ 48392 w 1201143"/>
              <a:gd name="connsiteY6" fmla="*/ 320690 h 686161"/>
              <a:gd name="connsiteX7" fmla="*/ 143732 w 1201143"/>
              <a:gd name="connsiteY7" fmla="*/ 342358 h 686161"/>
              <a:gd name="connsiteX8" fmla="*/ 169734 w 1201143"/>
              <a:gd name="connsiteY8" fmla="*/ 446366 h 686161"/>
              <a:gd name="connsiteX9" fmla="*/ 187069 w 1201143"/>
              <a:gd name="connsiteY9" fmla="*/ 550373 h 686161"/>
              <a:gd name="connsiteX10" fmla="*/ 247740 w 1201143"/>
              <a:gd name="connsiteY10" fmla="*/ 541706 h 686161"/>
              <a:gd name="connsiteX11" fmla="*/ 239072 w 1201143"/>
              <a:gd name="connsiteY11" fmla="*/ 589376 h 686161"/>
              <a:gd name="connsiteX12" fmla="*/ 347414 w 1201143"/>
              <a:gd name="connsiteY12" fmla="*/ 589376 h 686161"/>
              <a:gd name="connsiteX13" fmla="*/ 434087 w 1201143"/>
              <a:gd name="connsiteY13" fmla="*/ 589376 h 686161"/>
              <a:gd name="connsiteX14" fmla="*/ 442754 w 1201143"/>
              <a:gd name="connsiteY14" fmla="*/ 663048 h 686161"/>
              <a:gd name="connsiteX15" fmla="*/ 629101 w 1201143"/>
              <a:gd name="connsiteY15" fmla="*/ 684717 h 686161"/>
              <a:gd name="connsiteX16" fmla="*/ 711440 w 1201143"/>
              <a:gd name="connsiteY16" fmla="*/ 667382 h 686161"/>
              <a:gd name="connsiteX17" fmla="*/ 707107 w 1201143"/>
              <a:gd name="connsiteY17" fmla="*/ 598044 h 686161"/>
              <a:gd name="connsiteX18" fmla="*/ 815448 w 1201143"/>
              <a:gd name="connsiteY18" fmla="*/ 611045 h 686161"/>
              <a:gd name="connsiteX19" fmla="*/ 880453 w 1201143"/>
              <a:gd name="connsiteY19" fmla="*/ 645714 h 686161"/>
              <a:gd name="connsiteX20" fmla="*/ 915122 w 1201143"/>
              <a:gd name="connsiteY20" fmla="*/ 676049 h 686161"/>
              <a:gd name="connsiteX21" fmla="*/ 1019129 w 1201143"/>
              <a:gd name="connsiteY21" fmla="*/ 684717 h 686161"/>
              <a:gd name="connsiteX22" fmla="*/ 1136138 w 1201143"/>
              <a:gd name="connsiteY22" fmla="*/ 676049 h 686161"/>
              <a:gd name="connsiteX23" fmla="*/ 1201143 w 1201143"/>
              <a:gd name="connsiteY23" fmla="*/ 624046 h 68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1143" h="686161">
                <a:moveTo>
                  <a:pt x="722" y="0"/>
                </a:moveTo>
                <a:cubicBezTo>
                  <a:pt x="361" y="33224"/>
                  <a:pt x="0" y="66449"/>
                  <a:pt x="13723" y="82339"/>
                </a:cubicBezTo>
                <a:cubicBezTo>
                  <a:pt x="27446" y="98229"/>
                  <a:pt x="69338" y="78005"/>
                  <a:pt x="83061" y="95340"/>
                </a:cubicBezTo>
                <a:cubicBezTo>
                  <a:pt x="96784" y="112675"/>
                  <a:pt x="91728" y="161067"/>
                  <a:pt x="96062" y="186347"/>
                </a:cubicBezTo>
                <a:cubicBezTo>
                  <a:pt x="100396" y="211627"/>
                  <a:pt x="122064" y="239073"/>
                  <a:pt x="109063" y="247018"/>
                </a:cubicBezTo>
                <a:cubicBezTo>
                  <a:pt x="96062" y="254963"/>
                  <a:pt x="28168" y="221738"/>
                  <a:pt x="18056" y="234017"/>
                </a:cubicBezTo>
                <a:cubicBezTo>
                  <a:pt x="7944" y="246296"/>
                  <a:pt x="27446" y="302633"/>
                  <a:pt x="48392" y="320690"/>
                </a:cubicBezTo>
                <a:cubicBezTo>
                  <a:pt x="69338" y="338747"/>
                  <a:pt x="123508" y="321412"/>
                  <a:pt x="143732" y="342358"/>
                </a:cubicBezTo>
                <a:cubicBezTo>
                  <a:pt x="163956" y="363304"/>
                  <a:pt x="162511" y="411697"/>
                  <a:pt x="169734" y="446366"/>
                </a:cubicBezTo>
                <a:cubicBezTo>
                  <a:pt x="176957" y="481035"/>
                  <a:pt x="174068" y="534483"/>
                  <a:pt x="187069" y="550373"/>
                </a:cubicBezTo>
                <a:cubicBezTo>
                  <a:pt x="200070" y="566263"/>
                  <a:pt x="239073" y="535205"/>
                  <a:pt x="247740" y="541706"/>
                </a:cubicBezTo>
                <a:cubicBezTo>
                  <a:pt x="256407" y="548207"/>
                  <a:pt x="222460" y="581431"/>
                  <a:pt x="239072" y="589376"/>
                </a:cubicBezTo>
                <a:cubicBezTo>
                  <a:pt x="255684" y="597321"/>
                  <a:pt x="347414" y="589376"/>
                  <a:pt x="347414" y="589376"/>
                </a:cubicBezTo>
                <a:cubicBezTo>
                  <a:pt x="379916" y="589376"/>
                  <a:pt x="418197" y="577097"/>
                  <a:pt x="434087" y="589376"/>
                </a:cubicBezTo>
                <a:cubicBezTo>
                  <a:pt x="449977" y="601655"/>
                  <a:pt x="410252" y="647158"/>
                  <a:pt x="442754" y="663048"/>
                </a:cubicBezTo>
                <a:cubicBezTo>
                  <a:pt x="475256" y="678938"/>
                  <a:pt x="584320" y="683995"/>
                  <a:pt x="629101" y="684717"/>
                </a:cubicBezTo>
                <a:cubicBezTo>
                  <a:pt x="673882" y="685439"/>
                  <a:pt x="698439" y="681827"/>
                  <a:pt x="711440" y="667382"/>
                </a:cubicBezTo>
                <a:cubicBezTo>
                  <a:pt x="724441" y="652937"/>
                  <a:pt x="689772" y="607434"/>
                  <a:pt x="707107" y="598044"/>
                </a:cubicBezTo>
                <a:cubicBezTo>
                  <a:pt x="724442" y="588654"/>
                  <a:pt x="786557" y="603100"/>
                  <a:pt x="815448" y="611045"/>
                </a:cubicBezTo>
                <a:cubicBezTo>
                  <a:pt x="844339" y="618990"/>
                  <a:pt x="863841" y="634880"/>
                  <a:pt x="880453" y="645714"/>
                </a:cubicBezTo>
                <a:cubicBezTo>
                  <a:pt x="897065" y="656548"/>
                  <a:pt x="892009" y="669549"/>
                  <a:pt x="915122" y="676049"/>
                </a:cubicBezTo>
                <a:cubicBezTo>
                  <a:pt x="938235" y="682550"/>
                  <a:pt x="982293" y="684717"/>
                  <a:pt x="1019129" y="684717"/>
                </a:cubicBezTo>
                <a:cubicBezTo>
                  <a:pt x="1055965" y="684717"/>
                  <a:pt x="1105802" y="686161"/>
                  <a:pt x="1136138" y="676049"/>
                </a:cubicBezTo>
                <a:cubicBezTo>
                  <a:pt x="1166474" y="665937"/>
                  <a:pt x="1183808" y="644991"/>
                  <a:pt x="1201143" y="624046"/>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4" name="Forme libre 153"/>
          <p:cNvSpPr/>
          <p:nvPr/>
        </p:nvSpPr>
        <p:spPr>
          <a:xfrm>
            <a:off x="1412770" y="3089892"/>
            <a:ext cx="260019" cy="266519"/>
          </a:xfrm>
          <a:custGeom>
            <a:avLst/>
            <a:gdLst>
              <a:gd name="connsiteX0" fmla="*/ 0 w 260019"/>
              <a:gd name="connsiteY0" fmla="*/ 82339 h 266519"/>
              <a:gd name="connsiteX1" fmla="*/ 108341 w 260019"/>
              <a:gd name="connsiteY1" fmla="*/ 199348 h 266519"/>
              <a:gd name="connsiteX2" fmla="*/ 208015 w 260019"/>
              <a:gd name="connsiteY2" fmla="*/ 255685 h 266519"/>
              <a:gd name="connsiteX3" fmla="*/ 247018 w 260019"/>
              <a:gd name="connsiteY3" fmla="*/ 134343 h 266519"/>
              <a:gd name="connsiteX4" fmla="*/ 260019 w 260019"/>
              <a:gd name="connsiteY4" fmla="*/ 0 h 266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19" h="266519">
                <a:moveTo>
                  <a:pt x="0" y="82339"/>
                </a:moveTo>
                <a:cubicBezTo>
                  <a:pt x="36836" y="126398"/>
                  <a:pt x="73672" y="170457"/>
                  <a:pt x="108341" y="199348"/>
                </a:cubicBezTo>
                <a:cubicBezTo>
                  <a:pt x="143010" y="228239"/>
                  <a:pt x="184902" y="266519"/>
                  <a:pt x="208015" y="255685"/>
                </a:cubicBezTo>
                <a:cubicBezTo>
                  <a:pt x="231128" y="244851"/>
                  <a:pt x="238351" y="176957"/>
                  <a:pt x="247018" y="134343"/>
                </a:cubicBezTo>
                <a:cubicBezTo>
                  <a:pt x="255685" y="91729"/>
                  <a:pt x="257852" y="45864"/>
                  <a:pt x="260019" y="0"/>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5" name="Forme libre 154"/>
          <p:cNvSpPr/>
          <p:nvPr/>
        </p:nvSpPr>
        <p:spPr>
          <a:xfrm>
            <a:off x="4602336" y="3614263"/>
            <a:ext cx="82339" cy="91007"/>
          </a:xfrm>
          <a:custGeom>
            <a:avLst/>
            <a:gdLst>
              <a:gd name="connsiteX0" fmla="*/ 0 w 82339"/>
              <a:gd name="connsiteY0" fmla="*/ 91007 h 91007"/>
              <a:gd name="connsiteX1" fmla="*/ 65004 w 82339"/>
              <a:gd name="connsiteY1" fmla="*/ 13001 h 91007"/>
              <a:gd name="connsiteX2" fmla="*/ 82339 w 82339"/>
              <a:gd name="connsiteY2" fmla="*/ 13001 h 91007"/>
            </a:gdLst>
            <a:ahLst/>
            <a:cxnLst>
              <a:cxn ang="0">
                <a:pos x="connsiteX0" y="connsiteY0"/>
              </a:cxn>
              <a:cxn ang="0">
                <a:pos x="connsiteX1" y="connsiteY1"/>
              </a:cxn>
              <a:cxn ang="0">
                <a:pos x="connsiteX2" y="connsiteY2"/>
              </a:cxn>
            </a:cxnLst>
            <a:rect l="l" t="t" r="r" b="b"/>
            <a:pathLst>
              <a:path w="82339" h="91007">
                <a:moveTo>
                  <a:pt x="0" y="91007"/>
                </a:moveTo>
                <a:cubicBezTo>
                  <a:pt x="25640" y="58504"/>
                  <a:pt x="51281" y="26002"/>
                  <a:pt x="65004" y="13001"/>
                </a:cubicBezTo>
                <a:cubicBezTo>
                  <a:pt x="78727" y="0"/>
                  <a:pt x="80533" y="6500"/>
                  <a:pt x="82339" y="13001"/>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6" name="Forme libre 155"/>
          <p:cNvSpPr/>
          <p:nvPr/>
        </p:nvSpPr>
        <p:spPr>
          <a:xfrm>
            <a:off x="5580112" y="4797152"/>
            <a:ext cx="144016" cy="45719"/>
          </a:xfrm>
          <a:custGeom>
            <a:avLst/>
            <a:gdLst>
              <a:gd name="connsiteX0" fmla="*/ 0 w 82339"/>
              <a:gd name="connsiteY0" fmla="*/ 91007 h 91007"/>
              <a:gd name="connsiteX1" fmla="*/ 65004 w 82339"/>
              <a:gd name="connsiteY1" fmla="*/ 13001 h 91007"/>
              <a:gd name="connsiteX2" fmla="*/ 82339 w 82339"/>
              <a:gd name="connsiteY2" fmla="*/ 13001 h 91007"/>
            </a:gdLst>
            <a:ahLst/>
            <a:cxnLst>
              <a:cxn ang="0">
                <a:pos x="connsiteX0" y="connsiteY0"/>
              </a:cxn>
              <a:cxn ang="0">
                <a:pos x="connsiteX1" y="connsiteY1"/>
              </a:cxn>
              <a:cxn ang="0">
                <a:pos x="connsiteX2" y="connsiteY2"/>
              </a:cxn>
            </a:cxnLst>
            <a:rect l="l" t="t" r="r" b="b"/>
            <a:pathLst>
              <a:path w="82339" h="91007">
                <a:moveTo>
                  <a:pt x="0" y="91007"/>
                </a:moveTo>
                <a:cubicBezTo>
                  <a:pt x="25640" y="58504"/>
                  <a:pt x="51281" y="26002"/>
                  <a:pt x="65004" y="13001"/>
                </a:cubicBezTo>
                <a:cubicBezTo>
                  <a:pt x="78727" y="0"/>
                  <a:pt x="80533" y="6500"/>
                  <a:pt x="82339" y="13001"/>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57" name="ZoneTexte 156"/>
          <p:cNvSpPr txBox="1"/>
          <p:nvPr/>
        </p:nvSpPr>
        <p:spPr>
          <a:xfrm>
            <a:off x="5652120" y="4509120"/>
            <a:ext cx="3240360" cy="261610"/>
          </a:xfrm>
          <a:prstGeom prst="rect">
            <a:avLst/>
          </a:prstGeom>
          <a:noFill/>
        </p:spPr>
        <p:txBody>
          <a:bodyPr wrap="square" rtlCol="0">
            <a:spAutoFit/>
          </a:bodyPr>
          <a:lstStyle/>
          <a:p>
            <a:r>
              <a:rPr lang="fr-FR" sz="1100" b="1" dirty="0" smtClean="0"/>
              <a:t>3.  … pour  développer les activités touristiques :</a:t>
            </a:r>
            <a:endParaRPr lang="fr-FR" sz="1100" b="1" dirty="0"/>
          </a:p>
        </p:txBody>
      </p:sp>
      <p:sp>
        <p:nvSpPr>
          <p:cNvPr id="158" name="ZoneTexte 157"/>
          <p:cNvSpPr txBox="1"/>
          <p:nvPr/>
        </p:nvSpPr>
        <p:spPr>
          <a:xfrm>
            <a:off x="5796136" y="4679558"/>
            <a:ext cx="2916832" cy="430887"/>
          </a:xfrm>
          <a:prstGeom prst="rect">
            <a:avLst/>
          </a:prstGeom>
          <a:noFill/>
        </p:spPr>
        <p:txBody>
          <a:bodyPr wrap="square" rtlCol="0">
            <a:spAutoFit/>
          </a:bodyPr>
          <a:lstStyle/>
          <a:p>
            <a:r>
              <a:rPr lang="fr-FR" sz="1100" dirty="0" smtClean="0"/>
              <a:t>Littoral touristique, forte pression sur les ressources en eau.</a:t>
            </a:r>
            <a:endParaRPr lang="fr-FR" sz="1100" b="1" dirty="0"/>
          </a:p>
        </p:txBody>
      </p:sp>
      <p:sp>
        <p:nvSpPr>
          <p:cNvPr id="159" name="ZoneTexte 158"/>
          <p:cNvSpPr txBox="1"/>
          <p:nvPr/>
        </p:nvSpPr>
        <p:spPr>
          <a:xfrm>
            <a:off x="5508104" y="5013176"/>
            <a:ext cx="3240360" cy="276999"/>
          </a:xfrm>
          <a:prstGeom prst="rect">
            <a:avLst/>
          </a:prstGeom>
          <a:noFill/>
        </p:spPr>
        <p:txBody>
          <a:bodyPr wrap="square" rtlCol="0">
            <a:spAutoFit/>
          </a:bodyPr>
          <a:lstStyle/>
          <a:p>
            <a:r>
              <a:rPr lang="fr-FR" sz="1200" b="1" dirty="0" smtClean="0"/>
              <a:t>III.  L’eau une source de tensions :</a:t>
            </a:r>
            <a:endParaRPr lang="fr-FR" sz="1200" b="1" dirty="0"/>
          </a:p>
        </p:txBody>
      </p:sp>
      <p:sp>
        <p:nvSpPr>
          <p:cNvPr id="160" name="ZoneTexte 159"/>
          <p:cNvSpPr txBox="1"/>
          <p:nvPr/>
        </p:nvSpPr>
        <p:spPr>
          <a:xfrm>
            <a:off x="5508104" y="5157192"/>
            <a:ext cx="3384376" cy="261610"/>
          </a:xfrm>
          <a:prstGeom prst="rect">
            <a:avLst/>
          </a:prstGeom>
          <a:noFill/>
        </p:spPr>
        <p:txBody>
          <a:bodyPr wrap="square" rtlCol="0">
            <a:spAutoFit/>
          </a:bodyPr>
          <a:lstStyle/>
          <a:p>
            <a:r>
              <a:rPr lang="fr-FR" sz="1100" b="1" dirty="0" smtClean="0"/>
              <a:t>1.  De grands  projets  hydrauliques sources de conflit : </a:t>
            </a:r>
            <a:endParaRPr lang="fr-FR" sz="1100" b="1" dirty="0"/>
          </a:p>
        </p:txBody>
      </p:sp>
      <p:sp>
        <p:nvSpPr>
          <p:cNvPr id="161" name="Arc plein 160"/>
          <p:cNvSpPr/>
          <p:nvPr/>
        </p:nvSpPr>
        <p:spPr>
          <a:xfrm rot="10800000">
            <a:off x="5508104" y="5517239"/>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2" name="Arc plein 161"/>
          <p:cNvSpPr/>
          <p:nvPr/>
        </p:nvSpPr>
        <p:spPr>
          <a:xfrm rot="10800000">
            <a:off x="1187640" y="3717040"/>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3" name="Arc plein 162"/>
          <p:cNvSpPr/>
          <p:nvPr/>
        </p:nvSpPr>
        <p:spPr>
          <a:xfrm rot="10800000">
            <a:off x="1043624" y="3357000"/>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4" name="Arc plein 163"/>
          <p:cNvSpPr/>
          <p:nvPr/>
        </p:nvSpPr>
        <p:spPr>
          <a:xfrm rot="10800000">
            <a:off x="971600" y="3140968"/>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5" name="Arc plein 164"/>
          <p:cNvSpPr/>
          <p:nvPr/>
        </p:nvSpPr>
        <p:spPr>
          <a:xfrm rot="19350039">
            <a:off x="2778836" y="2141086"/>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6" name="Arc plein 165"/>
          <p:cNvSpPr/>
          <p:nvPr/>
        </p:nvSpPr>
        <p:spPr>
          <a:xfrm rot="20495974">
            <a:off x="2923498" y="2392501"/>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7" name="Arc plein 166"/>
          <p:cNvSpPr/>
          <p:nvPr/>
        </p:nvSpPr>
        <p:spPr>
          <a:xfrm rot="8270619" flipV="1">
            <a:off x="3199061" y="2660148"/>
            <a:ext cx="144000" cy="108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8" name="Arc plein 167"/>
          <p:cNvSpPr/>
          <p:nvPr/>
        </p:nvSpPr>
        <p:spPr>
          <a:xfrm rot="17464047">
            <a:off x="2615259" y="2321000"/>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9" name="Arc plein 168"/>
          <p:cNvSpPr/>
          <p:nvPr/>
        </p:nvSpPr>
        <p:spPr>
          <a:xfrm rot="18900688">
            <a:off x="2920189" y="2533258"/>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0" name="Arc plein 169"/>
          <p:cNvSpPr/>
          <p:nvPr/>
        </p:nvSpPr>
        <p:spPr>
          <a:xfrm rot="18761498">
            <a:off x="3211348" y="2820410"/>
            <a:ext cx="144000" cy="83484"/>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1" name="Arc plein 170"/>
          <p:cNvSpPr/>
          <p:nvPr/>
        </p:nvSpPr>
        <p:spPr>
          <a:xfrm rot="19350039">
            <a:off x="2274782" y="2096472"/>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2" name="Arc plein 171"/>
          <p:cNvSpPr/>
          <p:nvPr/>
        </p:nvSpPr>
        <p:spPr>
          <a:xfrm rot="2973602">
            <a:off x="2197837" y="1310911"/>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3" name="Arc plein 172"/>
          <p:cNvSpPr/>
          <p:nvPr/>
        </p:nvSpPr>
        <p:spPr>
          <a:xfrm rot="832513">
            <a:off x="2131405" y="1519409"/>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4" name="Arc plein 173"/>
          <p:cNvSpPr/>
          <p:nvPr/>
        </p:nvSpPr>
        <p:spPr>
          <a:xfrm rot="21088381">
            <a:off x="2056262" y="1711085"/>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5" name="Arc plein 174"/>
          <p:cNvSpPr/>
          <p:nvPr/>
        </p:nvSpPr>
        <p:spPr>
          <a:xfrm rot="19350039">
            <a:off x="2418797" y="1449167"/>
            <a:ext cx="144000" cy="72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6" name="Ellipse 175"/>
          <p:cNvSpPr/>
          <p:nvPr/>
        </p:nvSpPr>
        <p:spPr>
          <a:xfrm>
            <a:off x="1835696" y="1196752"/>
            <a:ext cx="864096" cy="648072"/>
          </a:xfrm>
          <a:prstGeom prst="ellipse">
            <a:avLst/>
          </a:prstGeom>
          <a:no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7" name="Ellipse 176"/>
          <p:cNvSpPr/>
          <p:nvPr/>
        </p:nvSpPr>
        <p:spPr>
          <a:xfrm rot="2728456">
            <a:off x="729409" y="3677316"/>
            <a:ext cx="485386" cy="331953"/>
          </a:xfrm>
          <a:prstGeom prst="ellipse">
            <a:avLst/>
          </a:prstGeom>
          <a:no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Ellipse 177"/>
          <p:cNvSpPr/>
          <p:nvPr/>
        </p:nvSpPr>
        <p:spPr>
          <a:xfrm rot="2403887">
            <a:off x="1333939" y="2786847"/>
            <a:ext cx="379597" cy="377001"/>
          </a:xfrm>
          <a:prstGeom prst="ellipse">
            <a:avLst/>
          </a:prstGeom>
          <a:no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2" name="ZoneTexte 181"/>
          <p:cNvSpPr txBox="1"/>
          <p:nvPr/>
        </p:nvSpPr>
        <p:spPr>
          <a:xfrm>
            <a:off x="5724128" y="5373216"/>
            <a:ext cx="2916832" cy="430887"/>
          </a:xfrm>
          <a:prstGeom prst="rect">
            <a:avLst/>
          </a:prstGeom>
          <a:noFill/>
        </p:spPr>
        <p:txBody>
          <a:bodyPr wrap="square" rtlCol="0">
            <a:spAutoFit/>
          </a:bodyPr>
          <a:lstStyle/>
          <a:p>
            <a:r>
              <a:rPr lang="fr-FR" sz="1100" dirty="0" smtClean="0"/>
              <a:t>Barrage hydro-électrique, forte réduction du débit en aval. .</a:t>
            </a:r>
            <a:endParaRPr lang="fr-FR" sz="1100" b="1" dirty="0"/>
          </a:p>
        </p:txBody>
      </p:sp>
      <p:sp>
        <p:nvSpPr>
          <p:cNvPr id="183" name="Ellipse 182"/>
          <p:cNvSpPr/>
          <p:nvPr/>
        </p:nvSpPr>
        <p:spPr>
          <a:xfrm rot="2728456">
            <a:off x="5539949" y="5836682"/>
            <a:ext cx="152325" cy="153168"/>
          </a:xfrm>
          <a:prstGeom prst="ellipse">
            <a:avLst/>
          </a:prstGeom>
          <a:no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ZoneTexte 183"/>
          <p:cNvSpPr txBox="1"/>
          <p:nvPr/>
        </p:nvSpPr>
        <p:spPr>
          <a:xfrm>
            <a:off x="5724128" y="5734417"/>
            <a:ext cx="3096344" cy="430887"/>
          </a:xfrm>
          <a:prstGeom prst="rect">
            <a:avLst/>
          </a:prstGeom>
          <a:noFill/>
        </p:spPr>
        <p:txBody>
          <a:bodyPr wrap="square" rtlCol="0">
            <a:spAutoFit/>
          </a:bodyPr>
          <a:lstStyle/>
          <a:p>
            <a:r>
              <a:rPr lang="fr-FR" sz="1100" dirty="0" smtClean="0"/>
              <a:t>Grand projet conduisant à une forte mobilisation de l’eau, fort impact environnemental.</a:t>
            </a:r>
            <a:endParaRPr lang="fr-FR" sz="1100" b="1" dirty="0"/>
          </a:p>
        </p:txBody>
      </p:sp>
      <p:sp>
        <p:nvSpPr>
          <p:cNvPr id="185" name="ZoneTexte 184"/>
          <p:cNvSpPr txBox="1"/>
          <p:nvPr/>
        </p:nvSpPr>
        <p:spPr>
          <a:xfrm>
            <a:off x="323528" y="3356992"/>
            <a:ext cx="936104" cy="430887"/>
          </a:xfrm>
          <a:prstGeom prst="rect">
            <a:avLst/>
          </a:prstGeom>
          <a:noFill/>
        </p:spPr>
        <p:txBody>
          <a:bodyPr wrap="square" rtlCol="0">
            <a:spAutoFit/>
          </a:bodyPr>
          <a:lstStyle/>
          <a:p>
            <a:r>
              <a:rPr lang="fr-FR" sz="1100" dirty="0" smtClean="0">
                <a:solidFill>
                  <a:srgbClr val="002060"/>
                </a:solidFill>
              </a:rPr>
              <a:t>Nouvelle vallée</a:t>
            </a:r>
            <a:endParaRPr lang="fr-FR" sz="1100" dirty="0">
              <a:solidFill>
                <a:srgbClr val="002060"/>
              </a:solidFill>
            </a:endParaRPr>
          </a:p>
        </p:txBody>
      </p:sp>
      <p:sp>
        <p:nvSpPr>
          <p:cNvPr id="186" name="ZoneTexte 185"/>
          <p:cNvSpPr txBox="1"/>
          <p:nvPr/>
        </p:nvSpPr>
        <p:spPr>
          <a:xfrm>
            <a:off x="1331640" y="2852936"/>
            <a:ext cx="936104" cy="261610"/>
          </a:xfrm>
          <a:prstGeom prst="rect">
            <a:avLst/>
          </a:prstGeom>
          <a:noFill/>
        </p:spPr>
        <p:txBody>
          <a:bodyPr wrap="square" rtlCol="0">
            <a:spAutoFit/>
          </a:bodyPr>
          <a:lstStyle/>
          <a:p>
            <a:r>
              <a:rPr lang="fr-FR" sz="1100" dirty="0" smtClean="0">
                <a:solidFill>
                  <a:srgbClr val="002060"/>
                </a:solidFill>
              </a:rPr>
              <a:t>Sinaï</a:t>
            </a:r>
            <a:endParaRPr lang="fr-FR" sz="1100" dirty="0">
              <a:solidFill>
                <a:srgbClr val="002060"/>
              </a:solidFill>
            </a:endParaRPr>
          </a:p>
        </p:txBody>
      </p:sp>
      <p:sp>
        <p:nvSpPr>
          <p:cNvPr id="187" name="ZoneTexte 186"/>
          <p:cNvSpPr txBox="1"/>
          <p:nvPr/>
        </p:nvSpPr>
        <p:spPr>
          <a:xfrm>
            <a:off x="1619672" y="1124744"/>
            <a:ext cx="576064" cy="261610"/>
          </a:xfrm>
          <a:prstGeom prst="rect">
            <a:avLst/>
          </a:prstGeom>
          <a:noFill/>
        </p:spPr>
        <p:txBody>
          <a:bodyPr wrap="square" rtlCol="0">
            <a:spAutoFit/>
          </a:bodyPr>
          <a:lstStyle/>
          <a:p>
            <a:r>
              <a:rPr lang="fr-FR" sz="1100" dirty="0" smtClean="0">
                <a:solidFill>
                  <a:srgbClr val="002060"/>
                </a:solidFill>
              </a:rPr>
              <a:t>GAP</a:t>
            </a:r>
            <a:endParaRPr lang="fr-FR" sz="1100" dirty="0">
              <a:solidFill>
                <a:srgbClr val="002060"/>
              </a:solidFill>
            </a:endParaRPr>
          </a:p>
        </p:txBody>
      </p:sp>
      <p:sp>
        <p:nvSpPr>
          <p:cNvPr id="188" name="ZoneTexte 187"/>
          <p:cNvSpPr txBox="1"/>
          <p:nvPr/>
        </p:nvSpPr>
        <p:spPr>
          <a:xfrm>
            <a:off x="5508104" y="6093296"/>
            <a:ext cx="3384376" cy="261610"/>
          </a:xfrm>
          <a:prstGeom prst="rect">
            <a:avLst/>
          </a:prstGeom>
          <a:noFill/>
        </p:spPr>
        <p:txBody>
          <a:bodyPr wrap="square" rtlCol="0">
            <a:spAutoFit/>
          </a:bodyPr>
          <a:lstStyle/>
          <a:p>
            <a:r>
              <a:rPr lang="fr-FR" sz="1100" b="1" dirty="0" smtClean="0"/>
              <a:t>2.  Des tensions internationales : </a:t>
            </a:r>
            <a:endParaRPr lang="fr-FR" sz="1100" b="1" dirty="0"/>
          </a:p>
        </p:txBody>
      </p:sp>
      <p:sp>
        <p:nvSpPr>
          <p:cNvPr id="189" name="Éclair 188"/>
          <p:cNvSpPr/>
          <p:nvPr/>
        </p:nvSpPr>
        <p:spPr>
          <a:xfrm>
            <a:off x="2267744" y="1628800"/>
            <a:ext cx="216024" cy="21602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Éclair 189"/>
          <p:cNvSpPr/>
          <p:nvPr/>
        </p:nvSpPr>
        <p:spPr>
          <a:xfrm>
            <a:off x="2699792" y="1628800"/>
            <a:ext cx="216024" cy="21602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1" name="Éclair 190"/>
          <p:cNvSpPr/>
          <p:nvPr/>
        </p:nvSpPr>
        <p:spPr>
          <a:xfrm>
            <a:off x="1547664" y="2204864"/>
            <a:ext cx="216024" cy="21602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Éclair 191"/>
          <p:cNvSpPr/>
          <p:nvPr/>
        </p:nvSpPr>
        <p:spPr>
          <a:xfrm>
            <a:off x="1907704" y="2780928"/>
            <a:ext cx="216024" cy="21602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Éclair 192"/>
          <p:cNvSpPr/>
          <p:nvPr/>
        </p:nvSpPr>
        <p:spPr>
          <a:xfrm rot="3605994">
            <a:off x="3391608" y="2608648"/>
            <a:ext cx="216024" cy="21602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Éclair 193"/>
          <p:cNvSpPr/>
          <p:nvPr/>
        </p:nvSpPr>
        <p:spPr>
          <a:xfrm rot="3605994">
            <a:off x="5547570" y="6348786"/>
            <a:ext cx="216024" cy="21602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ZoneTexte 194"/>
          <p:cNvSpPr txBox="1"/>
          <p:nvPr/>
        </p:nvSpPr>
        <p:spPr>
          <a:xfrm>
            <a:off x="5796136" y="6310481"/>
            <a:ext cx="3096344" cy="430887"/>
          </a:xfrm>
          <a:prstGeom prst="rect">
            <a:avLst/>
          </a:prstGeom>
          <a:noFill/>
        </p:spPr>
        <p:txBody>
          <a:bodyPr wrap="square" rtlCol="0">
            <a:spAutoFit/>
          </a:bodyPr>
          <a:lstStyle/>
          <a:p>
            <a:r>
              <a:rPr lang="fr-FR" sz="1100" dirty="0" smtClean="0"/>
              <a:t>Conflit international concernant le partage des eaux des fleuves et des aquifères.</a:t>
            </a:r>
            <a:endParaRPr lang="fr-FR" sz="1100" b="1" dirty="0"/>
          </a:p>
        </p:txBody>
      </p:sp>
      <p:sp>
        <p:nvSpPr>
          <p:cNvPr id="196" name="ZoneTexte 195"/>
          <p:cNvSpPr txBox="1"/>
          <p:nvPr/>
        </p:nvSpPr>
        <p:spPr>
          <a:xfrm>
            <a:off x="1331640" y="2375302"/>
            <a:ext cx="504056" cy="261610"/>
          </a:xfrm>
          <a:prstGeom prst="rect">
            <a:avLst/>
          </a:prstGeom>
          <a:noFill/>
        </p:spPr>
        <p:txBody>
          <a:bodyPr wrap="square" rtlCol="0">
            <a:spAutoFit/>
          </a:bodyPr>
          <a:lstStyle/>
          <a:p>
            <a:r>
              <a:rPr lang="fr-FR" sz="1100" b="1" dirty="0" smtClean="0"/>
              <a:t>ISR.</a:t>
            </a:r>
            <a:endParaRPr lang="fr-FR" sz="1100" b="1" dirty="0"/>
          </a:p>
        </p:txBody>
      </p:sp>
      <p:sp>
        <p:nvSpPr>
          <p:cNvPr id="197" name="ZoneTexte 196"/>
          <p:cNvSpPr txBox="1"/>
          <p:nvPr/>
        </p:nvSpPr>
        <p:spPr>
          <a:xfrm>
            <a:off x="1763688" y="1988840"/>
            <a:ext cx="648072" cy="261610"/>
          </a:xfrm>
          <a:prstGeom prst="rect">
            <a:avLst/>
          </a:prstGeom>
          <a:noFill/>
        </p:spPr>
        <p:txBody>
          <a:bodyPr wrap="square" rtlCol="0">
            <a:spAutoFit/>
          </a:bodyPr>
          <a:lstStyle/>
          <a:p>
            <a:r>
              <a:rPr lang="fr-FR" sz="1100" b="1" dirty="0" smtClean="0"/>
              <a:t>SYRIE</a:t>
            </a:r>
            <a:endParaRPr lang="fr-FR" sz="1100" b="1" dirty="0"/>
          </a:p>
        </p:txBody>
      </p:sp>
      <p:sp>
        <p:nvSpPr>
          <p:cNvPr id="198" name="ZoneTexte 197"/>
          <p:cNvSpPr txBox="1"/>
          <p:nvPr/>
        </p:nvSpPr>
        <p:spPr>
          <a:xfrm>
            <a:off x="827584" y="1124744"/>
            <a:ext cx="720080" cy="261610"/>
          </a:xfrm>
          <a:prstGeom prst="rect">
            <a:avLst/>
          </a:prstGeom>
          <a:noFill/>
        </p:spPr>
        <p:txBody>
          <a:bodyPr wrap="square" rtlCol="0">
            <a:spAutoFit/>
          </a:bodyPr>
          <a:lstStyle/>
          <a:p>
            <a:r>
              <a:rPr lang="fr-FR" sz="1100" b="1" dirty="0" smtClean="0"/>
              <a:t>TURQUIE</a:t>
            </a:r>
            <a:endParaRPr lang="fr-FR" sz="1100" b="1" dirty="0"/>
          </a:p>
        </p:txBody>
      </p:sp>
      <p:sp>
        <p:nvSpPr>
          <p:cNvPr id="199" name="ZoneTexte 198"/>
          <p:cNvSpPr txBox="1"/>
          <p:nvPr/>
        </p:nvSpPr>
        <p:spPr>
          <a:xfrm>
            <a:off x="395536" y="3068960"/>
            <a:ext cx="648072" cy="261610"/>
          </a:xfrm>
          <a:prstGeom prst="rect">
            <a:avLst/>
          </a:prstGeom>
          <a:noFill/>
        </p:spPr>
        <p:txBody>
          <a:bodyPr wrap="square" rtlCol="0">
            <a:spAutoFit/>
          </a:bodyPr>
          <a:lstStyle/>
          <a:p>
            <a:r>
              <a:rPr lang="fr-FR" sz="1100" b="1" dirty="0" smtClean="0"/>
              <a:t>EGYPTE</a:t>
            </a:r>
            <a:endParaRPr lang="fr-FR" sz="1100" b="1" dirty="0"/>
          </a:p>
        </p:txBody>
      </p:sp>
      <p:sp>
        <p:nvSpPr>
          <p:cNvPr id="200" name="ZoneTexte 199"/>
          <p:cNvSpPr txBox="1"/>
          <p:nvPr/>
        </p:nvSpPr>
        <p:spPr>
          <a:xfrm>
            <a:off x="2699792" y="3356992"/>
            <a:ext cx="792088" cy="430887"/>
          </a:xfrm>
          <a:prstGeom prst="rect">
            <a:avLst/>
          </a:prstGeom>
          <a:noFill/>
        </p:spPr>
        <p:txBody>
          <a:bodyPr wrap="square" rtlCol="0">
            <a:spAutoFit/>
          </a:bodyPr>
          <a:lstStyle/>
          <a:p>
            <a:r>
              <a:rPr lang="fr-FR" sz="1100" b="1" dirty="0" smtClean="0"/>
              <a:t>ARABIE</a:t>
            </a:r>
          </a:p>
          <a:p>
            <a:r>
              <a:rPr lang="fr-FR" sz="1100" b="1" dirty="0" smtClean="0"/>
              <a:t>SAOUDITE</a:t>
            </a:r>
            <a:endParaRPr lang="fr-FR" sz="1100" b="1" dirty="0"/>
          </a:p>
        </p:txBody>
      </p:sp>
      <p:sp>
        <p:nvSpPr>
          <p:cNvPr id="201" name="ZoneTexte 200"/>
          <p:cNvSpPr txBox="1"/>
          <p:nvPr/>
        </p:nvSpPr>
        <p:spPr>
          <a:xfrm>
            <a:off x="4211960" y="3861048"/>
            <a:ext cx="648072" cy="261610"/>
          </a:xfrm>
          <a:prstGeom prst="rect">
            <a:avLst/>
          </a:prstGeom>
          <a:noFill/>
        </p:spPr>
        <p:txBody>
          <a:bodyPr wrap="square" rtlCol="0">
            <a:spAutoFit/>
          </a:bodyPr>
          <a:lstStyle/>
          <a:p>
            <a:r>
              <a:rPr lang="fr-FR" sz="1100" b="1" dirty="0" smtClean="0"/>
              <a:t>EAU</a:t>
            </a:r>
            <a:endParaRPr lang="fr-FR" sz="1100" b="1" dirty="0"/>
          </a:p>
        </p:txBody>
      </p:sp>
      <p:sp>
        <p:nvSpPr>
          <p:cNvPr id="202" name="ZoneTexte 201"/>
          <p:cNvSpPr txBox="1"/>
          <p:nvPr/>
        </p:nvSpPr>
        <p:spPr>
          <a:xfrm>
            <a:off x="4716016" y="4149080"/>
            <a:ext cx="792088" cy="261610"/>
          </a:xfrm>
          <a:prstGeom prst="rect">
            <a:avLst/>
          </a:prstGeom>
          <a:noFill/>
        </p:spPr>
        <p:txBody>
          <a:bodyPr wrap="square" rtlCol="0">
            <a:spAutoFit/>
          </a:bodyPr>
          <a:lstStyle/>
          <a:p>
            <a:r>
              <a:rPr lang="fr-FR" sz="1100" b="1" dirty="0" smtClean="0"/>
              <a:t>OMAN</a:t>
            </a:r>
            <a:endParaRPr lang="fr-FR" sz="1100" b="1" dirty="0"/>
          </a:p>
        </p:txBody>
      </p:sp>
      <p:sp>
        <p:nvSpPr>
          <p:cNvPr id="203" name="ZoneTexte 202"/>
          <p:cNvSpPr txBox="1"/>
          <p:nvPr/>
        </p:nvSpPr>
        <p:spPr>
          <a:xfrm>
            <a:off x="3635896" y="4967590"/>
            <a:ext cx="792088" cy="261610"/>
          </a:xfrm>
          <a:prstGeom prst="rect">
            <a:avLst/>
          </a:prstGeom>
          <a:noFill/>
        </p:spPr>
        <p:txBody>
          <a:bodyPr wrap="square" rtlCol="0">
            <a:spAutoFit/>
          </a:bodyPr>
          <a:lstStyle/>
          <a:p>
            <a:r>
              <a:rPr lang="fr-FR" sz="1100" b="1" dirty="0" smtClean="0"/>
              <a:t>YEMEN</a:t>
            </a:r>
            <a:endParaRPr lang="fr-FR" sz="1100" b="1" dirty="0"/>
          </a:p>
        </p:txBody>
      </p:sp>
      <p:sp>
        <p:nvSpPr>
          <p:cNvPr id="204" name="ZoneTexte 203"/>
          <p:cNvSpPr txBox="1"/>
          <p:nvPr/>
        </p:nvSpPr>
        <p:spPr>
          <a:xfrm>
            <a:off x="2843808" y="1916832"/>
            <a:ext cx="504056" cy="261610"/>
          </a:xfrm>
          <a:prstGeom prst="rect">
            <a:avLst/>
          </a:prstGeom>
          <a:noFill/>
        </p:spPr>
        <p:txBody>
          <a:bodyPr wrap="square" rtlCol="0">
            <a:spAutoFit/>
          </a:bodyPr>
          <a:lstStyle/>
          <a:p>
            <a:r>
              <a:rPr lang="fr-FR" sz="1100" b="1" dirty="0" smtClean="0"/>
              <a:t>IRAK</a:t>
            </a:r>
            <a:endParaRPr lang="fr-FR" sz="1100" b="1" dirty="0"/>
          </a:p>
        </p:txBody>
      </p:sp>
      <p:sp>
        <p:nvSpPr>
          <p:cNvPr id="205" name="ZoneTexte 204"/>
          <p:cNvSpPr txBox="1"/>
          <p:nvPr/>
        </p:nvSpPr>
        <p:spPr>
          <a:xfrm>
            <a:off x="4139952" y="2204864"/>
            <a:ext cx="504056" cy="261610"/>
          </a:xfrm>
          <a:prstGeom prst="rect">
            <a:avLst/>
          </a:prstGeom>
          <a:noFill/>
        </p:spPr>
        <p:txBody>
          <a:bodyPr wrap="square" rtlCol="0">
            <a:spAutoFit/>
          </a:bodyPr>
          <a:lstStyle/>
          <a:p>
            <a:r>
              <a:rPr lang="fr-FR" sz="1100" b="1" dirty="0" smtClean="0"/>
              <a:t>IRAN</a:t>
            </a:r>
            <a:endParaRPr lang="fr-FR" sz="1100" b="1" dirty="0"/>
          </a:p>
        </p:txBody>
      </p:sp>
      <p:sp>
        <p:nvSpPr>
          <p:cNvPr id="206" name="ZoneTexte 205"/>
          <p:cNvSpPr txBox="1"/>
          <p:nvPr/>
        </p:nvSpPr>
        <p:spPr>
          <a:xfrm>
            <a:off x="251520" y="2276872"/>
            <a:ext cx="1224136" cy="261610"/>
          </a:xfrm>
          <a:prstGeom prst="rect">
            <a:avLst/>
          </a:prstGeom>
          <a:noFill/>
        </p:spPr>
        <p:txBody>
          <a:bodyPr wrap="square" rtlCol="0">
            <a:spAutoFit/>
          </a:bodyPr>
          <a:lstStyle/>
          <a:p>
            <a:r>
              <a:rPr lang="fr-FR" sz="1100" dirty="0" smtClean="0">
                <a:solidFill>
                  <a:srgbClr val="0070C0"/>
                </a:solidFill>
              </a:rPr>
              <a:t>MEDITERRANEE</a:t>
            </a:r>
            <a:endParaRPr lang="fr-FR" sz="1100" dirty="0">
              <a:solidFill>
                <a:srgbClr val="0070C0"/>
              </a:solidFill>
            </a:endParaRPr>
          </a:p>
        </p:txBody>
      </p:sp>
      <p:sp>
        <p:nvSpPr>
          <p:cNvPr id="207" name="Forme libre 206"/>
          <p:cNvSpPr/>
          <p:nvPr/>
        </p:nvSpPr>
        <p:spPr>
          <a:xfrm>
            <a:off x="683879" y="691563"/>
            <a:ext cx="163926" cy="391886"/>
          </a:xfrm>
          <a:custGeom>
            <a:avLst/>
            <a:gdLst>
              <a:gd name="connsiteX0" fmla="*/ 0 w 163926"/>
              <a:gd name="connsiteY0" fmla="*/ 391886 h 391886"/>
              <a:gd name="connsiteX1" fmla="*/ 99892 w 163926"/>
              <a:gd name="connsiteY1" fmla="*/ 322729 h 391886"/>
              <a:gd name="connsiteX2" fmla="*/ 161365 w 163926"/>
              <a:gd name="connsiteY2" fmla="*/ 145997 h 391886"/>
              <a:gd name="connsiteX3" fmla="*/ 115260 w 163926"/>
              <a:gd name="connsiteY3" fmla="*/ 30736 h 391886"/>
              <a:gd name="connsiteX4" fmla="*/ 115260 w 163926"/>
              <a:gd name="connsiteY4" fmla="*/ 0 h 391886"/>
              <a:gd name="connsiteX5" fmla="*/ 115260 w 163926"/>
              <a:gd name="connsiteY5"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26" h="391886">
                <a:moveTo>
                  <a:pt x="0" y="391886"/>
                </a:moveTo>
                <a:cubicBezTo>
                  <a:pt x="36499" y="377798"/>
                  <a:pt x="72998" y="363711"/>
                  <a:pt x="99892" y="322729"/>
                </a:cubicBezTo>
                <a:cubicBezTo>
                  <a:pt x="126786" y="281748"/>
                  <a:pt x="158804" y="194663"/>
                  <a:pt x="161365" y="145997"/>
                </a:cubicBezTo>
                <a:cubicBezTo>
                  <a:pt x="163926" y="97331"/>
                  <a:pt x="122944" y="55069"/>
                  <a:pt x="115260" y="30736"/>
                </a:cubicBezTo>
                <a:cubicBezTo>
                  <a:pt x="107576" y="6403"/>
                  <a:pt x="115260" y="0"/>
                  <a:pt x="115260" y="0"/>
                </a:cubicBezTo>
                <a:lnTo>
                  <a:pt x="11526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08" name="ZoneTexte 207"/>
          <p:cNvSpPr txBox="1"/>
          <p:nvPr/>
        </p:nvSpPr>
        <p:spPr>
          <a:xfrm>
            <a:off x="899592" y="692696"/>
            <a:ext cx="1224136" cy="261610"/>
          </a:xfrm>
          <a:prstGeom prst="rect">
            <a:avLst/>
          </a:prstGeom>
          <a:noFill/>
        </p:spPr>
        <p:txBody>
          <a:bodyPr wrap="square" rtlCol="0">
            <a:spAutoFit/>
          </a:bodyPr>
          <a:lstStyle/>
          <a:p>
            <a:r>
              <a:rPr lang="fr-FR" sz="1100" dirty="0" smtClean="0">
                <a:solidFill>
                  <a:srgbClr val="0070C0"/>
                </a:solidFill>
              </a:rPr>
              <a:t>MER NOIRE</a:t>
            </a:r>
            <a:endParaRPr lang="fr-FR" sz="1100" dirty="0">
              <a:solidFill>
                <a:srgbClr val="0070C0"/>
              </a:solidFill>
            </a:endParaRPr>
          </a:p>
        </p:txBody>
      </p:sp>
      <p:sp>
        <p:nvSpPr>
          <p:cNvPr id="209" name="ZoneTexte 208"/>
          <p:cNvSpPr txBox="1"/>
          <p:nvPr/>
        </p:nvSpPr>
        <p:spPr>
          <a:xfrm>
            <a:off x="3995936" y="3356992"/>
            <a:ext cx="792088" cy="369332"/>
          </a:xfrm>
          <a:prstGeom prst="rect">
            <a:avLst/>
          </a:prstGeom>
          <a:noFill/>
        </p:spPr>
        <p:txBody>
          <a:bodyPr wrap="square" rtlCol="0">
            <a:spAutoFit/>
          </a:bodyPr>
          <a:lstStyle/>
          <a:p>
            <a:r>
              <a:rPr lang="fr-FR" sz="900" dirty="0" smtClean="0">
                <a:solidFill>
                  <a:srgbClr val="0070C0"/>
                </a:solidFill>
              </a:rPr>
              <a:t>G. </a:t>
            </a:r>
          </a:p>
          <a:p>
            <a:r>
              <a:rPr lang="fr-FR" sz="900" dirty="0" smtClean="0">
                <a:solidFill>
                  <a:srgbClr val="0070C0"/>
                </a:solidFill>
              </a:rPr>
              <a:t>PERSIQUE</a:t>
            </a:r>
            <a:endParaRPr lang="fr-FR" sz="900" dirty="0">
              <a:solidFill>
                <a:srgbClr val="0070C0"/>
              </a:solidFill>
            </a:endParaRPr>
          </a:p>
        </p:txBody>
      </p:sp>
      <p:sp>
        <p:nvSpPr>
          <p:cNvPr id="210" name="ZoneTexte 209"/>
          <p:cNvSpPr txBox="1"/>
          <p:nvPr/>
        </p:nvSpPr>
        <p:spPr>
          <a:xfrm>
            <a:off x="4860032" y="4725144"/>
            <a:ext cx="792088" cy="230832"/>
          </a:xfrm>
          <a:prstGeom prst="rect">
            <a:avLst/>
          </a:prstGeom>
          <a:noFill/>
        </p:spPr>
        <p:txBody>
          <a:bodyPr wrap="square" rtlCol="0">
            <a:spAutoFit/>
          </a:bodyPr>
          <a:lstStyle/>
          <a:p>
            <a:r>
              <a:rPr lang="fr-FR" sz="900" dirty="0" smtClean="0">
                <a:solidFill>
                  <a:srgbClr val="0070C0"/>
                </a:solidFill>
              </a:rPr>
              <a:t>O. INDIEN</a:t>
            </a:r>
            <a:endParaRPr lang="fr-FR" sz="900" dirty="0">
              <a:solidFill>
                <a:srgbClr val="0070C0"/>
              </a:solidFill>
            </a:endParaRPr>
          </a:p>
        </p:txBody>
      </p:sp>
      <p:cxnSp>
        <p:nvCxnSpPr>
          <p:cNvPr id="212" name="Connecteur droit 211"/>
          <p:cNvCxnSpPr>
            <a:stCxn id="16" idx="37"/>
          </p:cNvCxnSpPr>
          <p:nvPr/>
        </p:nvCxnSpPr>
        <p:spPr>
          <a:xfrm>
            <a:off x="2929944" y="5087155"/>
            <a:ext cx="129888" cy="70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Forme libre 213"/>
          <p:cNvSpPr/>
          <p:nvPr/>
        </p:nvSpPr>
        <p:spPr>
          <a:xfrm>
            <a:off x="2942985" y="4910097"/>
            <a:ext cx="576302" cy="268942"/>
          </a:xfrm>
          <a:custGeom>
            <a:avLst/>
            <a:gdLst>
              <a:gd name="connsiteX0" fmla="*/ 0 w 576302"/>
              <a:gd name="connsiteY0" fmla="*/ 176733 h 268942"/>
              <a:gd name="connsiteX1" fmla="*/ 76840 w 576302"/>
              <a:gd name="connsiteY1" fmla="*/ 145997 h 268942"/>
              <a:gd name="connsiteX2" fmla="*/ 84524 w 576302"/>
              <a:gd name="connsiteY2" fmla="*/ 15369 h 268942"/>
              <a:gd name="connsiteX3" fmla="*/ 153681 w 576302"/>
              <a:gd name="connsiteY3" fmla="*/ 30737 h 268942"/>
              <a:gd name="connsiteX4" fmla="*/ 238205 w 576302"/>
              <a:gd name="connsiteY4" fmla="*/ 15369 h 268942"/>
              <a:gd name="connsiteX5" fmla="*/ 261257 w 576302"/>
              <a:gd name="connsiteY5" fmla="*/ 0 h 268942"/>
              <a:gd name="connsiteX6" fmla="*/ 453358 w 576302"/>
              <a:gd name="connsiteY6" fmla="*/ 99893 h 268942"/>
              <a:gd name="connsiteX7" fmla="*/ 530198 w 576302"/>
              <a:gd name="connsiteY7" fmla="*/ 153681 h 268942"/>
              <a:gd name="connsiteX8" fmla="*/ 514830 w 576302"/>
              <a:gd name="connsiteY8" fmla="*/ 230521 h 268942"/>
              <a:gd name="connsiteX9" fmla="*/ 576302 w 576302"/>
              <a:gd name="connsiteY9" fmla="*/ 253574 h 268942"/>
              <a:gd name="connsiteX10" fmla="*/ 553250 w 576302"/>
              <a:gd name="connsiteY10" fmla="*/ 268942 h 268942"/>
              <a:gd name="connsiteX11" fmla="*/ 115260 w 576302"/>
              <a:gd name="connsiteY11" fmla="*/ 268942 h 268942"/>
              <a:gd name="connsiteX12" fmla="*/ 0 w 576302"/>
              <a:gd name="connsiteY12" fmla="*/ 176733 h 26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302" h="268942">
                <a:moveTo>
                  <a:pt x="0" y="176733"/>
                </a:moveTo>
                <a:lnTo>
                  <a:pt x="76840" y="145997"/>
                </a:lnTo>
                <a:lnTo>
                  <a:pt x="84524" y="15369"/>
                </a:lnTo>
                <a:lnTo>
                  <a:pt x="153681" y="30737"/>
                </a:lnTo>
                <a:lnTo>
                  <a:pt x="238205" y="15369"/>
                </a:lnTo>
                <a:lnTo>
                  <a:pt x="261257" y="0"/>
                </a:lnTo>
                <a:lnTo>
                  <a:pt x="453358" y="99893"/>
                </a:lnTo>
                <a:lnTo>
                  <a:pt x="530198" y="153681"/>
                </a:lnTo>
                <a:lnTo>
                  <a:pt x="514830" y="230521"/>
                </a:lnTo>
                <a:lnTo>
                  <a:pt x="576302" y="253574"/>
                </a:lnTo>
                <a:lnTo>
                  <a:pt x="553250" y="268942"/>
                </a:lnTo>
                <a:lnTo>
                  <a:pt x="115260" y="268942"/>
                </a:lnTo>
                <a:lnTo>
                  <a:pt x="0" y="176733"/>
                </a:lnTo>
                <a:close/>
              </a:path>
            </a:pathLst>
          </a:cu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5" name="ZoneTexte 214"/>
          <p:cNvSpPr txBox="1"/>
          <p:nvPr/>
        </p:nvSpPr>
        <p:spPr>
          <a:xfrm>
            <a:off x="467544" y="2780928"/>
            <a:ext cx="792088" cy="261610"/>
          </a:xfrm>
          <a:prstGeom prst="rect">
            <a:avLst/>
          </a:prstGeom>
          <a:noFill/>
        </p:spPr>
        <p:txBody>
          <a:bodyPr wrap="square" rtlCol="0">
            <a:spAutoFit/>
          </a:bodyPr>
          <a:lstStyle/>
          <a:p>
            <a:r>
              <a:rPr lang="fr-FR" sz="1100" dirty="0" smtClean="0"/>
              <a:t>Le Caire</a:t>
            </a:r>
            <a:endParaRPr lang="fr-FR" sz="1100" dirty="0"/>
          </a:p>
        </p:txBody>
      </p:sp>
      <p:sp>
        <p:nvSpPr>
          <p:cNvPr id="216" name="ZoneTexte 215"/>
          <p:cNvSpPr txBox="1"/>
          <p:nvPr/>
        </p:nvSpPr>
        <p:spPr>
          <a:xfrm>
            <a:off x="2195736" y="3789040"/>
            <a:ext cx="792088" cy="261610"/>
          </a:xfrm>
          <a:prstGeom prst="rect">
            <a:avLst/>
          </a:prstGeom>
          <a:noFill/>
        </p:spPr>
        <p:txBody>
          <a:bodyPr wrap="square" rtlCol="0">
            <a:spAutoFit/>
          </a:bodyPr>
          <a:lstStyle/>
          <a:p>
            <a:r>
              <a:rPr lang="fr-FR" sz="1100" dirty="0" smtClean="0"/>
              <a:t>Médine</a:t>
            </a:r>
            <a:endParaRPr lang="fr-FR" sz="1100" dirty="0"/>
          </a:p>
        </p:txBody>
      </p:sp>
      <p:sp>
        <p:nvSpPr>
          <p:cNvPr id="217" name="ZoneTexte 216"/>
          <p:cNvSpPr txBox="1"/>
          <p:nvPr/>
        </p:nvSpPr>
        <p:spPr>
          <a:xfrm>
            <a:off x="2483768" y="4175502"/>
            <a:ext cx="864096" cy="261610"/>
          </a:xfrm>
          <a:prstGeom prst="rect">
            <a:avLst/>
          </a:prstGeom>
          <a:noFill/>
        </p:spPr>
        <p:txBody>
          <a:bodyPr wrap="square" rtlCol="0">
            <a:spAutoFit/>
          </a:bodyPr>
          <a:lstStyle/>
          <a:p>
            <a:r>
              <a:rPr lang="fr-FR" sz="1100" dirty="0" smtClean="0"/>
              <a:t>La Mecque</a:t>
            </a:r>
            <a:endParaRPr lang="fr-FR" sz="1100" dirty="0"/>
          </a:p>
        </p:txBody>
      </p:sp>
      <p:sp>
        <p:nvSpPr>
          <p:cNvPr id="218" name="ZoneTexte 217"/>
          <p:cNvSpPr txBox="1"/>
          <p:nvPr/>
        </p:nvSpPr>
        <p:spPr>
          <a:xfrm>
            <a:off x="3131840" y="3861048"/>
            <a:ext cx="792088" cy="261610"/>
          </a:xfrm>
          <a:prstGeom prst="rect">
            <a:avLst/>
          </a:prstGeom>
          <a:noFill/>
        </p:spPr>
        <p:txBody>
          <a:bodyPr wrap="square" rtlCol="0">
            <a:spAutoFit/>
          </a:bodyPr>
          <a:lstStyle/>
          <a:p>
            <a:r>
              <a:rPr lang="fr-FR" sz="1100" dirty="0" smtClean="0"/>
              <a:t>Riyad</a:t>
            </a:r>
            <a:endParaRPr lang="fr-FR" sz="1100" dirty="0"/>
          </a:p>
        </p:txBody>
      </p:sp>
      <p:sp>
        <p:nvSpPr>
          <p:cNvPr id="219" name="ZoneTexte 218"/>
          <p:cNvSpPr txBox="1"/>
          <p:nvPr/>
        </p:nvSpPr>
        <p:spPr>
          <a:xfrm>
            <a:off x="4572000" y="3645024"/>
            <a:ext cx="792088" cy="261610"/>
          </a:xfrm>
          <a:prstGeom prst="rect">
            <a:avLst/>
          </a:prstGeom>
          <a:noFill/>
        </p:spPr>
        <p:txBody>
          <a:bodyPr wrap="square" rtlCol="0">
            <a:spAutoFit/>
          </a:bodyPr>
          <a:lstStyle/>
          <a:p>
            <a:r>
              <a:rPr lang="fr-FR" sz="1100" dirty="0" smtClean="0"/>
              <a:t>Dubaï</a:t>
            </a:r>
            <a:endParaRPr lang="fr-FR" sz="1100" dirty="0"/>
          </a:p>
        </p:txBody>
      </p:sp>
      <p:sp>
        <p:nvSpPr>
          <p:cNvPr id="220" name="ZoneTexte 219"/>
          <p:cNvSpPr txBox="1"/>
          <p:nvPr/>
        </p:nvSpPr>
        <p:spPr>
          <a:xfrm>
            <a:off x="2843808" y="2132856"/>
            <a:ext cx="792088" cy="261610"/>
          </a:xfrm>
          <a:prstGeom prst="rect">
            <a:avLst/>
          </a:prstGeom>
          <a:noFill/>
        </p:spPr>
        <p:txBody>
          <a:bodyPr wrap="square" rtlCol="0">
            <a:spAutoFit/>
          </a:bodyPr>
          <a:lstStyle/>
          <a:p>
            <a:r>
              <a:rPr lang="fr-FR" sz="1100" dirty="0" smtClean="0"/>
              <a:t>Bagdad</a:t>
            </a:r>
            <a:endParaRPr lang="fr-FR" sz="1100" dirty="0"/>
          </a:p>
        </p:txBody>
      </p:sp>
      <p:sp>
        <p:nvSpPr>
          <p:cNvPr id="221" name="ZoneTexte 220"/>
          <p:cNvSpPr txBox="1"/>
          <p:nvPr/>
        </p:nvSpPr>
        <p:spPr>
          <a:xfrm>
            <a:off x="1979712" y="2204864"/>
            <a:ext cx="792088" cy="261610"/>
          </a:xfrm>
          <a:prstGeom prst="rect">
            <a:avLst/>
          </a:prstGeom>
          <a:noFill/>
        </p:spPr>
        <p:txBody>
          <a:bodyPr wrap="square" rtlCol="0">
            <a:spAutoFit/>
          </a:bodyPr>
          <a:lstStyle/>
          <a:p>
            <a:r>
              <a:rPr lang="fr-FR" sz="1100" dirty="0" smtClean="0"/>
              <a:t>Damas</a:t>
            </a:r>
            <a:endParaRPr lang="fr-FR" sz="1100" dirty="0"/>
          </a:p>
        </p:txBody>
      </p:sp>
      <p:sp>
        <p:nvSpPr>
          <p:cNvPr id="222" name="ZoneTexte 221"/>
          <p:cNvSpPr txBox="1"/>
          <p:nvPr/>
        </p:nvSpPr>
        <p:spPr>
          <a:xfrm>
            <a:off x="1763688" y="2492896"/>
            <a:ext cx="792088" cy="261610"/>
          </a:xfrm>
          <a:prstGeom prst="rect">
            <a:avLst/>
          </a:prstGeom>
          <a:noFill/>
        </p:spPr>
        <p:txBody>
          <a:bodyPr wrap="square" rtlCol="0">
            <a:spAutoFit/>
          </a:bodyPr>
          <a:lstStyle/>
          <a:p>
            <a:r>
              <a:rPr lang="fr-FR" sz="1100" dirty="0" smtClean="0"/>
              <a:t>Amman</a:t>
            </a:r>
            <a:endParaRPr lang="fr-F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7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8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0"/>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93"/>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95"/>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9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0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0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05"/>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108"/>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112"/>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11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20"/>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88"/>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2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24"/>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26"/>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128"/>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27"/>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125"/>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130"/>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132"/>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31"/>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36"/>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137"/>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147"/>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14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138"/>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139"/>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140"/>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141"/>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142"/>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43"/>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145"/>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146"/>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157"/>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156"/>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158"/>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151"/>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152"/>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grpId="0" nodeType="clickEffect">
                                  <p:stCondLst>
                                    <p:cond delay="0"/>
                                  </p:stCondLst>
                                  <p:childTnLst>
                                    <p:set>
                                      <p:cBhvr>
                                        <p:cTn id="326" dur="1" fill="hold">
                                          <p:stCondLst>
                                            <p:cond delay="0"/>
                                          </p:stCondLst>
                                        </p:cTn>
                                        <p:tgtEl>
                                          <p:spTgt spid="154"/>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153"/>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155"/>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grpId="0" nodeType="clickEffect">
                                  <p:stCondLst>
                                    <p:cond delay="0"/>
                                  </p:stCondLst>
                                  <p:childTnLst>
                                    <p:set>
                                      <p:cBhvr>
                                        <p:cTn id="338" dur="1" fill="hold">
                                          <p:stCondLst>
                                            <p:cond delay="0"/>
                                          </p:stCondLst>
                                        </p:cTn>
                                        <p:tgtEl>
                                          <p:spTgt spid="159"/>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160"/>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161"/>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grpId="0" nodeType="clickEffect">
                                  <p:stCondLst>
                                    <p:cond delay="0"/>
                                  </p:stCondLst>
                                  <p:childTnLst>
                                    <p:set>
                                      <p:cBhvr>
                                        <p:cTn id="350" dur="1" fill="hold">
                                          <p:stCondLst>
                                            <p:cond delay="0"/>
                                          </p:stCondLst>
                                        </p:cTn>
                                        <p:tgtEl>
                                          <p:spTgt spid="162"/>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grpId="0" nodeType="clickEffect">
                                  <p:stCondLst>
                                    <p:cond delay="0"/>
                                  </p:stCondLst>
                                  <p:childTnLst>
                                    <p:set>
                                      <p:cBhvr>
                                        <p:cTn id="354" dur="1" fill="hold">
                                          <p:stCondLst>
                                            <p:cond delay="0"/>
                                          </p:stCondLst>
                                        </p:cTn>
                                        <p:tgtEl>
                                          <p:spTgt spid="163"/>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ntr" presetSubtype="0" fill="hold" grpId="0" nodeType="clickEffect">
                                  <p:stCondLst>
                                    <p:cond delay="0"/>
                                  </p:stCondLst>
                                  <p:childTnLst>
                                    <p:set>
                                      <p:cBhvr>
                                        <p:cTn id="358" dur="1" fill="hold">
                                          <p:stCondLst>
                                            <p:cond delay="0"/>
                                          </p:stCondLst>
                                        </p:cTn>
                                        <p:tgtEl>
                                          <p:spTgt spid="164"/>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grpId="0" nodeType="clickEffect">
                                  <p:stCondLst>
                                    <p:cond delay="0"/>
                                  </p:stCondLst>
                                  <p:childTnLst>
                                    <p:set>
                                      <p:cBhvr>
                                        <p:cTn id="362" dur="1" fill="hold">
                                          <p:stCondLst>
                                            <p:cond delay="0"/>
                                          </p:stCondLst>
                                        </p:cTn>
                                        <p:tgtEl>
                                          <p:spTgt spid="165"/>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grpId="0" nodeType="clickEffect">
                                  <p:stCondLst>
                                    <p:cond delay="0"/>
                                  </p:stCondLst>
                                  <p:childTnLst>
                                    <p:set>
                                      <p:cBhvr>
                                        <p:cTn id="366" dur="1" fill="hold">
                                          <p:stCondLst>
                                            <p:cond delay="0"/>
                                          </p:stCondLst>
                                        </p:cTn>
                                        <p:tgtEl>
                                          <p:spTgt spid="166"/>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167"/>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168"/>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169"/>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ntr" presetSubtype="0" fill="hold" grpId="0" nodeType="clickEffect">
                                  <p:stCondLst>
                                    <p:cond delay="0"/>
                                  </p:stCondLst>
                                  <p:childTnLst>
                                    <p:set>
                                      <p:cBhvr>
                                        <p:cTn id="382" dur="1" fill="hold">
                                          <p:stCondLst>
                                            <p:cond delay="0"/>
                                          </p:stCondLst>
                                        </p:cTn>
                                        <p:tgtEl>
                                          <p:spTgt spid="170"/>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presetID="1" presetClass="entr" presetSubtype="0" fill="hold" grpId="0" nodeType="clickEffect">
                                  <p:stCondLst>
                                    <p:cond delay="0"/>
                                  </p:stCondLst>
                                  <p:childTnLst>
                                    <p:set>
                                      <p:cBhvr>
                                        <p:cTn id="386" dur="1" fill="hold">
                                          <p:stCondLst>
                                            <p:cond delay="0"/>
                                          </p:stCondLst>
                                        </p:cTn>
                                        <p:tgtEl>
                                          <p:spTgt spid="171"/>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presetID="1" presetClass="entr" presetSubtype="0" fill="hold" grpId="0" nodeType="clickEffect">
                                  <p:stCondLst>
                                    <p:cond delay="0"/>
                                  </p:stCondLst>
                                  <p:childTnLst>
                                    <p:set>
                                      <p:cBhvr>
                                        <p:cTn id="390" dur="1" fill="hold">
                                          <p:stCondLst>
                                            <p:cond delay="0"/>
                                          </p:stCondLst>
                                        </p:cTn>
                                        <p:tgtEl>
                                          <p:spTgt spid="172"/>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grpId="0" nodeType="clickEffect">
                                  <p:stCondLst>
                                    <p:cond delay="0"/>
                                  </p:stCondLst>
                                  <p:childTnLst>
                                    <p:set>
                                      <p:cBhvr>
                                        <p:cTn id="394" dur="1" fill="hold">
                                          <p:stCondLst>
                                            <p:cond delay="0"/>
                                          </p:stCondLst>
                                        </p:cTn>
                                        <p:tgtEl>
                                          <p:spTgt spid="173"/>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grpId="0" nodeType="clickEffect">
                                  <p:stCondLst>
                                    <p:cond delay="0"/>
                                  </p:stCondLst>
                                  <p:childTnLst>
                                    <p:set>
                                      <p:cBhvr>
                                        <p:cTn id="398" dur="1" fill="hold">
                                          <p:stCondLst>
                                            <p:cond delay="0"/>
                                          </p:stCondLst>
                                        </p:cTn>
                                        <p:tgtEl>
                                          <p:spTgt spid="174"/>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presetID="1" presetClass="entr" presetSubtype="0" fill="hold" grpId="0" nodeType="clickEffect">
                                  <p:stCondLst>
                                    <p:cond delay="0"/>
                                  </p:stCondLst>
                                  <p:childTnLst>
                                    <p:set>
                                      <p:cBhvr>
                                        <p:cTn id="402" dur="1" fill="hold">
                                          <p:stCondLst>
                                            <p:cond delay="0"/>
                                          </p:stCondLst>
                                        </p:cTn>
                                        <p:tgtEl>
                                          <p:spTgt spid="175"/>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182"/>
                                        </p:tgtEl>
                                        <p:attrNameLst>
                                          <p:attrName>style.visibility</p:attrName>
                                        </p:attrNameLst>
                                      </p:cBhvr>
                                      <p:to>
                                        <p:strVal val="visible"/>
                                      </p:to>
                                    </p:set>
                                  </p:childTnLst>
                                </p:cTn>
                              </p:par>
                            </p:childTnLst>
                          </p:cTn>
                        </p:par>
                      </p:childTnLst>
                    </p:cTn>
                  </p:par>
                  <p:par>
                    <p:cTn id="407" fill="hold">
                      <p:stCondLst>
                        <p:cond delay="indefinite"/>
                      </p:stCondLst>
                      <p:childTnLst>
                        <p:par>
                          <p:cTn id="408" fill="hold">
                            <p:stCondLst>
                              <p:cond delay="0"/>
                            </p:stCondLst>
                            <p:childTnLst>
                              <p:par>
                                <p:cTn id="409" presetID="1" presetClass="entr" presetSubtype="0" fill="hold" grpId="0" nodeType="clickEffect">
                                  <p:stCondLst>
                                    <p:cond delay="0"/>
                                  </p:stCondLst>
                                  <p:childTnLst>
                                    <p:set>
                                      <p:cBhvr>
                                        <p:cTn id="410" dur="1" fill="hold">
                                          <p:stCondLst>
                                            <p:cond delay="0"/>
                                          </p:stCondLst>
                                        </p:cTn>
                                        <p:tgtEl>
                                          <p:spTgt spid="183"/>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presetID="1" presetClass="entr" presetSubtype="0" fill="hold" grpId="0" nodeType="clickEffect">
                                  <p:stCondLst>
                                    <p:cond delay="0"/>
                                  </p:stCondLst>
                                  <p:childTnLst>
                                    <p:set>
                                      <p:cBhvr>
                                        <p:cTn id="414" dur="1" fill="hold">
                                          <p:stCondLst>
                                            <p:cond delay="0"/>
                                          </p:stCondLst>
                                        </p:cTn>
                                        <p:tgtEl>
                                          <p:spTgt spid="184"/>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ntr" presetSubtype="0" fill="hold" grpId="0" nodeType="clickEffect">
                                  <p:stCondLst>
                                    <p:cond delay="0"/>
                                  </p:stCondLst>
                                  <p:childTnLst>
                                    <p:set>
                                      <p:cBhvr>
                                        <p:cTn id="418" dur="1" fill="hold">
                                          <p:stCondLst>
                                            <p:cond delay="0"/>
                                          </p:stCondLst>
                                        </p:cTn>
                                        <p:tgtEl>
                                          <p:spTgt spid="177"/>
                                        </p:tgtEl>
                                        <p:attrNameLst>
                                          <p:attrName>style.visibility</p:attrName>
                                        </p:attrNameLst>
                                      </p:cBhvr>
                                      <p:to>
                                        <p:strVal val="visible"/>
                                      </p:to>
                                    </p:set>
                                  </p:childTnLst>
                                </p:cTn>
                              </p:par>
                            </p:childTnLst>
                          </p:cTn>
                        </p:par>
                      </p:childTnLst>
                    </p:cTn>
                  </p:par>
                  <p:par>
                    <p:cTn id="419" fill="hold">
                      <p:stCondLst>
                        <p:cond delay="indefinite"/>
                      </p:stCondLst>
                      <p:childTnLst>
                        <p:par>
                          <p:cTn id="420" fill="hold">
                            <p:stCondLst>
                              <p:cond delay="0"/>
                            </p:stCondLst>
                            <p:childTnLst>
                              <p:par>
                                <p:cTn id="421" presetID="1" presetClass="entr" presetSubtype="0" fill="hold" grpId="0" nodeType="clickEffect">
                                  <p:stCondLst>
                                    <p:cond delay="0"/>
                                  </p:stCondLst>
                                  <p:childTnLst>
                                    <p:set>
                                      <p:cBhvr>
                                        <p:cTn id="422" dur="1" fill="hold">
                                          <p:stCondLst>
                                            <p:cond delay="0"/>
                                          </p:stCondLst>
                                        </p:cTn>
                                        <p:tgtEl>
                                          <p:spTgt spid="185"/>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presetID="1" presetClass="entr" presetSubtype="0" fill="hold" grpId="0" nodeType="clickEffect">
                                  <p:stCondLst>
                                    <p:cond delay="0"/>
                                  </p:stCondLst>
                                  <p:childTnLst>
                                    <p:set>
                                      <p:cBhvr>
                                        <p:cTn id="426" dur="1" fill="hold">
                                          <p:stCondLst>
                                            <p:cond delay="0"/>
                                          </p:stCondLst>
                                        </p:cTn>
                                        <p:tgtEl>
                                          <p:spTgt spid="178"/>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ntr" presetSubtype="0" fill="hold" grpId="0" nodeType="clickEffect">
                                  <p:stCondLst>
                                    <p:cond delay="0"/>
                                  </p:stCondLst>
                                  <p:childTnLst>
                                    <p:set>
                                      <p:cBhvr>
                                        <p:cTn id="430" dur="1" fill="hold">
                                          <p:stCondLst>
                                            <p:cond delay="0"/>
                                          </p:stCondLst>
                                        </p:cTn>
                                        <p:tgtEl>
                                          <p:spTgt spid="186"/>
                                        </p:tgtEl>
                                        <p:attrNameLst>
                                          <p:attrName>style.visibility</p:attrName>
                                        </p:attrNameLst>
                                      </p:cBhvr>
                                      <p:to>
                                        <p:strVal val="visible"/>
                                      </p:to>
                                    </p:set>
                                  </p:childTnLst>
                                </p:cTn>
                              </p:par>
                            </p:childTnLst>
                          </p:cTn>
                        </p:par>
                      </p:childTnLst>
                    </p:cTn>
                  </p:par>
                  <p:par>
                    <p:cTn id="431" fill="hold">
                      <p:stCondLst>
                        <p:cond delay="indefinite"/>
                      </p:stCondLst>
                      <p:childTnLst>
                        <p:par>
                          <p:cTn id="432" fill="hold">
                            <p:stCondLst>
                              <p:cond delay="0"/>
                            </p:stCondLst>
                            <p:childTnLst>
                              <p:par>
                                <p:cTn id="433" presetID="1" presetClass="entr" presetSubtype="0" fill="hold" grpId="0" nodeType="clickEffect">
                                  <p:stCondLst>
                                    <p:cond delay="0"/>
                                  </p:stCondLst>
                                  <p:childTnLst>
                                    <p:set>
                                      <p:cBhvr>
                                        <p:cTn id="434" dur="1" fill="hold">
                                          <p:stCondLst>
                                            <p:cond delay="0"/>
                                          </p:stCondLst>
                                        </p:cTn>
                                        <p:tgtEl>
                                          <p:spTgt spid="176"/>
                                        </p:tgtEl>
                                        <p:attrNameLst>
                                          <p:attrName>style.visibility</p:attrName>
                                        </p:attrNameLst>
                                      </p:cBhvr>
                                      <p:to>
                                        <p:strVal val="visible"/>
                                      </p:to>
                                    </p:set>
                                  </p:childTnLst>
                                </p:cTn>
                              </p:par>
                            </p:childTnLst>
                          </p:cTn>
                        </p:par>
                      </p:childTnLst>
                    </p:cTn>
                  </p:par>
                  <p:par>
                    <p:cTn id="435" fill="hold">
                      <p:stCondLst>
                        <p:cond delay="indefinite"/>
                      </p:stCondLst>
                      <p:childTnLst>
                        <p:par>
                          <p:cTn id="436" fill="hold">
                            <p:stCondLst>
                              <p:cond delay="0"/>
                            </p:stCondLst>
                            <p:childTnLst>
                              <p:par>
                                <p:cTn id="437" presetID="1" presetClass="entr" presetSubtype="0" fill="hold" grpId="0" nodeType="clickEffect">
                                  <p:stCondLst>
                                    <p:cond delay="0"/>
                                  </p:stCondLst>
                                  <p:childTnLst>
                                    <p:set>
                                      <p:cBhvr>
                                        <p:cTn id="438" dur="1" fill="hold">
                                          <p:stCondLst>
                                            <p:cond delay="0"/>
                                          </p:stCondLst>
                                        </p:cTn>
                                        <p:tgtEl>
                                          <p:spTgt spid="18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ntr" presetSubtype="0" fill="hold" grpId="0" nodeType="clickEffect">
                                  <p:stCondLst>
                                    <p:cond delay="0"/>
                                  </p:stCondLst>
                                  <p:childTnLst>
                                    <p:set>
                                      <p:cBhvr>
                                        <p:cTn id="442" dur="1" fill="hold">
                                          <p:stCondLst>
                                            <p:cond delay="0"/>
                                          </p:stCondLst>
                                        </p:cTn>
                                        <p:tgtEl>
                                          <p:spTgt spid="188"/>
                                        </p:tgtEl>
                                        <p:attrNameLst>
                                          <p:attrName>style.visibility</p:attrName>
                                        </p:attrNameLst>
                                      </p:cBhvr>
                                      <p:to>
                                        <p:strVal val="visible"/>
                                      </p:to>
                                    </p:set>
                                  </p:childTnLst>
                                </p:cTn>
                              </p:par>
                            </p:childTnLst>
                          </p:cTn>
                        </p:par>
                      </p:childTnLst>
                    </p:cTn>
                  </p:par>
                  <p:par>
                    <p:cTn id="443" fill="hold">
                      <p:stCondLst>
                        <p:cond delay="indefinite"/>
                      </p:stCondLst>
                      <p:childTnLst>
                        <p:par>
                          <p:cTn id="444" fill="hold">
                            <p:stCondLst>
                              <p:cond delay="0"/>
                            </p:stCondLst>
                            <p:childTnLst>
                              <p:par>
                                <p:cTn id="445" presetID="1" presetClass="entr" presetSubtype="0" fill="hold" grpId="0" nodeType="clickEffect">
                                  <p:stCondLst>
                                    <p:cond delay="0"/>
                                  </p:stCondLst>
                                  <p:childTnLst>
                                    <p:set>
                                      <p:cBhvr>
                                        <p:cTn id="446" dur="1" fill="hold">
                                          <p:stCondLst>
                                            <p:cond delay="0"/>
                                          </p:stCondLst>
                                        </p:cTn>
                                        <p:tgtEl>
                                          <p:spTgt spid="194"/>
                                        </p:tgtEl>
                                        <p:attrNameLst>
                                          <p:attrName>style.visibility</p:attrName>
                                        </p:attrNameLst>
                                      </p:cBhvr>
                                      <p:to>
                                        <p:strVal val="visible"/>
                                      </p:to>
                                    </p:set>
                                  </p:childTnLst>
                                </p:cTn>
                              </p:par>
                            </p:childTnLst>
                          </p:cTn>
                        </p:par>
                      </p:childTnLst>
                    </p:cTn>
                  </p:par>
                  <p:par>
                    <p:cTn id="447" fill="hold">
                      <p:stCondLst>
                        <p:cond delay="indefinite"/>
                      </p:stCondLst>
                      <p:childTnLst>
                        <p:par>
                          <p:cTn id="448" fill="hold">
                            <p:stCondLst>
                              <p:cond delay="0"/>
                            </p:stCondLst>
                            <p:childTnLst>
                              <p:par>
                                <p:cTn id="449" presetID="1" presetClass="entr" presetSubtype="0" fill="hold" grpId="0" nodeType="clickEffect">
                                  <p:stCondLst>
                                    <p:cond delay="0"/>
                                  </p:stCondLst>
                                  <p:childTnLst>
                                    <p:set>
                                      <p:cBhvr>
                                        <p:cTn id="450" dur="1" fill="hold">
                                          <p:stCondLst>
                                            <p:cond delay="0"/>
                                          </p:stCondLst>
                                        </p:cTn>
                                        <p:tgtEl>
                                          <p:spTgt spid="195"/>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ntr" presetSubtype="0" fill="hold" grpId="0" nodeType="clickEffect">
                                  <p:stCondLst>
                                    <p:cond delay="0"/>
                                  </p:stCondLst>
                                  <p:childTnLst>
                                    <p:set>
                                      <p:cBhvr>
                                        <p:cTn id="454" dur="1" fill="hold">
                                          <p:stCondLst>
                                            <p:cond delay="0"/>
                                          </p:stCondLst>
                                        </p:cTn>
                                        <p:tgtEl>
                                          <p:spTgt spid="189"/>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presetID="1" presetClass="entr" presetSubtype="0" fill="hold" grpId="0" nodeType="clickEffect">
                                  <p:stCondLst>
                                    <p:cond delay="0"/>
                                  </p:stCondLst>
                                  <p:childTnLst>
                                    <p:set>
                                      <p:cBhvr>
                                        <p:cTn id="458" dur="1" fill="hold">
                                          <p:stCondLst>
                                            <p:cond delay="0"/>
                                          </p:stCondLst>
                                        </p:cTn>
                                        <p:tgtEl>
                                          <p:spTgt spid="190"/>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ntr" presetSubtype="0" fill="hold" grpId="0" nodeType="clickEffect">
                                  <p:stCondLst>
                                    <p:cond delay="0"/>
                                  </p:stCondLst>
                                  <p:childTnLst>
                                    <p:set>
                                      <p:cBhvr>
                                        <p:cTn id="462" dur="1" fill="hold">
                                          <p:stCondLst>
                                            <p:cond delay="0"/>
                                          </p:stCondLst>
                                        </p:cTn>
                                        <p:tgtEl>
                                          <p:spTgt spid="191"/>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ntr" presetSubtype="0" fill="hold" grpId="0" nodeType="clickEffect">
                                  <p:stCondLst>
                                    <p:cond delay="0"/>
                                  </p:stCondLst>
                                  <p:childTnLst>
                                    <p:set>
                                      <p:cBhvr>
                                        <p:cTn id="466" dur="1" fill="hold">
                                          <p:stCondLst>
                                            <p:cond delay="0"/>
                                          </p:stCondLst>
                                        </p:cTn>
                                        <p:tgtEl>
                                          <p:spTgt spid="192"/>
                                        </p:tgtEl>
                                        <p:attrNameLst>
                                          <p:attrName>style.visibility</p:attrName>
                                        </p:attrNameLst>
                                      </p:cBhvr>
                                      <p:to>
                                        <p:strVal val="visible"/>
                                      </p:to>
                                    </p:set>
                                  </p:childTnLst>
                                </p:cTn>
                              </p:par>
                            </p:childTnLst>
                          </p:cTn>
                        </p:par>
                      </p:childTnLst>
                    </p:cTn>
                  </p:par>
                  <p:par>
                    <p:cTn id="467" fill="hold">
                      <p:stCondLst>
                        <p:cond delay="indefinite"/>
                      </p:stCondLst>
                      <p:childTnLst>
                        <p:par>
                          <p:cTn id="468" fill="hold">
                            <p:stCondLst>
                              <p:cond delay="0"/>
                            </p:stCondLst>
                            <p:childTnLst>
                              <p:par>
                                <p:cTn id="469" presetID="1" presetClass="entr" presetSubtype="0" fill="hold" grpId="0" nodeType="clickEffect">
                                  <p:stCondLst>
                                    <p:cond delay="0"/>
                                  </p:stCondLst>
                                  <p:childTnLst>
                                    <p:set>
                                      <p:cBhvr>
                                        <p:cTn id="470" dur="1" fill="hold">
                                          <p:stCondLst>
                                            <p:cond delay="0"/>
                                          </p:stCondLst>
                                        </p:cTn>
                                        <p:tgtEl>
                                          <p:spTgt spid="193"/>
                                        </p:tgtEl>
                                        <p:attrNameLst>
                                          <p:attrName>style.visibility</p:attrName>
                                        </p:attrNameLst>
                                      </p:cBhvr>
                                      <p:to>
                                        <p:strVal val="visible"/>
                                      </p:to>
                                    </p:set>
                                  </p:childTnLst>
                                </p:cTn>
                              </p:par>
                            </p:childTnLst>
                          </p:cTn>
                        </p:par>
                      </p:childTnLst>
                    </p:cTn>
                  </p:par>
                  <p:par>
                    <p:cTn id="471" fill="hold">
                      <p:stCondLst>
                        <p:cond delay="indefinite"/>
                      </p:stCondLst>
                      <p:childTnLst>
                        <p:par>
                          <p:cTn id="472" fill="hold">
                            <p:stCondLst>
                              <p:cond delay="0"/>
                            </p:stCondLst>
                            <p:childTnLst>
                              <p:par>
                                <p:cTn id="473" presetID="1" presetClass="entr" presetSubtype="0" fill="hold" grpId="0" nodeType="clickEffect">
                                  <p:stCondLst>
                                    <p:cond delay="0"/>
                                  </p:stCondLst>
                                  <p:childTnLst>
                                    <p:set>
                                      <p:cBhvr>
                                        <p:cTn id="474" dur="1" fill="hold">
                                          <p:stCondLst>
                                            <p:cond delay="0"/>
                                          </p:stCondLst>
                                        </p:cTn>
                                        <p:tgtEl>
                                          <p:spTgt spid="196"/>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ntr" presetSubtype="0" fill="hold" grpId="0" nodeType="clickEffect">
                                  <p:stCondLst>
                                    <p:cond delay="0"/>
                                  </p:stCondLst>
                                  <p:childTnLst>
                                    <p:set>
                                      <p:cBhvr>
                                        <p:cTn id="478" dur="1" fill="hold">
                                          <p:stCondLst>
                                            <p:cond delay="0"/>
                                          </p:stCondLst>
                                        </p:cTn>
                                        <p:tgtEl>
                                          <p:spTgt spid="197"/>
                                        </p:tgtEl>
                                        <p:attrNameLst>
                                          <p:attrName>style.visibility</p:attrName>
                                        </p:attrNameLst>
                                      </p:cBhvr>
                                      <p:to>
                                        <p:strVal val="visible"/>
                                      </p:to>
                                    </p:set>
                                  </p:childTnLst>
                                </p:cTn>
                              </p:par>
                            </p:childTnLst>
                          </p:cTn>
                        </p:par>
                      </p:childTnLst>
                    </p:cTn>
                  </p:par>
                  <p:par>
                    <p:cTn id="479" fill="hold">
                      <p:stCondLst>
                        <p:cond delay="indefinite"/>
                      </p:stCondLst>
                      <p:childTnLst>
                        <p:par>
                          <p:cTn id="480" fill="hold">
                            <p:stCondLst>
                              <p:cond delay="0"/>
                            </p:stCondLst>
                            <p:childTnLst>
                              <p:par>
                                <p:cTn id="481" presetID="1" presetClass="entr" presetSubtype="0" fill="hold" grpId="0" nodeType="clickEffect">
                                  <p:stCondLst>
                                    <p:cond delay="0"/>
                                  </p:stCondLst>
                                  <p:childTnLst>
                                    <p:set>
                                      <p:cBhvr>
                                        <p:cTn id="482" dur="1" fill="hold">
                                          <p:stCondLst>
                                            <p:cond delay="0"/>
                                          </p:stCondLst>
                                        </p:cTn>
                                        <p:tgtEl>
                                          <p:spTgt spid="198"/>
                                        </p:tgtEl>
                                        <p:attrNameLst>
                                          <p:attrName>style.visibility</p:attrName>
                                        </p:attrNameLst>
                                      </p:cBhvr>
                                      <p:to>
                                        <p:strVal val="visible"/>
                                      </p:to>
                                    </p:set>
                                  </p:childTnLst>
                                </p:cTn>
                              </p:par>
                            </p:childTnLst>
                          </p:cTn>
                        </p:par>
                      </p:childTnLst>
                    </p:cTn>
                  </p:par>
                  <p:par>
                    <p:cTn id="483" fill="hold">
                      <p:stCondLst>
                        <p:cond delay="indefinite"/>
                      </p:stCondLst>
                      <p:childTnLst>
                        <p:par>
                          <p:cTn id="484" fill="hold">
                            <p:stCondLst>
                              <p:cond delay="0"/>
                            </p:stCondLst>
                            <p:childTnLst>
                              <p:par>
                                <p:cTn id="485" presetID="1" presetClass="entr" presetSubtype="0" fill="hold" grpId="0" nodeType="clickEffect">
                                  <p:stCondLst>
                                    <p:cond delay="0"/>
                                  </p:stCondLst>
                                  <p:childTnLst>
                                    <p:set>
                                      <p:cBhvr>
                                        <p:cTn id="486" dur="1" fill="hold">
                                          <p:stCondLst>
                                            <p:cond delay="0"/>
                                          </p:stCondLst>
                                        </p:cTn>
                                        <p:tgtEl>
                                          <p:spTgt spid="199"/>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ntr" presetSubtype="0" fill="hold" grpId="0" nodeType="clickEffect">
                                  <p:stCondLst>
                                    <p:cond delay="0"/>
                                  </p:stCondLst>
                                  <p:childTnLst>
                                    <p:set>
                                      <p:cBhvr>
                                        <p:cTn id="490" dur="1" fill="hold">
                                          <p:stCondLst>
                                            <p:cond delay="0"/>
                                          </p:stCondLst>
                                        </p:cTn>
                                        <p:tgtEl>
                                          <p:spTgt spid="200"/>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presetID="1" presetClass="entr" presetSubtype="0" fill="hold" grpId="0" nodeType="clickEffect">
                                  <p:stCondLst>
                                    <p:cond delay="0"/>
                                  </p:stCondLst>
                                  <p:childTnLst>
                                    <p:set>
                                      <p:cBhvr>
                                        <p:cTn id="494" dur="1" fill="hold">
                                          <p:stCondLst>
                                            <p:cond delay="0"/>
                                          </p:stCondLst>
                                        </p:cTn>
                                        <p:tgtEl>
                                          <p:spTgt spid="201"/>
                                        </p:tgtEl>
                                        <p:attrNameLst>
                                          <p:attrName>style.visibility</p:attrName>
                                        </p:attrNameLst>
                                      </p:cBhvr>
                                      <p:to>
                                        <p:strVal val="visible"/>
                                      </p:to>
                                    </p:set>
                                  </p:childTnLst>
                                </p:cTn>
                              </p:par>
                            </p:childTnLst>
                          </p:cTn>
                        </p:par>
                      </p:childTnLst>
                    </p:cTn>
                  </p:par>
                  <p:par>
                    <p:cTn id="495" fill="hold">
                      <p:stCondLst>
                        <p:cond delay="indefinite"/>
                      </p:stCondLst>
                      <p:childTnLst>
                        <p:par>
                          <p:cTn id="496" fill="hold">
                            <p:stCondLst>
                              <p:cond delay="0"/>
                            </p:stCondLst>
                            <p:childTnLst>
                              <p:par>
                                <p:cTn id="497" presetID="1" presetClass="entr" presetSubtype="0" fill="hold" grpId="0" nodeType="clickEffect">
                                  <p:stCondLst>
                                    <p:cond delay="0"/>
                                  </p:stCondLst>
                                  <p:childTnLst>
                                    <p:set>
                                      <p:cBhvr>
                                        <p:cTn id="498" dur="1" fill="hold">
                                          <p:stCondLst>
                                            <p:cond delay="0"/>
                                          </p:stCondLst>
                                        </p:cTn>
                                        <p:tgtEl>
                                          <p:spTgt spid="202"/>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ntr" presetSubtype="0" fill="hold" grpId="0" nodeType="clickEffect">
                                  <p:stCondLst>
                                    <p:cond delay="0"/>
                                  </p:stCondLst>
                                  <p:childTnLst>
                                    <p:set>
                                      <p:cBhvr>
                                        <p:cTn id="502" dur="1" fill="hold">
                                          <p:stCondLst>
                                            <p:cond delay="0"/>
                                          </p:stCondLst>
                                        </p:cTn>
                                        <p:tgtEl>
                                          <p:spTgt spid="203"/>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presetID="1" presetClass="entr" presetSubtype="0" fill="hold" grpId="0" nodeType="clickEffect">
                                  <p:stCondLst>
                                    <p:cond delay="0"/>
                                  </p:stCondLst>
                                  <p:childTnLst>
                                    <p:set>
                                      <p:cBhvr>
                                        <p:cTn id="506" dur="1" fill="hold">
                                          <p:stCondLst>
                                            <p:cond delay="0"/>
                                          </p:stCondLst>
                                        </p:cTn>
                                        <p:tgtEl>
                                          <p:spTgt spid="204"/>
                                        </p:tgtEl>
                                        <p:attrNameLst>
                                          <p:attrName>style.visibility</p:attrName>
                                        </p:attrNameLst>
                                      </p:cBhvr>
                                      <p:to>
                                        <p:strVal val="visible"/>
                                      </p:to>
                                    </p:set>
                                  </p:childTnLst>
                                </p:cTn>
                              </p:par>
                            </p:childTnLst>
                          </p:cTn>
                        </p:par>
                      </p:childTnLst>
                    </p:cTn>
                  </p:par>
                  <p:par>
                    <p:cTn id="507" fill="hold">
                      <p:stCondLst>
                        <p:cond delay="indefinite"/>
                      </p:stCondLst>
                      <p:childTnLst>
                        <p:par>
                          <p:cTn id="508" fill="hold">
                            <p:stCondLst>
                              <p:cond delay="0"/>
                            </p:stCondLst>
                            <p:childTnLst>
                              <p:par>
                                <p:cTn id="509" presetID="1" presetClass="entr" presetSubtype="0" fill="hold" grpId="0" nodeType="clickEffect">
                                  <p:stCondLst>
                                    <p:cond delay="0"/>
                                  </p:stCondLst>
                                  <p:childTnLst>
                                    <p:set>
                                      <p:cBhvr>
                                        <p:cTn id="510" dur="1" fill="hold">
                                          <p:stCondLst>
                                            <p:cond delay="0"/>
                                          </p:stCondLst>
                                        </p:cTn>
                                        <p:tgtEl>
                                          <p:spTgt spid="205"/>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ntr" presetSubtype="0" fill="hold" grpId="0" nodeType="clickEffect">
                                  <p:stCondLst>
                                    <p:cond delay="0"/>
                                  </p:stCondLst>
                                  <p:childTnLst>
                                    <p:set>
                                      <p:cBhvr>
                                        <p:cTn id="514" dur="1" fill="hold">
                                          <p:stCondLst>
                                            <p:cond delay="0"/>
                                          </p:stCondLst>
                                        </p:cTn>
                                        <p:tgtEl>
                                          <p:spTgt spid="215"/>
                                        </p:tgtEl>
                                        <p:attrNameLst>
                                          <p:attrName>style.visibility</p:attrName>
                                        </p:attrNameLst>
                                      </p:cBhvr>
                                      <p:to>
                                        <p:strVal val="visible"/>
                                      </p:to>
                                    </p:set>
                                  </p:childTnLst>
                                </p:cTn>
                              </p:par>
                            </p:childTnLst>
                          </p:cTn>
                        </p:par>
                      </p:childTnLst>
                    </p:cTn>
                  </p:par>
                  <p:par>
                    <p:cTn id="515" fill="hold">
                      <p:stCondLst>
                        <p:cond delay="indefinite"/>
                      </p:stCondLst>
                      <p:childTnLst>
                        <p:par>
                          <p:cTn id="516" fill="hold">
                            <p:stCondLst>
                              <p:cond delay="0"/>
                            </p:stCondLst>
                            <p:childTnLst>
                              <p:par>
                                <p:cTn id="517" presetID="1" presetClass="entr" presetSubtype="0" fill="hold" grpId="0" nodeType="clickEffect">
                                  <p:stCondLst>
                                    <p:cond delay="0"/>
                                  </p:stCondLst>
                                  <p:childTnLst>
                                    <p:set>
                                      <p:cBhvr>
                                        <p:cTn id="518" dur="1" fill="hold">
                                          <p:stCondLst>
                                            <p:cond delay="0"/>
                                          </p:stCondLst>
                                        </p:cTn>
                                        <p:tgtEl>
                                          <p:spTgt spid="216"/>
                                        </p:tgtEl>
                                        <p:attrNameLst>
                                          <p:attrName>style.visibility</p:attrName>
                                        </p:attrNameLst>
                                      </p:cBhvr>
                                      <p:to>
                                        <p:strVal val="visible"/>
                                      </p:to>
                                    </p:set>
                                  </p:childTnLst>
                                </p:cTn>
                              </p:par>
                            </p:childTnLst>
                          </p:cTn>
                        </p:par>
                      </p:childTnLst>
                    </p:cTn>
                  </p:par>
                  <p:par>
                    <p:cTn id="519" fill="hold">
                      <p:stCondLst>
                        <p:cond delay="indefinite"/>
                      </p:stCondLst>
                      <p:childTnLst>
                        <p:par>
                          <p:cTn id="520" fill="hold">
                            <p:stCondLst>
                              <p:cond delay="0"/>
                            </p:stCondLst>
                            <p:childTnLst>
                              <p:par>
                                <p:cTn id="521" presetID="1" presetClass="entr" presetSubtype="0" fill="hold" grpId="0" nodeType="clickEffect">
                                  <p:stCondLst>
                                    <p:cond delay="0"/>
                                  </p:stCondLst>
                                  <p:childTnLst>
                                    <p:set>
                                      <p:cBhvr>
                                        <p:cTn id="522" dur="1" fill="hold">
                                          <p:stCondLst>
                                            <p:cond delay="0"/>
                                          </p:stCondLst>
                                        </p:cTn>
                                        <p:tgtEl>
                                          <p:spTgt spid="217"/>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ntr" presetSubtype="0" fill="hold" grpId="0" nodeType="clickEffect">
                                  <p:stCondLst>
                                    <p:cond delay="0"/>
                                  </p:stCondLst>
                                  <p:childTnLst>
                                    <p:set>
                                      <p:cBhvr>
                                        <p:cTn id="526" dur="1" fill="hold">
                                          <p:stCondLst>
                                            <p:cond delay="0"/>
                                          </p:stCondLst>
                                        </p:cTn>
                                        <p:tgtEl>
                                          <p:spTgt spid="218"/>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presetID="1" presetClass="entr" presetSubtype="0" fill="hold" grpId="0" nodeType="clickEffect">
                                  <p:stCondLst>
                                    <p:cond delay="0"/>
                                  </p:stCondLst>
                                  <p:childTnLst>
                                    <p:set>
                                      <p:cBhvr>
                                        <p:cTn id="530" dur="1" fill="hold">
                                          <p:stCondLst>
                                            <p:cond delay="0"/>
                                          </p:stCondLst>
                                        </p:cTn>
                                        <p:tgtEl>
                                          <p:spTgt spid="219"/>
                                        </p:tgtEl>
                                        <p:attrNameLst>
                                          <p:attrName>style.visibility</p:attrName>
                                        </p:attrNameLst>
                                      </p:cBhvr>
                                      <p:to>
                                        <p:strVal val="visible"/>
                                      </p:to>
                                    </p:set>
                                  </p:childTnLst>
                                </p:cTn>
                              </p:par>
                            </p:childTnLst>
                          </p:cTn>
                        </p:par>
                      </p:childTnLst>
                    </p:cTn>
                  </p:par>
                  <p:par>
                    <p:cTn id="531" fill="hold">
                      <p:stCondLst>
                        <p:cond delay="indefinite"/>
                      </p:stCondLst>
                      <p:childTnLst>
                        <p:par>
                          <p:cTn id="532" fill="hold">
                            <p:stCondLst>
                              <p:cond delay="0"/>
                            </p:stCondLst>
                            <p:childTnLst>
                              <p:par>
                                <p:cTn id="533" presetID="1" presetClass="entr" presetSubtype="0" fill="hold" grpId="0" nodeType="clickEffect">
                                  <p:stCondLst>
                                    <p:cond delay="0"/>
                                  </p:stCondLst>
                                  <p:childTnLst>
                                    <p:set>
                                      <p:cBhvr>
                                        <p:cTn id="534" dur="1" fill="hold">
                                          <p:stCondLst>
                                            <p:cond delay="0"/>
                                          </p:stCondLst>
                                        </p:cTn>
                                        <p:tgtEl>
                                          <p:spTgt spid="220"/>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ntr" presetSubtype="0" fill="hold" grpId="0" nodeType="clickEffect">
                                  <p:stCondLst>
                                    <p:cond delay="0"/>
                                  </p:stCondLst>
                                  <p:childTnLst>
                                    <p:set>
                                      <p:cBhvr>
                                        <p:cTn id="538" dur="1" fill="hold">
                                          <p:stCondLst>
                                            <p:cond delay="0"/>
                                          </p:stCondLst>
                                        </p:cTn>
                                        <p:tgtEl>
                                          <p:spTgt spid="221"/>
                                        </p:tgtEl>
                                        <p:attrNameLst>
                                          <p:attrName>style.visibility</p:attrName>
                                        </p:attrNameLst>
                                      </p:cBhvr>
                                      <p:to>
                                        <p:strVal val="visible"/>
                                      </p:to>
                                    </p:set>
                                  </p:childTnLst>
                                </p:cTn>
                              </p:par>
                            </p:childTnLst>
                          </p:cTn>
                        </p:par>
                      </p:childTnLst>
                    </p:cTn>
                  </p:par>
                  <p:par>
                    <p:cTn id="539" fill="hold">
                      <p:stCondLst>
                        <p:cond delay="indefinite"/>
                      </p:stCondLst>
                      <p:childTnLst>
                        <p:par>
                          <p:cTn id="540" fill="hold">
                            <p:stCondLst>
                              <p:cond delay="0"/>
                            </p:stCondLst>
                            <p:childTnLst>
                              <p:par>
                                <p:cTn id="541" presetID="1" presetClass="entr" presetSubtype="0" fill="hold" grpId="0" nodeType="clickEffect">
                                  <p:stCondLst>
                                    <p:cond delay="0"/>
                                  </p:stCondLst>
                                  <p:childTnLst>
                                    <p:set>
                                      <p:cBhvr>
                                        <p:cTn id="542"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31" grpId="0" animBg="1"/>
      <p:bldP spid="32" grpId="0" animBg="1"/>
      <p:bldP spid="33" grpId="0" animBg="1"/>
      <p:bldP spid="34" grpId="0" animBg="1"/>
      <p:bldP spid="36" grpId="0" animBg="1"/>
      <p:bldP spid="37" grpId="0" animBg="1"/>
      <p:bldP spid="38" grpId="0" animBg="1"/>
      <p:bldP spid="40" grpId="0" animBg="1"/>
      <p:bldP spid="41" grpId="0" animBg="1"/>
      <p:bldP spid="7" grpId="0" animBg="1"/>
      <p:bldP spid="8" grpId="0" animBg="1"/>
      <p:bldP spid="47" grpId="0" animBg="1"/>
      <p:bldP spid="48" grpId="0" animBg="1"/>
      <p:bldP spid="59" grpId="0"/>
      <p:bldP spid="61" grpId="0"/>
      <p:bldP spid="62" grpId="0" animBg="1"/>
      <p:bldP spid="63" grpId="0" animBg="1"/>
      <p:bldP spid="64" grpId="0" animBg="1"/>
      <p:bldP spid="65" grpId="0"/>
      <p:bldP spid="66" grpId="0"/>
      <p:bldP spid="67" grpId="0"/>
      <p:bldP spid="68" grpId="0"/>
      <p:bldP spid="73" grpId="0"/>
      <p:bldP spid="74" grpId="0" animBg="1"/>
      <p:bldP spid="76" grpId="0"/>
      <p:bldP spid="77" grpId="0"/>
      <p:bldP spid="79" grpId="0" animBg="1"/>
      <p:bldP spid="80" grpId="0" animBg="1"/>
      <p:bldP spid="81" grpId="0" animBg="1"/>
      <p:bldP spid="82" grpId="0" animBg="1"/>
      <p:bldP spid="84" grpId="0" animBg="1"/>
      <p:bldP spid="85" grpId="0" animBg="1"/>
      <p:bldP spid="86" grpId="0" animBg="1"/>
      <p:bldP spid="87" grpId="0"/>
      <p:bldP spid="88" grpId="0"/>
      <p:bldP spid="90" grpId="0" animBg="1"/>
      <p:bldP spid="102" grpId="0" animBg="1"/>
      <p:bldP spid="120" grpId="0"/>
      <p:bldP spid="121" grpId="0"/>
      <p:bldP spid="124" grpId="0" animBg="1"/>
      <p:bldP spid="125" grpId="0" animBg="1"/>
      <p:bldP spid="126" grpId="0" animBg="1"/>
      <p:bldP spid="128" grpId="0" animBg="1"/>
      <p:bldP spid="127" grpId="0" animBg="1"/>
      <p:bldP spid="130" grpId="0" animBg="1"/>
      <p:bldP spid="131" grpId="0"/>
      <p:bldP spid="132" grpId="0" animBg="1"/>
      <p:bldP spid="83" grpId="0" animBg="1"/>
      <p:bldP spid="136" grpId="0"/>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9" grpId="0"/>
      <p:bldP spid="151" grpId="0" animBg="1"/>
      <p:bldP spid="152" grpId="0" animBg="1"/>
      <p:bldP spid="153" grpId="0" animBg="1"/>
      <p:bldP spid="154" grpId="0" animBg="1"/>
      <p:bldP spid="155" grpId="0" animBg="1"/>
      <p:bldP spid="156" grpId="0" animBg="1"/>
      <p:bldP spid="157" grpId="0"/>
      <p:bldP spid="158" grpId="0"/>
      <p:bldP spid="159" grpId="0"/>
      <p:bldP spid="160" grpId="0"/>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82" grpId="0"/>
      <p:bldP spid="183" grpId="0" animBg="1"/>
      <p:bldP spid="184" grpId="0"/>
      <p:bldP spid="185" grpId="0"/>
      <p:bldP spid="186" grpId="0"/>
      <p:bldP spid="187" grpId="0"/>
      <p:bldP spid="188" grpId="0"/>
      <p:bldP spid="189" grpId="0" animBg="1"/>
      <p:bldP spid="190" grpId="0" animBg="1"/>
      <p:bldP spid="191" grpId="0" animBg="1"/>
      <p:bldP spid="192" grpId="0" animBg="1"/>
      <p:bldP spid="193" grpId="0" animBg="1"/>
      <p:bldP spid="194" grpId="0" animBg="1"/>
      <p:bldP spid="195" grpId="0"/>
      <p:bldP spid="196" grpId="0"/>
      <p:bldP spid="197" grpId="0"/>
      <p:bldP spid="198" grpId="0"/>
      <p:bldP spid="199" grpId="0"/>
      <p:bldP spid="200" grpId="0"/>
      <p:bldP spid="201" grpId="0"/>
      <p:bldP spid="202" grpId="0"/>
      <p:bldP spid="203" grpId="0"/>
      <p:bldP spid="204" grpId="0"/>
      <p:bldP spid="205" grpId="0"/>
      <p:bldP spid="214" grpId="0" animBg="1"/>
      <p:bldP spid="215" grpId="0"/>
      <p:bldP spid="216" grpId="0"/>
      <p:bldP spid="217" grpId="0"/>
      <p:bldP spid="218" grpId="0"/>
      <p:bldP spid="219" grpId="0"/>
      <p:bldP spid="220" grpId="0"/>
      <p:bldP spid="221" grpId="0"/>
      <p:bldP spid="22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1196</Words>
  <Application>Microsoft Office PowerPoint</Application>
  <PresentationFormat>Affichage à l'écran (4:3)</PresentationFormat>
  <Paragraphs>118</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Introduction : De quelles ressources en eau, les hommes disposent-ils sur Terre ?</vt:lpstr>
      <vt:lpstr>L’eau dans le monde : de forte inégalité d’accès.</vt:lpstr>
      <vt:lpstr>L’étude  de cas : L’eau au  Moyen-Orient</vt:lpstr>
      <vt:lpstr>I. Quelles sont les ressources en eau ?</vt:lpstr>
      <vt:lpstr> II. Quels sont les besoins en eau ?</vt:lpstr>
      <vt:lpstr> II. Quels sont les besoins en eau ? (suite)</vt:lpstr>
      <vt:lpstr>III. Une source de conflits au Moyen-Orient ?</vt:lpstr>
      <vt:lpstr>L’eau au Moyen-Orient : une ressource précieuse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Moyen-Orient</dc:title>
  <dc:creator>TESSON</dc:creator>
  <cp:lastModifiedBy>TESSON</cp:lastModifiedBy>
  <cp:revision>18</cp:revision>
  <dcterms:created xsi:type="dcterms:W3CDTF">2012-01-17T15:16:15Z</dcterms:created>
  <dcterms:modified xsi:type="dcterms:W3CDTF">2012-02-06T14:24:46Z</dcterms:modified>
</cp:coreProperties>
</file>