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6" r:id="rId3"/>
    <p:sldId id="257" r:id="rId4"/>
    <p:sldId id="260" r:id="rId5"/>
    <p:sldId id="259" r:id="rId6"/>
    <p:sldId id="261" r:id="rId7"/>
    <p:sldId id="262" r:id="rId8"/>
    <p:sldId id="263" r:id="rId9"/>
    <p:sldId id="264" r:id="rId10"/>
  </p:sldIdLst>
  <p:sldSz cx="9144000" cy="6858000" type="screen4x3"/>
  <p:notesSz cx="6873875" cy="100615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853" autoAdjust="0"/>
  </p:normalViewPr>
  <p:slideViewPr>
    <p:cSldViewPr>
      <p:cViewPr>
        <p:scale>
          <a:sx n="78" d="100"/>
          <a:sy n="78" d="100"/>
        </p:scale>
        <p:origin x="-7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8679" cy="503079"/>
          </a:xfrm>
          <a:prstGeom prst="rect">
            <a:avLst/>
          </a:prstGeom>
        </p:spPr>
        <p:txBody>
          <a:bodyPr vert="horz" lIns="96771" tIns="48385" rIns="96771" bIns="48385" rtlCol="0"/>
          <a:lstStyle>
            <a:lvl1pPr algn="l">
              <a:defRPr sz="1300"/>
            </a:lvl1pPr>
          </a:lstStyle>
          <a:p>
            <a:endParaRPr lang="fr-FR" dirty="0"/>
          </a:p>
        </p:txBody>
      </p:sp>
      <p:sp>
        <p:nvSpPr>
          <p:cNvPr id="3" name="Espace réservé de la date 2"/>
          <p:cNvSpPr>
            <a:spLocks noGrp="1"/>
          </p:cNvSpPr>
          <p:nvPr>
            <p:ph type="dt" idx="1"/>
          </p:nvPr>
        </p:nvSpPr>
        <p:spPr>
          <a:xfrm>
            <a:off x="3893605" y="0"/>
            <a:ext cx="2978679" cy="503079"/>
          </a:xfrm>
          <a:prstGeom prst="rect">
            <a:avLst/>
          </a:prstGeom>
        </p:spPr>
        <p:txBody>
          <a:bodyPr vert="horz" lIns="96771" tIns="48385" rIns="96771" bIns="48385" rtlCol="0"/>
          <a:lstStyle>
            <a:lvl1pPr algn="r">
              <a:defRPr sz="1300"/>
            </a:lvl1pPr>
          </a:lstStyle>
          <a:p>
            <a:fld id="{C234E71F-01BF-4187-AD02-307CB10ED27B}" type="datetimeFigureOut">
              <a:rPr lang="fr-FR" smtClean="0"/>
              <a:t>12/02/2012</a:t>
            </a:fld>
            <a:endParaRPr lang="fr-FR" dirty="0"/>
          </a:p>
        </p:txBody>
      </p:sp>
      <p:sp>
        <p:nvSpPr>
          <p:cNvPr id="4" name="Espace réservé de l'image des diapositives 3"/>
          <p:cNvSpPr>
            <a:spLocks noGrp="1" noRot="1" noChangeAspect="1"/>
          </p:cNvSpPr>
          <p:nvPr>
            <p:ph type="sldImg" idx="2"/>
          </p:nvPr>
        </p:nvSpPr>
        <p:spPr>
          <a:xfrm>
            <a:off x="922338" y="754063"/>
            <a:ext cx="5029200" cy="3773487"/>
          </a:xfrm>
          <a:prstGeom prst="rect">
            <a:avLst/>
          </a:prstGeom>
          <a:noFill/>
          <a:ln w="12700">
            <a:solidFill>
              <a:prstClr val="black"/>
            </a:solidFill>
          </a:ln>
        </p:spPr>
        <p:txBody>
          <a:bodyPr vert="horz" lIns="96771" tIns="48385" rIns="96771" bIns="48385" rtlCol="0" anchor="ctr"/>
          <a:lstStyle/>
          <a:p>
            <a:endParaRPr lang="fr-FR" dirty="0"/>
          </a:p>
        </p:txBody>
      </p:sp>
      <p:sp>
        <p:nvSpPr>
          <p:cNvPr id="5" name="Espace réservé des commentaires 4"/>
          <p:cNvSpPr>
            <a:spLocks noGrp="1"/>
          </p:cNvSpPr>
          <p:nvPr>
            <p:ph type="body" sz="quarter" idx="3"/>
          </p:nvPr>
        </p:nvSpPr>
        <p:spPr>
          <a:xfrm>
            <a:off x="687388" y="4779248"/>
            <a:ext cx="5499100" cy="4527709"/>
          </a:xfrm>
          <a:prstGeom prst="rect">
            <a:avLst/>
          </a:prstGeom>
        </p:spPr>
        <p:txBody>
          <a:bodyPr vert="horz" lIns="96771" tIns="48385" rIns="96771" bIns="48385"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56750"/>
            <a:ext cx="2978679" cy="503079"/>
          </a:xfrm>
          <a:prstGeom prst="rect">
            <a:avLst/>
          </a:prstGeom>
        </p:spPr>
        <p:txBody>
          <a:bodyPr vert="horz" lIns="96771" tIns="48385" rIns="96771" bIns="48385"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93605" y="9556750"/>
            <a:ext cx="2978679" cy="503079"/>
          </a:xfrm>
          <a:prstGeom prst="rect">
            <a:avLst/>
          </a:prstGeom>
        </p:spPr>
        <p:txBody>
          <a:bodyPr vert="horz" lIns="96771" tIns="48385" rIns="96771" bIns="48385" rtlCol="0" anchor="b"/>
          <a:lstStyle>
            <a:lvl1pPr algn="r">
              <a:defRPr sz="1300"/>
            </a:lvl1pPr>
          </a:lstStyle>
          <a:p>
            <a:fld id="{CA744087-CB01-4040-A5AF-1EAC39D9385F}" type="slidenum">
              <a:rPr lang="fr-FR" smtClean="0"/>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A744087-CB01-4040-A5AF-1EAC39D9385F}" type="slidenum">
              <a:rPr lang="fr-FR" smtClean="0"/>
              <a:t>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3F48A9E-C795-45B1-A7DA-97933445DAB5}" type="datetimeFigureOut">
              <a:rPr lang="fr-FR" smtClean="0"/>
              <a:pPr/>
              <a:t>12/02/2012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B6706FE-F527-4D8E-A0E6-992152FFB850}"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48A9E-C795-45B1-A7DA-97933445DAB5}" type="datetimeFigureOut">
              <a:rPr lang="fr-FR" smtClean="0"/>
              <a:pPr/>
              <a:t>12/02/2012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706FE-F527-4D8E-A0E6-992152FFB850}"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44408" cy="908720"/>
          </a:xfrm>
        </p:spPr>
        <p:txBody>
          <a:bodyPr>
            <a:noAutofit/>
          </a:bodyPr>
          <a:lstStyle/>
          <a:p>
            <a:r>
              <a:rPr lang="fr-FR" sz="2800" dirty="0" smtClean="0"/>
              <a:t>Roissy, un </a:t>
            </a:r>
            <a:r>
              <a:rPr lang="fr-FR" sz="2800" dirty="0" smtClean="0"/>
              <a:t>hub </a:t>
            </a:r>
            <a:r>
              <a:rPr lang="fr-FR" sz="2800" dirty="0" smtClean="0"/>
              <a:t>performant au service d’une métropole </a:t>
            </a:r>
            <a:r>
              <a:rPr lang="fr-FR" sz="2800" dirty="0" smtClean="0"/>
              <a:t>mondiale et du territoire nationale.</a:t>
            </a:r>
            <a:endParaRPr lang="fr-FR" sz="2800" dirty="0"/>
          </a:p>
        </p:txBody>
      </p:sp>
      <p:sp>
        <p:nvSpPr>
          <p:cNvPr id="3" name="Espace réservé du contenu 2"/>
          <p:cNvSpPr>
            <a:spLocks noGrp="1"/>
          </p:cNvSpPr>
          <p:nvPr>
            <p:ph idx="1"/>
          </p:nvPr>
        </p:nvSpPr>
        <p:spPr>
          <a:xfrm>
            <a:off x="179512" y="1268760"/>
            <a:ext cx="8856984" cy="2592288"/>
          </a:xfrm>
        </p:spPr>
        <p:txBody>
          <a:bodyPr>
            <a:normAutofit fontScale="85000" lnSpcReduction="20000"/>
          </a:bodyPr>
          <a:lstStyle/>
          <a:p>
            <a:r>
              <a:rPr lang="fr-FR" sz="1700" b="1" dirty="0" smtClean="0"/>
              <a:t>L’aéroport de Roissy</a:t>
            </a:r>
            <a:r>
              <a:rPr lang="fr-FR" sz="1700" dirty="0" smtClean="0"/>
              <a:t> est un </a:t>
            </a:r>
            <a:r>
              <a:rPr lang="fr-FR" sz="1700" b="1" u="sng" dirty="0" smtClean="0"/>
              <a:t>hub</a:t>
            </a:r>
            <a:r>
              <a:rPr lang="fr-FR" sz="1700" dirty="0" smtClean="0"/>
              <a:t> mondial c’est-à-dire </a:t>
            </a:r>
            <a:r>
              <a:rPr lang="fr-FR" sz="1700" u="sng" dirty="0" smtClean="0"/>
              <a:t>une plateforme aéroportuaire qui permet la mise en réseaux des grandes métropoles internationales  et nationales </a:t>
            </a:r>
            <a:r>
              <a:rPr lang="fr-FR" sz="1700" dirty="0" smtClean="0"/>
              <a:t>en assurant  les  correspondances entre les différents aéroports. (doc1 p 206). Il s’agit également </a:t>
            </a:r>
            <a:r>
              <a:rPr lang="fr-FR" sz="1700" b="1" dirty="0" smtClean="0"/>
              <a:t>d’une porte d’entrée </a:t>
            </a:r>
            <a:r>
              <a:rPr lang="fr-FR" sz="1700" dirty="0" smtClean="0"/>
              <a:t>de notre territoire nationale et  de l’espace parisien.</a:t>
            </a:r>
          </a:p>
          <a:p>
            <a:r>
              <a:rPr lang="fr-FR" sz="1700" b="1" dirty="0" smtClean="0"/>
              <a:t>Roissy Charles  de Gaulle </a:t>
            </a:r>
            <a:r>
              <a:rPr lang="fr-FR" sz="1700" dirty="0" smtClean="0"/>
              <a:t>est la principale plateforme du groupe AdP (Aéroport de Paris), société privée chargée de gérer les </a:t>
            </a:r>
            <a:r>
              <a:rPr lang="fr-FR" sz="1700" b="1" dirty="0" smtClean="0"/>
              <a:t>terminaux </a:t>
            </a:r>
            <a:r>
              <a:rPr lang="fr-FR" sz="1700" dirty="0" smtClean="0"/>
              <a:t>mais</a:t>
            </a:r>
            <a:r>
              <a:rPr lang="fr-FR" sz="1700" b="1" dirty="0" smtClean="0"/>
              <a:t> </a:t>
            </a:r>
            <a:r>
              <a:rPr lang="fr-FR" sz="1700" dirty="0" smtClean="0"/>
              <a:t>surtout</a:t>
            </a:r>
            <a:r>
              <a:rPr lang="fr-FR" sz="1700" b="1" dirty="0" smtClean="0"/>
              <a:t> d’accorder aux compagnies aériennes des droits d’atterrissage et de décollage (178compagnies accueillies en 2010 ). </a:t>
            </a:r>
            <a:r>
              <a:rPr lang="fr-FR" sz="1700" dirty="0" smtClean="0"/>
              <a:t>Ces activités génèrent un chiffre d’affaires de 2,7Mds d’€.</a:t>
            </a:r>
          </a:p>
          <a:p>
            <a:r>
              <a:rPr lang="fr-FR" sz="1700" dirty="0" smtClean="0"/>
              <a:t>L’aéroport de Roissy remplit une double mission, permettre la mobilité de plus de 58 millions de passagers et le traitement du </a:t>
            </a:r>
            <a:r>
              <a:rPr lang="fr-FR" sz="1700" b="1" u="sng" dirty="0" smtClean="0"/>
              <a:t>fret s</a:t>
            </a:r>
            <a:r>
              <a:rPr lang="fr-FR" sz="1700" b="1" dirty="0" smtClean="0"/>
              <a:t>oit  plus de 2,4Mt de marchandises</a:t>
            </a:r>
            <a:r>
              <a:rPr lang="fr-FR" sz="1700" dirty="0" smtClean="0"/>
              <a:t> au départ ou à l’arrivée.</a:t>
            </a:r>
          </a:p>
          <a:p>
            <a:r>
              <a:rPr lang="fr-FR" sz="1700" dirty="0" smtClean="0"/>
              <a:t>L’aéroport de Roissy  a généré en 2010 </a:t>
            </a:r>
            <a:r>
              <a:rPr lang="fr-FR" sz="1700" b="1" u="sng" dirty="0" smtClean="0"/>
              <a:t>près de 500 000 mouvements d’avions</a:t>
            </a:r>
            <a:r>
              <a:rPr lang="fr-FR" sz="1700" dirty="0" smtClean="0"/>
              <a:t> soit  une moyenne de plus de 1340 décollages et atterrissages par jour.</a:t>
            </a:r>
          </a:p>
          <a:p>
            <a:endParaRPr lang="fr-FR" sz="1400" b="1" u="sng" dirty="0"/>
          </a:p>
          <a:p>
            <a:pPr>
              <a:buNone/>
            </a:pPr>
            <a:r>
              <a:rPr lang="fr-FR" sz="1600" b="1" dirty="0" smtClean="0"/>
              <a:t>Quels éléments font de Roissy , un élément essentiel de l’intégration du territoire français </a:t>
            </a:r>
            <a:r>
              <a:rPr lang="fr-FR" sz="1600" b="1" dirty="0"/>
              <a:t> </a:t>
            </a:r>
            <a:r>
              <a:rPr lang="fr-FR" sz="1600" b="1" dirty="0" smtClean="0"/>
              <a:t>à l’espace mondialisé?</a:t>
            </a:r>
          </a:p>
          <a:p>
            <a:endParaRPr lang="fr-FR" sz="1800" dirty="0" smtClean="0"/>
          </a:p>
          <a:p>
            <a:endParaRPr lang="fr-FR" sz="1800" dirty="0"/>
          </a:p>
        </p:txBody>
      </p:sp>
      <p:pic>
        <p:nvPicPr>
          <p:cNvPr id="1026" name="Picture 2"/>
          <p:cNvPicPr>
            <a:picLocks noChangeAspect="1" noChangeArrowheads="1"/>
          </p:cNvPicPr>
          <p:nvPr/>
        </p:nvPicPr>
        <p:blipFill>
          <a:blip r:embed="rId2" cstate="print">
            <a:lum/>
          </a:blip>
          <a:srcRect/>
          <a:stretch>
            <a:fillRect/>
          </a:stretch>
        </p:blipFill>
        <p:spPr bwMode="auto">
          <a:xfrm>
            <a:off x="179512" y="3933056"/>
            <a:ext cx="2658545" cy="25922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236296" y="548680"/>
            <a:ext cx="1691680" cy="785812"/>
          </a:xfrm>
          <a:prstGeom prst="rect">
            <a:avLst/>
          </a:prstGeom>
          <a:noFill/>
          <a:ln w="9525">
            <a:noFill/>
            <a:miter lim="800000"/>
            <a:headEnd/>
            <a:tailEnd/>
          </a:ln>
        </p:spPr>
      </p:pic>
      <p:pic>
        <p:nvPicPr>
          <p:cNvPr id="6" name="Image 5"/>
          <p:cNvPicPr/>
          <p:nvPr/>
        </p:nvPicPr>
        <p:blipFill>
          <a:blip r:embed="rId4" cstate="print"/>
          <a:srcRect/>
          <a:stretch>
            <a:fillRect/>
          </a:stretch>
        </p:blipFill>
        <p:spPr bwMode="auto">
          <a:xfrm>
            <a:off x="4283968" y="4005064"/>
            <a:ext cx="3733031" cy="2477641"/>
          </a:xfrm>
          <a:prstGeom prst="rect">
            <a:avLst/>
          </a:prstGeom>
          <a:noFill/>
          <a:ln w="9525">
            <a:noFill/>
            <a:miter lim="800000"/>
            <a:headEnd/>
            <a:tailEnd/>
          </a:ln>
        </p:spPr>
      </p:pic>
      <p:sp>
        <p:nvSpPr>
          <p:cNvPr id="7" name="ZoneTexte 6"/>
          <p:cNvSpPr txBox="1"/>
          <p:nvPr/>
        </p:nvSpPr>
        <p:spPr>
          <a:xfrm>
            <a:off x="0" y="908720"/>
            <a:ext cx="3635896" cy="369332"/>
          </a:xfrm>
          <a:prstGeom prst="rect">
            <a:avLst/>
          </a:prstGeom>
          <a:noFill/>
        </p:spPr>
        <p:txBody>
          <a:bodyPr wrap="square" rtlCol="0">
            <a:spAutoFit/>
          </a:bodyPr>
          <a:lstStyle/>
          <a:p>
            <a:r>
              <a:rPr lang="fr-FR" dirty="0" smtClean="0"/>
              <a:t>Introduction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536" y="836712"/>
            <a:ext cx="8676456" cy="4536504"/>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vue  aérienne roissy vue générale.jpg"/>
          <p:cNvPicPr>
            <a:picLocks noChangeAspect="1"/>
          </p:cNvPicPr>
          <p:nvPr/>
        </p:nvPicPr>
        <p:blipFill>
          <a:blip r:embed="rId2" cstate="print"/>
          <a:stretch>
            <a:fillRect/>
          </a:stretch>
        </p:blipFill>
        <p:spPr>
          <a:xfrm>
            <a:off x="395536" y="836712"/>
            <a:ext cx="8650616" cy="4536504"/>
          </a:xfrm>
          <a:prstGeom prst="rect">
            <a:avLst/>
          </a:prstGeom>
        </p:spPr>
      </p:pic>
      <p:sp>
        <p:nvSpPr>
          <p:cNvPr id="2" name="Titre 1"/>
          <p:cNvSpPr>
            <a:spLocks noGrp="1"/>
          </p:cNvSpPr>
          <p:nvPr>
            <p:ph type="ctrTitle"/>
          </p:nvPr>
        </p:nvSpPr>
        <p:spPr>
          <a:xfrm>
            <a:off x="-180528" y="-171400"/>
            <a:ext cx="9144000" cy="620687"/>
          </a:xfrm>
        </p:spPr>
        <p:txBody>
          <a:bodyPr>
            <a:normAutofit/>
          </a:bodyPr>
          <a:lstStyle/>
          <a:p>
            <a:r>
              <a:rPr lang="fr-FR" sz="2400" b="1" dirty="0" smtClean="0"/>
              <a:t>I. Roissy, une plateforme multimodale  au cœur de l’Ile-de-France.</a:t>
            </a:r>
            <a:endParaRPr lang="fr-FR" sz="2400" b="1" dirty="0"/>
          </a:p>
        </p:txBody>
      </p:sp>
      <p:sp>
        <p:nvSpPr>
          <p:cNvPr id="7" name="Forme libre 6"/>
          <p:cNvSpPr/>
          <p:nvPr/>
        </p:nvSpPr>
        <p:spPr>
          <a:xfrm>
            <a:off x="748145" y="1567543"/>
            <a:ext cx="7944593" cy="3800104"/>
          </a:xfrm>
          <a:custGeom>
            <a:avLst/>
            <a:gdLst>
              <a:gd name="connsiteX0" fmla="*/ 6543304 w 7944593"/>
              <a:gd name="connsiteY0" fmla="*/ 1365662 h 3800104"/>
              <a:gd name="connsiteX1" fmla="*/ 6282047 w 7944593"/>
              <a:gd name="connsiteY1" fmla="*/ 1080654 h 3800104"/>
              <a:gd name="connsiteX2" fmla="*/ 6139543 w 7944593"/>
              <a:gd name="connsiteY2" fmla="*/ 1151906 h 3800104"/>
              <a:gd name="connsiteX3" fmla="*/ 5795159 w 7944593"/>
              <a:gd name="connsiteY3" fmla="*/ 1175657 h 3800104"/>
              <a:gd name="connsiteX4" fmla="*/ 5652655 w 7944593"/>
              <a:gd name="connsiteY4" fmla="*/ 961901 h 3800104"/>
              <a:gd name="connsiteX5" fmla="*/ 5142016 w 7944593"/>
              <a:gd name="connsiteY5" fmla="*/ 1389413 h 3800104"/>
              <a:gd name="connsiteX6" fmla="*/ 4773881 w 7944593"/>
              <a:gd name="connsiteY6" fmla="*/ 1508166 h 3800104"/>
              <a:gd name="connsiteX7" fmla="*/ 5130141 w 7944593"/>
              <a:gd name="connsiteY7" fmla="*/ 1092530 h 3800104"/>
              <a:gd name="connsiteX8" fmla="*/ 5533902 w 7944593"/>
              <a:gd name="connsiteY8" fmla="*/ 795647 h 3800104"/>
              <a:gd name="connsiteX9" fmla="*/ 5474525 w 7944593"/>
              <a:gd name="connsiteY9" fmla="*/ 439387 h 3800104"/>
              <a:gd name="connsiteX10" fmla="*/ 5213268 w 7944593"/>
              <a:gd name="connsiteY10" fmla="*/ 653143 h 3800104"/>
              <a:gd name="connsiteX11" fmla="*/ 5248894 w 7944593"/>
              <a:gd name="connsiteY11" fmla="*/ 819397 h 3800104"/>
              <a:gd name="connsiteX12" fmla="*/ 5035138 w 7944593"/>
              <a:gd name="connsiteY12" fmla="*/ 902525 h 3800104"/>
              <a:gd name="connsiteX13" fmla="*/ 4583876 w 7944593"/>
              <a:gd name="connsiteY13" fmla="*/ 225631 h 3800104"/>
              <a:gd name="connsiteX14" fmla="*/ 4358245 w 7944593"/>
              <a:gd name="connsiteY14" fmla="*/ 225631 h 3800104"/>
              <a:gd name="connsiteX15" fmla="*/ 4476998 w 7944593"/>
              <a:gd name="connsiteY15" fmla="*/ 605641 h 3800104"/>
              <a:gd name="connsiteX16" fmla="*/ 4726380 w 7944593"/>
              <a:gd name="connsiteY16" fmla="*/ 938151 h 3800104"/>
              <a:gd name="connsiteX17" fmla="*/ 4322619 w 7944593"/>
              <a:gd name="connsiteY17" fmla="*/ 783771 h 3800104"/>
              <a:gd name="connsiteX18" fmla="*/ 3859481 w 7944593"/>
              <a:gd name="connsiteY18" fmla="*/ 581891 h 3800104"/>
              <a:gd name="connsiteX19" fmla="*/ 3503221 w 7944593"/>
              <a:gd name="connsiteY19" fmla="*/ 71252 h 3800104"/>
              <a:gd name="connsiteX20" fmla="*/ 3265715 w 7944593"/>
              <a:gd name="connsiteY20" fmla="*/ 35626 h 3800104"/>
              <a:gd name="connsiteX21" fmla="*/ 2873829 w 7944593"/>
              <a:gd name="connsiteY21" fmla="*/ 0 h 3800104"/>
              <a:gd name="connsiteX22" fmla="*/ 2517569 w 7944593"/>
              <a:gd name="connsiteY22" fmla="*/ 11875 h 3800104"/>
              <a:gd name="connsiteX23" fmla="*/ 2173185 w 7944593"/>
              <a:gd name="connsiteY23" fmla="*/ 213756 h 3800104"/>
              <a:gd name="connsiteX24" fmla="*/ 2565071 w 7944593"/>
              <a:gd name="connsiteY24" fmla="*/ 760021 h 3800104"/>
              <a:gd name="connsiteX25" fmla="*/ 2850078 w 7944593"/>
              <a:gd name="connsiteY25" fmla="*/ 617517 h 3800104"/>
              <a:gd name="connsiteX26" fmla="*/ 2719450 w 7944593"/>
              <a:gd name="connsiteY26" fmla="*/ 807522 h 3800104"/>
              <a:gd name="connsiteX27" fmla="*/ 2446317 w 7944593"/>
              <a:gd name="connsiteY27" fmla="*/ 950026 h 3800104"/>
              <a:gd name="connsiteX28" fmla="*/ 2054432 w 7944593"/>
              <a:gd name="connsiteY28" fmla="*/ 558140 h 3800104"/>
              <a:gd name="connsiteX29" fmla="*/ 1436915 w 7944593"/>
              <a:gd name="connsiteY29" fmla="*/ 653143 h 3800104"/>
              <a:gd name="connsiteX30" fmla="*/ 629393 w 7944593"/>
              <a:gd name="connsiteY30" fmla="*/ 748145 h 3800104"/>
              <a:gd name="connsiteX31" fmla="*/ 249382 w 7944593"/>
              <a:gd name="connsiteY31" fmla="*/ 605641 h 3800104"/>
              <a:gd name="connsiteX32" fmla="*/ 11876 w 7944593"/>
              <a:gd name="connsiteY32" fmla="*/ 641267 h 3800104"/>
              <a:gd name="connsiteX33" fmla="*/ 0 w 7944593"/>
              <a:gd name="connsiteY33" fmla="*/ 926275 h 3800104"/>
              <a:gd name="connsiteX34" fmla="*/ 403761 w 7944593"/>
              <a:gd name="connsiteY34" fmla="*/ 1068779 h 3800104"/>
              <a:gd name="connsiteX35" fmla="*/ 783772 w 7944593"/>
              <a:gd name="connsiteY35" fmla="*/ 1175657 h 3800104"/>
              <a:gd name="connsiteX36" fmla="*/ 1579419 w 7944593"/>
              <a:gd name="connsiteY36" fmla="*/ 950026 h 3800104"/>
              <a:gd name="connsiteX37" fmla="*/ 1935678 w 7944593"/>
              <a:gd name="connsiteY37" fmla="*/ 938151 h 3800104"/>
              <a:gd name="connsiteX38" fmla="*/ 2054432 w 7944593"/>
              <a:gd name="connsiteY38" fmla="*/ 1365662 h 3800104"/>
              <a:gd name="connsiteX39" fmla="*/ 1911928 w 7944593"/>
              <a:gd name="connsiteY39" fmla="*/ 1484415 h 3800104"/>
              <a:gd name="connsiteX40" fmla="*/ 2268187 w 7944593"/>
              <a:gd name="connsiteY40" fmla="*/ 1721922 h 3800104"/>
              <a:gd name="connsiteX41" fmla="*/ 2695699 w 7944593"/>
              <a:gd name="connsiteY41" fmla="*/ 1591293 h 3800104"/>
              <a:gd name="connsiteX42" fmla="*/ 2778826 w 7944593"/>
              <a:gd name="connsiteY42" fmla="*/ 1140031 h 3800104"/>
              <a:gd name="connsiteX43" fmla="*/ 3040084 w 7944593"/>
              <a:gd name="connsiteY43" fmla="*/ 997527 h 3800104"/>
              <a:gd name="connsiteX44" fmla="*/ 3265715 w 7944593"/>
              <a:gd name="connsiteY44" fmla="*/ 1009402 h 3800104"/>
              <a:gd name="connsiteX45" fmla="*/ 3265715 w 7944593"/>
              <a:gd name="connsiteY45" fmla="*/ 1235034 h 3800104"/>
              <a:gd name="connsiteX46" fmla="*/ 3040084 w 7944593"/>
              <a:gd name="connsiteY46" fmla="*/ 1460665 h 3800104"/>
              <a:gd name="connsiteX47" fmla="*/ 3051959 w 7944593"/>
              <a:gd name="connsiteY47" fmla="*/ 1520041 h 3800104"/>
              <a:gd name="connsiteX48" fmla="*/ 2921330 w 7944593"/>
              <a:gd name="connsiteY48" fmla="*/ 1793174 h 3800104"/>
              <a:gd name="connsiteX49" fmla="*/ 2695699 w 7944593"/>
              <a:gd name="connsiteY49" fmla="*/ 1828800 h 3800104"/>
              <a:gd name="connsiteX50" fmla="*/ 2648198 w 7944593"/>
              <a:gd name="connsiteY50" fmla="*/ 1959428 h 3800104"/>
              <a:gd name="connsiteX51" fmla="*/ 2755076 w 7944593"/>
              <a:gd name="connsiteY51" fmla="*/ 2232561 h 3800104"/>
              <a:gd name="connsiteX52" fmla="*/ 3028208 w 7944593"/>
              <a:gd name="connsiteY52" fmla="*/ 2101932 h 3800104"/>
              <a:gd name="connsiteX53" fmla="*/ 3384468 w 7944593"/>
              <a:gd name="connsiteY53" fmla="*/ 2101932 h 3800104"/>
              <a:gd name="connsiteX54" fmla="*/ 3491346 w 7944593"/>
              <a:gd name="connsiteY54" fmla="*/ 2303813 h 3800104"/>
              <a:gd name="connsiteX55" fmla="*/ 3372593 w 7944593"/>
              <a:gd name="connsiteY55" fmla="*/ 2541319 h 3800104"/>
              <a:gd name="connsiteX56" fmla="*/ 2933206 w 7944593"/>
              <a:gd name="connsiteY56" fmla="*/ 2470067 h 3800104"/>
              <a:gd name="connsiteX57" fmla="*/ 2766951 w 7944593"/>
              <a:gd name="connsiteY57" fmla="*/ 2600696 h 3800104"/>
              <a:gd name="connsiteX58" fmla="*/ 2612572 w 7944593"/>
              <a:gd name="connsiteY58" fmla="*/ 2600696 h 3800104"/>
              <a:gd name="connsiteX59" fmla="*/ 2208811 w 7944593"/>
              <a:gd name="connsiteY59" fmla="*/ 2481943 h 3800104"/>
              <a:gd name="connsiteX60" fmla="*/ 1769424 w 7944593"/>
              <a:gd name="connsiteY60" fmla="*/ 2624447 h 3800104"/>
              <a:gd name="connsiteX61" fmla="*/ 1911928 w 7944593"/>
              <a:gd name="connsiteY61" fmla="*/ 2731325 h 3800104"/>
              <a:gd name="connsiteX62" fmla="*/ 2422567 w 7944593"/>
              <a:gd name="connsiteY62" fmla="*/ 2683823 h 3800104"/>
              <a:gd name="connsiteX63" fmla="*/ 2446317 w 7944593"/>
              <a:gd name="connsiteY63" fmla="*/ 2790701 h 3800104"/>
              <a:gd name="connsiteX64" fmla="*/ 2280063 w 7944593"/>
              <a:gd name="connsiteY64" fmla="*/ 2909454 h 3800104"/>
              <a:gd name="connsiteX65" fmla="*/ 1805050 w 7944593"/>
              <a:gd name="connsiteY65" fmla="*/ 2992582 h 3800104"/>
              <a:gd name="connsiteX66" fmla="*/ 1567543 w 7944593"/>
              <a:gd name="connsiteY66" fmla="*/ 3420093 h 3800104"/>
              <a:gd name="connsiteX67" fmla="*/ 1698172 w 7944593"/>
              <a:gd name="connsiteY67" fmla="*/ 3550722 h 3800104"/>
              <a:gd name="connsiteX68" fmla="*/ 2101933 w 7944593"/>
              <a:gd name="connsiteY68" fmla="*/ 3301340 h 3800104"/>
              <a:gd name="connsiteX69" fmla="*/ 2339439 w 7944593"/>
              <a:gd name="connsiteY69" fmla="*/ 3194462 h 3800104"/>
              <a:gd name="connsiteX70" fmla="*/ 2648198 w 7944593"/>
              <a:gd name="connsiteY70" fmla="*/ 3336966 h 3800104"/>
              <a:gd name="connsiteX71" fmla="*/ 2897580 w 7944593"/>
              <a:gd name="connsiteY71" fmla="*/ 3241963 h 3800104"/>
              <a:gd name="connsiteX72" fmla="*/ 2838203 w 7944593"/>
              <a:gd name="connsiteY72" fmla="*/ 3123210 h 3800104"/>
              <a:gd name="connsiteX73" fmla="*/ 3194463 w 7944593"/>
              <a:gd name="connsiteY73" fmla="*/ 3158836 h 3800104"/>
              <a:gd name="connsiteX74" fmla="*/ 3515097 w 7944593"/>
              <a:gd name="connsiteY74" fmla="*/ 3313215 h 3800104"/>
              <a:gd name="connsiteX75" fmla="*/ 3515097 w 7944593"/>
              <a:gd name="connsiteY75" fmla="*/ 3598223 h 3800104"/>
              <a:gd name="connsiteX76" fmla="*/ 3562598 w 7944593"/>
              <a:gd name="connsiteY76" fmla="*/ 3800104 h 3800104"/>
              <a:gd name="connsiteX77" fmla="*/ 4726380 w 7944593"/>
              <a:gd name="connsiteY77" fmla="*/ 3776353 h 3800104"/>
              <a:gd name="connsiteX78" fmla="*/ 5296395 w 7944593"/>
              <a:gd name="connsiteY78" fmla="*/ 3788228 h 3800104"/>
              <a:gd name="connsiteX79" fmla="*/ 5700156 w 7944593"/>
              <a:gd name="connsiteY79" fmla="*/ 3455719 h 3800104"/>
              <a:gd name="connsiteX80" fmla="*/ 5985164 w 7944593"/>
              <a:gd name="connsiteY80" fmla="*/ 3230088 h 3800104"/>
              <a:gd name="connsiteX81" fmla="*/ 6127668 w 7944593"/>
              <a:gd name="connsiteY81" fmla="*/ 3135086 h 3800104"/>
              <a:gd name="connsiteX82" fmla="*/ 6519554 w 7944593"/>
              <a:gd name="connsiteY82" fmla="*/ 3206338 h 3800104"/>
              <a:gd name="connsiteX83" fmla="*/ 6697684 w 7944593"/>
              <a:gd name="connsiteY83" fmla="*/ 3063834 h 3800104"/>
              <a:gd name="connsiteX84" fmla="*/ 6816437 w 7944593"/>
              <a:gd name="connsiteY84" fmla="*/ 3384467 h 3800104"/>
              <a:gd name="connsiteX85" fmla="*/ 7065819 w 7944593"/>
              <a:gd name="connsiteY85" fmla="*/ 3431969 h 3800104"/>
              <a:gd name="connsiteX86" fmla="*/ 6982691 w 7944593"/>
              <a:gd name="connsiteY86" fmla="*/ 3135086 h 3800104"/>
              <a:gd name="connsiteX87" fmla="*/ 6828312 w 7944593"/>
              <a:gd name="connsiteY87" fmla="*/ 2897579 h 3800104"/>
              <a:gd name="connsiteX88" fmla="*/ 6614556 w 7944593"/>
              <a:gd name="connsiteY88" fmla="*/ 2826327 h 3800104"/>
              <a:gd name="connsiteX89" fmla="*/ 6745185 w 7944593"/>
              <a:gd name="connsiteY89" fmla="*/ 2707574 h 3800104"/>
              <a:gd name="connsiteX90" fmla="*/ 6650182 w 7944593"/>
              <a:gd name="connsiteY90" fmla="*/ 2529444 h 3800104"/>
              <a:gd name="connsiteX91" fmla="*/ 6483928 w 7944593"/>
              <a:gd name="connsiteY91" fmla="*/ 2683823 h 3800104"/>
              <a:gd name="connsiteX92" fmla="*/ 6412676 w 7944593"/>
              <a:gd name="connsiteY92" fmla="*/ 2743200 h 3800104"/>
              <a:gd name="connsiteX93" fmla="*/ 6187045 w 7944593"/>
              <a:gd name="connsiteY93" fmla="*/ 2719449 h 3800104"/>
              <a:gd name="connsiteX94" fmla="*/ 6198920 w 7944593"/>
              <a:gd name="connsiteY94" fmla="*/ 2410691 h 3800104"/>
              <a:gd name="connsiteX95" fmla="*/ 6472052 w 7944593"/>
              <a:gd name="connsiteY95" fmla="*/ 2280062 h 3800104"/>
              <a:gd name="connsiteX96" fmla="*/ 6887689 w 7944593"/>
              <a:gd name="connsiteY96" fmla="*/ 2434441 h 3800104"/>
              <a:gd name="connsiteX97" fmla="*/ 7802089 w 7944593"/>
              <a:gd name="connsiteY97" fmla="*/ 2220686 h 3800104"/>
              <a:gd name="connsiteX98" fmla="*/ 7944593 w 7944593"/>
              <a:gd name="connsiteY98" fmla="*/ 1852551 h 3800104"/>
              <a:gd name="connsiteX99" fmla="*/ 7754587 w 7944593"/>
              <a:gd name="connsiteY99" fmla="*/ 1698171 h 3800104"/>
              <a:gd name="connsiteX100" fmla="*/ 7445829 w 7944593"/>
              <a:gd name="connsiteY100" fmla="*/ 1662545 h 3800104"/>
              <a:gd name="connsiteX101" fmla="*/ 7457704 w 7944593"/>
              <a:gd name="connsiteY101" fmla="*/ 1923802 h 3800104"/>
              <a:gd name="connsiteX102" fmla="*/ 6947065 w 7944593"/>
              <a:gd name="connsiteY102" fmla="*/ 1971304 h 3800104"/>
              <a:gd name="connsiteX103" fmla="*/ 6555180 w 7944593"/>
              <a:gd name="connsiteY103" fmla="*/ 2018805 h 3800104"/>
              <a:gd name="connsiteX104" fmla="*/ 6353299 w 7944593"/>
              <a:gd name="connsiteY104" fmla="*/ 1757548 h 3800104"/>
              <a:gd name="connsiteX105" fmla="*/ 6056416 w 7944593"/>
              <a:gd name="connsiteY105" fmla="*/ 1698171 h 3800104"/>
              <a:gd name="connsiteX106" fmla="*/ 6187045 w 7944593"/>
              <a:gd name="connsiteY106" fmla="*/ 1567543 h 3800104"/>
              <a:gd name="connsiteX107" fmla="*/ 7042068 w 7944593"/>
              <a:gd name="connsiteY107" fmla="*/ 1603169 h 3800104"/>
              <a:gd name="connsiteX108" fmla="*/ 7077694 w 7944593"/>
              <a:gd name="connsiteY108" fmla="*/ 1294410 h 3800104"/>
              <a:gd name="connsiteX109" fmla="*/ 6792686 w 7944593"/>
              <a:gd name="connsiteY109" fmla="*/ 1258784 h 3800104"/>
              <a:gd name="connsiteX110" fmla="*/ 6650182 w 7944593"/>
              <a:gd name="connsiteY110" fmla="*/ 1365662 h 3800104"/>
              <a:gd name="connsiteX111" fmla="*/ 6483928 w 7944593"/>
              <a:gd name="connsiteY111" fmla="*/ 1353787 h 3800104"/>
              <a:gd name="connsiteX112" fmla="*/ 6472052 w 7944593"/>
              <a:gd name="connsiteY112" fmla="*/ 1306286 h 380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944593" h="3800104">
                <a:moveTo>
                  <a:pt x="6543304" y="1365662"/>
                </a:moveTo>
                <a:lnTo>
                  <a:pt x="6282047" y="1080654"/>
                </a:lnTo>
                <a:lnTo>
                  <a:pt x="6139543" y="1151906"/>
                </a:lnTo>
                <a:lnTo>
                  <a:pt x="5795159" y="1175657"/>
                </a:lnTo>
                <a:lnTo>
                  <a:pt x="5652655" y="961901"/>
                </a:lnTo>
                <a:lnTo>
                  <a:pt x="5142016" y="1389413"/>
                </a:lnTo>
                <a:lnTo>
                  <a:pt x="4773881" y="1508166"/>
                </a:lnTo>
                <a:lnTo>
                  <a:pt x="5130141" y="1092530"/>
                </a:lnTo>
                <a:lnTo>
                  <a:pt x="5533902" y="795647"/>
                </a:lnTo>
                <a:lnTo>
                  <a:pt x="5474525" y="439387"/>
                </a:lnTo>
                <a:lnTo>
                  <a:pt x="5213268" y="653143"/>
                </a:lnTo>
                <a:lnTo>
                  <a:pt x="5248894" y="819397"/>
                </a:lnTo>
                <a:lnTo>
                  <a:pt x="5035138" y="902525"/>
                </a:lnTo>
                <a:lnTo>
                  <a:pt x="4583876" y="225631"/>
                </a:lnTo>
                <a:lnTo>
                  <a:pt x="4358245" y="225631"/>
                </a:lnTo>
                <a:lnTo>
                  <a:pt x="4476998" y="605641"/>
                </a:lnTo>
                <a:lnTo>
                  <a:pt x="4726380" y="938151"/>
                </a:lnTo>
                <a:lnTo>
                  <a:pt x="4322619" y="783771"/>
                </a:lnTo>
                <a:lnTo>
                  <a:pt x="3859481" y="581891"/>
                </a:lnTo>
                <a:lnTo>
                  <a:pt x="3503221" y="71252"/>
                </a:lnTo>
                <a:lnTo>
                  <a:pt x="3265715" y="35626"/>
                </a:lnTo>
                <a:lnTo>
                  <a:pt x="2873829" y="0"/>
                </a:lnTo>
                <a:lnTo>
                  <a:pt x="2517569" y="11875"/>
                </a:lnTo>
                <a:lnTo>
                  <a:pt x="2173185" y="213756"/>
                </a:lnTo>
                <a:lnTo>
                  <a:pt x="2565071" y="760021"/>
                </a:lnTo>
                <a:lnTo>
                  <a:pt x="2850078" y="617517"/>
                </a:lnTo>
                <a:lnTo>
                  <a:pt x="2719450" y="807522"/>
                </a:lnTo>
                <a:lnTo>
                  <a:pt x="2446317" y="950026"/>
                </a:lnTo>
                <a:lnTo>
                  <a:pt x="2054432" y="558140"/>
                </a:lnTo>
                <a:lnTo>
                  <a:pt x="1436915" y="653143"/>
                </a:lnTo>
                <a:lnTo>
                  <a:pt x="629393" y="748145"/>
                </a:lnTo>
                <a:lnTo>
                  <a:pt x="249382" y="605641"/>
                </a:lnTo>
                <a:lnTo>
                  <a:pt x="11876" y="641267"/>
                </a:lnTo>
                <a:lnTo>
                  <a:pt x="0" y="926275"/>
                </a:lnTo>
                <a:lnTo>
                  <a:pt x="403761" y="1068779"/>
                </a:lnTo>
                <a:lnTo>
                  <a:pt x="783772" y="1175657"/>
                </a:lnTo>
                <a:lnTo>
                  <a:pt x="1579419" y="950026"/>
                </a:lnTo>
                <a:lnTo>
                  <a:pt x="1935678" y="938151"/>
                </a:lnTo>
                <a:lnTo>
                  <a:pt x="2054432" y="1365662"/>
                </a:lnTo>
                <a:lnTo>
                  <a:pt x="1911928" y="1484415"/>
                </a:lnTo>
                <a:lnTo>
                  <a:pt x="2268187" y="1721922"/>
                </a:lnTo>
                <a:lnTo>
                  <a:pt x="2695699" y="1591293"/>
                </a:lnTo>
                <a:lnTo>
                  <a:pt x="2778826" y="1140031"/>
                </a:lnTo>
                <a:lnTo>
                  <a:pt x="3040084" y="997527"/>
                </a:lnTo>
                <a:lnTo>
                  <a:pt x="3265715" y="1009402"/>
                </a:lnTo>
                <a:lnTo>
                  <a:pt x="3265715" y="1235034"/>
                </a:lnTo>
                <a:lnTo>
                  <a:pt x="3040084" y="1460665"/>
                </a:lnTo>
                <a:lnTo>
                  <a:pt x="3051959" y="1520041"/>
                </a:lnTo>
                <a:lnTo>
                  <a:pt x="2921330" y="1793174"/>
                </a:lnTo>
                <a:lnTo>
                  <a:pt x="2695699" y="1828800"/>
                </a:lnTo>
                <a:lnTo>
                  <a:pt x="2648198" y="1959428"/>
                </a:lnTo>
                <a:lnTo>
                  <a:pt x="2755076" y="2232561"/>
                </a:lnTo>
                <a:lnTo>
                  <a:pt x="3028208" y="2101932"/>
                </a:lnTo>
                <a:lnTo>
                  <a:pt x="3384468" y="2101932"/>
                </a:lnTo>
                <a:lnTo>
                  <a:pt x="3491346" y="2303813"/>
                </a:lnTo>
                <a:lnTo>
                  <a:pt x="3372593" y="2541319"/>
                </a:lnTo>
                <a:lnTo>
                  <a:pt x="2933206" y="2470067"/>
                </a:lnTo>
                <a:lnTo>
                  <a:pt x="2766951" y="2600696"/>
                </a:lnTo>
                <a:lnTo>
                  <a:pt x="2612572" y="2600696"/>
                </a:lnTo>
                <a:lnTo>
                  <a:pt x="2208811" y="2481943"/>
                </a:lnTo>
                <a:lnTo>
                  <a:pt x="1769424" y="2624447"/>
                </a:lnTo>
                <a:lnTo>
                  <a:pt x="1911928" y="2731325"/>
                </a:lnTo>
                <a:lnTo>
                  <a:pt x="2422567" y="2683823"/>
                </a:lnTo>
                <a:lnTo>
                  <a:pt x="2446317" y="2790701"/>
                </a:lnTo>
                <a:lnTo>
                  <a:pt x="2280063" y="2909454"/>
                </a:lnTo>
                <a:lnTo>
                  <a:pt x="1805050" y="2992582"/>
                </a:lnTo>
                <a:lnTo>
                  <a:pt x="1567543" y="3420093"/>
                </a:lnTo>
                <a:lnTo>
                  <a:pt x="1698172" y="3550722"/>
                </a:lnTo>
                <a:lnTo>
                  <a:pt x="2101933" y="3301340"/>
                </a:lnTo>
                <a:lnTo>
                  <a:pt x="2339439" y="3194462"/>
                </a:lnTo>
                <a:lnTo>
                  <a:pt x="2648198" y="3336966"/>
                </a:lnTo>
                <a:lnTo>
                  <a:pt x="2897580" y="3241963"/>
                </a:lnTo>
                <a:lnTo>
                  <a:pt x="2838203" y="3123210"/>
                </a:lnTo>
                <a:lnTo>
                  <a:pt x="3194463" y="3158836"/>
                </a:lnTo>
                <a:lnTo>
                  <a:pt x="3515097" y="3313215"/>
                </a:lnTo>
                <a:lnTo>
                  <a:pt x="3515097" y="3598223"/>
                </a:lnTo>
                <a:lnTo>
                  <a:pt x="3562598" y="3800104"/>
                </a:lnTo>
                <a:lnTo>
                  <a:pt x="4726380" y="3776353"/>
                </a:lnTo>
                <a:lnTo>
                  <a:pt x="5296395" y="3788228"/>
                </a:lnTo>
                <a:lnTo>
                  <a:pt x="5700156" y="3455719"/>
                </a:lnTo>
                <a:lnTo>
                  <a:pt x="5985164" y="3230088"/>
                </a:lnTo>
                <a:lnTo>
                  <a:pt x="6127668" y="3135086"/>
                </a:lnTo>
                <a:lnTo>
                  <a:pt x="6519554" y="3206338"/>
                </a:lnTo>
                <a:lnTo>
                  <a:pt x="6697684" y="3063834"/>
                </a:lnTo>
                <a:lnTo>
                  <a:pt x="6816437" y="3384467"/>
                </a:lnTo>
                <a:lnTo>
                  <a:pt x="7065819" y="3431969"/>
                </a:lnTo>
                <a:lnTo>
                  <a:pt x="6982691" y="3135086"/>
                </a:lnTo>
                <a:lnTo>
                  <a:pt x="6828312" y="2897579"/>
                </a:lnTo>
                <a:lnTo>
                  <a:pt x="6614556" y="2826327"/>
                </a:lnTo>
                <a:lnTo>
                  <a:pt x="6745185" y="2707574"/>
                </a:lnTo>
                <a:lnTo>
                  <a:pt x="6650182" y="2529444"/>
                </a:lnTo>
                <a:lnTo>
                  <a:pt x="6483928" y="2683823"/>
                </a:lnTo>
                <a:lnTo>
                  <a:pt x="6412676" y="2743200"/>
                </a:lnTo>
                <a:lnTo>
                  <a:pt x="6187045" y="2719449"/>
                </a:lnTo>
                <a:lnTo>
                  <a:pt x="6198920" y="2410691"/>
                </a:lnTo>
                <a:lnTo>
                  <a:pt x="6472052" y="2280062"/>
                </a:lnTo>
                <a:lnTo>
                  <a:pt x="6887689" y="2434441"/>
                </a:lnTo>
                <a:lnTo>
                  <a:pt x="7802089" y="2220686"/>
                </a:lnTo>
                <a:lnTo>
                  <a:pt x="7944593" y="1852551"/>
                </a:lnTo>
                <a:lnTo>
                  <a:pt x="7754587" y="1698171"/>
                </a:lnTo>
                <a:lnTo>
                  <a:pt x="7445829" y="1662545"/>
                </a:lnTo>
                <a:lnTo>
                  <a:pt x="7457704" y="1923802"/>
                </a:lnTo>
                <a:lnTo>
                  <a:pt x="6947065" y="1971304"/>
                </a:lnTo>
                <a:lnTo>
                  <a:pt x="6555180" y="2018805"/>
                </a:lnTo>
                <a:lnTo>
                  <a:pt x="6353299" y="1757548"/>
                </a:lnTo>
                <a:lnTo>
                  <a:pt x="6056416" y="1698171"/>
                </a:lnTo>
                <a:lnTo>
                  <a:pt x="6187045" y="1567543"/>
                </a:lnTo>
                <a:lnTo>
                  <a:pt x="7042068" y="1603169"/>
                </a:lnTo>
                <a:lnTo>
                  <a:pt x="7077694" y="1294410"/>
                </a:lnTo>
                <a:lnTo>
                  <a:pt x="6792686" y="1258784"/>
                </a:lnTo>
                <a:lnTo>
                  <a:pt x="6650182" y="1365662"/>
                </a:lnTo>
                <a:lnTo>
                  <a:pt x="6483928" y="1353787"/>
                </a:lnTo>
                <a:lnTo>
                  <a:pt x="6472052" y="1306286"/>
                </a:lnTo>
              </a:path>
            </a:pathLst>
          </a:custGeom>
          <a:solidFill>
            <a:srgbClr val="FFC000">
              <a:alpha val="50000"/>
            </a:srgbClr>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 name="Ellipse 4"/>
          <p:cNvSpPr/>
          <p:nvPr/>
        </p:nvSpPr>
        <p:spPr>
          <a:xfrm>
            <a:off x="5076056" y="3645024"/>
            <a:ext cx="720080" cy="576064"/>
          </a:xfrm>
          <a:prstGeom prst="ellipse">
            <a:avLst/>
          </a:prstGeom>
          <a:solidFill>
            <a:srgbClr val="FF00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a:off x="6396892" y="2106246"/>
            <a:ext cx="797170" cy="457200"/>
          </a:xfrm>
          <a:custGeom>
            <a:avLst/>
            <a:gdLst>
              <a:gd name="connsiteX0" fmla="*/ 0 w 797170"/>
              <a:gd name="connsiteY0" fmla="*/ 85969 h 457200"/>
              <a:gd name="connsiteX1" fmla="*/ 230554 w 797170"/>
              <a:gd name="connsiteY1" fmla="*/ 85969 h 457200"/>
              <a:gd name="connsiteX2" fmla="*/ 254000 w 797170"/>
              <a:gd name="connsiteY2" fmla="*/ 0 h 457200"/>
              <a:gd name="connsiteX3" fmla="*/ 586154 w 797170"/>
              <a:gd name="connsiteY3" fmla="*/ 39077 h 457200"/>
              <a:gd name="connsiteX4" fmla="*/ 629139 w 797170"/>
              <a:gd name="connsiteY4" fmla="*/ 144585 h 457200"/>
              <a:gd name="connsiteX5" fmla="*/ 797170 w 797170"/>
              <a:gd name="connsiteY5" fmla="*/ 199292 h 457200"/>
              <a:gd name="connsiteX6" fmla="*/ 797170 w 797170"/>
              <a:gd name="connsiteY6" fmla="*/ 320431 h 457200"/>
              <a:gd name="connsiteX7" fmla="*/ 496277 w 797170"/>
              <a:gd name="connsiteY7" fmla="*/ 367323 h 457200"/>
              <a:gd name="connsiteX8" fmla="*/ 371231 w 797170"/>
              <a:gd name="connsiteY8" fmla="*/ 320431 h 457200"/>
              <a:gd name="connsiteX9" fmla="*/ 273539 w 797170"/>
              <a:gd name="connsiteY9" fmla="*/ 308708 h 457200"/>
              <a:gd name="connsiteX10" fmla="*/ 382954 w 797170"/>
              <a:gd name="connsiteY10" fmla="*/ 386862 h 457200"/>
              <a:gd name="connsiteX11" fmla="*/ 281354 w 797170"/>
              <a:gd name="connsiteY11" fmla="*/ 457200 h 457200"/>
              <a:gd name="connsiteX12" fmla="*/ 203200 w 797170"/>
              <a:gd name="connsiteY12" fmla="*/ 414216 h 457200"/>
              <a:gd name="connsiteX13" fmla="*/ 199293 w 797170"/>
              <a:gd name="connsiteY13" fmla="*/ 336062 h 457200"/>
              <a:gd name="connsiteX14" fmla="*/ 203200 w 797170"/>
              <a:gd name="connsiteY14" fmla="*/ 250092 h 457200"/>
              <a:gd name="connsiteX15" fmla="*/ 238370 w 797170"/>
              <a:gd name="connsiteY15" fmla="*/ 160216 h 457200"/>
              <a:gd name="connsiteX16" fmla="*/ 42985 w 797170"/>
              <a:gd name="connsiteY16" fmla="*/ 171939 h 457200"/>
              <a:gd name="connsiteX17" fmla="*/ 0 w 797170"/>
              <a:gd name="connsiteY17" fmla="*/ 8596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7170" h="457200">
                <a:moveTo>
                  <a:pt x="0" y="85969"/>
                </a:moveTo>
                <a:lnTo>
                  <a:pt x="230554" y="85969"/>
                </a:lnTo>
                <a:lnTo>
                  <a:pt x="254000" y="0"/>
                </a:lnTo>
                <a:lnTo>
                  <a:pt x="586154" y="39077"/>
                </a:lnTo>
                <a:lnTo>
                  <a:pt x="629139" y="144585"/>
                </a:lnTo>
                <a:lnTo>
                  <a:pt x="797170" y="199292"/>
                </a:lnTo>
                <a:lnTo>
                  <a:pt x="797170" y="320431"/>
                </a:lnTo>
                <a:lnTo>
                  <a:pt x="496277" y="367323"/>
                </a:lnTo>
                <a:lnTo>
                  <a:pt x="371231" y="320431"/>
                </a:lnTo>
                <a:lnTo>
                  <a:pt x="273539" y="308708"/>
                </a:lnTo>
                <a:lnTo>
                  <a:pt x="382954" y="386862"/>
                </a:lnTo>
                <a:lnTo>
                  <a:pt x="281354" y="457200"/>
                </a:lnTo>
                <a:lnTo>
                  <a:pt x="203200" y="414216"/>
                </a:lnTo>
                <a:lnTo>
                  <a:pt x="199293" y="336062"/>
                </a:lnTo>
                <a:lnTo>
                  <a:pt x="203200" y="250092"/>
                </a:lnTo>
                <a:lnTo>
                  <a:pt x="238370" y="160216"/>
                </a:lnTo>
                <a:lnTo>
                  <a:pt x="42985" y="171939"/>
                </a:lnTo>
                <a:lnTo>
                  <a:pt x="0" y="85969"/>
                </a:lnTo>
                <a:close/>
              </a:path>
            </a:pathLst>
          </a:custGeom>
          <a:solidFill>
            <a:srgbClr val="0070C0">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p:cNvCxnSpPr>
            <a:endCxn id="9" idx="9"/>
          </p:cNvCxnSpPr>
          <p:nvPr/>
        </p:nvCxnSpPr>
        <p:spPr>
          <a:xfrm flipV="1">
            <a:off x="5580112" y="2414954"/>
            <a:ext cx="1090319" cy="1286868"/>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179512" y="5517232"/>
            <a:ext cx="432000" cy="360000"/>
          </a:xfrm>
          <a:prstGeom prst="ellipse">
            <a:avLst/>
          </a:prstGeom>
          <a:solidFill>
            <a:srgbClr val="FF00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27584" y="5517232"/>
            <a:ext cx="3672408" cy="430887"/>
          </a:xfrm>
          <a:prstGeom prst="rect">
            <a:avLst/>
          </a:prstGeom>
          <a:noFill/>
        </p:spPr>
        <p:txBody>
          <a:bodyPr wrap="square" rtlCol="0">
            <a:spAutoFit/>
          </a:bodyPr>
          <a:lstStyle/>
          <a:p>
            <a:r>
              <a:rPr lang="fr-FR" sz="1100" dirty="0" smtClean="0"/>
              <a:t>Paris, ville mondiale, centre d’impulsion de l’économie mondiale.</a:t>
            </a:r>
            <a:endParaRPr lang="fr-FR" sz="1100" dirty="0"/>
          </a:p>
        </p:txBody>
      </p:sp>
      <p:sp>
        <p:nvSpPr>
          <p:cNvPr id="15" name="Rectangle 14"/>
          <p:cNvSpPr/>
          <p:nvPr/>
        </p:nvSpPr>
        <p:spPr>
          <a:xfrm>
            <a:off x="179576" y="6093296"/>
            <a:ext cx="576000" cy="288000"/>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827584" y="6022449"/>
            <a:ext cx="3672408" cy="430887"/>
          </a:xfrm>
          <a:prstGeom prst="rect">
            <a:avLst/>
          </a:prstGeom>
          <a:noFill/>
        </p:spPr>
        <p:txBody>
          <a:bodyPr wrap="square" rtlCol="0">
            <a:spAutoFit/>
          </a:bodyPr>
          <a:lstStyle/>
          <a:p>
            <a:r>
              <a:rPr lang="fr-FR" sz="1100" dirty="0" smtClean="0"/>
              <a:t>Zone d’extension de l’agglomération parisienne, 11 millions d’habitants.</a:t>
            </a:r>
            <a:endParaRPr lang="fr-FR" sz="1100" dirty="0"/>
          </a:p>
        </p:txBody>
      </p:sp>
      <p:sp>
        <p:nvSpPr>
          <p:cNvPr id="17" name="Rectangle 16"/>
          <p:cNvSpPr/>
          <p:nvPr/>
        </p:nvSpPr>
        <p:spPr>
          <a:xfrm>
            <a:off x="4572000" y="5517232"/>
            <a:ext cx="576064" cy="288032"/>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p:nvPr/>
        </p:nvSpPr>
        <p:spPr>
          <a:xfrm>
            <a:off x="4572000" y="6021288"/>
            <a:ext cx="576064" cy="288032"/>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5292080" y="5543654"/>
            <a:ext cx="3672408" cy="261610"/>
          </a:xfrm>
          <a:prstGeom prst="rect">
            <a:avLst/>
          </a:prstGeom>
          <a:noFill/>
        </p:spPr>
        <p:txBody>
          <a:bodyPr wrap="square" rtlCol="0">
            <a:spAutoFit/>
          </a:bodyPr>
          <a:lstStyle/>
          <a:p>
            <a:r>
              <a:rPr lang="fr-FR" sz="1100" dirty="0" smtClean="0"/>
              <a:t>Zone aéroportuaire de Roissy Charles de Gaulle.</a:t>
            </a:r>
            <a:endParaRPr lang="fr-FR" sz="1100" dirty="0"/>
          </a:p>
        </p:txBody>
      </p:sp>
      <p:cxnSp>
        <p:nvCxnSpPr>
          <p:cNvPr id="20" name="Connecteur droit avec flèche 19"/>
          <p:cNvCxnSpPr/>
          <p:nvPr/>
        </p:nvCxnSpPr>
        <p:spPr>
          <a:xfrm flipV="1">
            <a:off x="4427984" y="6597352"/>
            <a:ext cx="828000" cy="1"/>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292080" y="6021288"/>
            <a:ext cx="3672408" cy="261610"/>
          </a:xfrm>
          <a:prstGeom prst="rect">
            <a:avLst/>
          </a:prstGeom>
          <a:noFill/>
        </p:spPr>
        <p:txBody>
          <a:bodyPr wrap="square" rtlCol="0">
            <a:spAutoFit/>
          </a:bodyPr>
          <a:lstStyle/>
          <a:p>
            <a:r>
              <a:rPr lang="fr-FR" sz="1100" dirty="0" smtClean="0"/>
              <a:t>Couronne périurbaine  de l’agglomération </a:t>
            </a:r>
            <a:r>
              <a:rPr lang="fr-FR" sz="1100" dirty="0" smtClean="0"/>
              <a:t>parisienne.</a:t>
            </a:r>
            <a:endParaRPr lang="fr-FR" sz="1100" dirty="0"/>
          </a:p>
        </p:txBody>
      </p:sp>
      <p:sp>
        <p:nvSpPr>
          <p:cNvPr id="24" name="ZoneTexte 23"/>
          <p:cNvSpPr txBox="1"/>
          <p:nvPr/>
        </p:nvSpPr>
        <p:spPr>
          <a:xfrm>
            <a:off x="5292080" y="6407750"/>
            <a:ext cx="3672408" cy="261610"/>
          </a:xfrm>
          <a:prstGeom prst="rect">
            <a:avLst/>
          </a:prstGeom>
          <a:noFill/>
        </p:spPr>
        <p:txBody>
          <a:bodyPr wrap="square" rtlCol="0">
            <a:spAutoFit/>
          </a:bodyPr>
          <a:lstStyle/>
          <a:p>
            <a:r>
              <a:rPr lang="fr-FR" sz="1100" dirty="0" smtClean="0"/>
              <a:t>Axe des  réseaux  de transport (autoroutes,  LGV, RER)</a:t>
            </a:r>
            <a:endParaRPr lang="fr-FR" sz="1100" dirty="0"/>
          </a:p>
        </p:txBody>
      </p:sp>
      <p:sp>
        <p:nvSpPr>
          <p:cNvPr id="27" name="Rectangle 26"/>
          <p:cNvSpPr/>
          <p:nvPr/>
        </p:nvSpPr>
        <p:spPr>
          <a:xfrm>
            <a:off x="72008" y="5373216"/>
            <a:ext cx="9000000" cy="14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Titre 1"/>
          <p:cNvSpPr txBox="1">
            <a:spLocks/>
          </p:cNvSpPr>
          <p:nvPr/>
        </p:nvSpPr>
        <p:spPr>
          <a:xfrm>
            <a:off x="-28128" y="144017"/>
            <a:ext cx="9144000" cy="620687"/>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fr-FR" b="1"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fr-FR" b="1" dirty="0" smtClean="0">
                <a:latin typeface="+mj-lt"/>
                <a:ea typeface="+mj-ea"/>
                <a:cs typeface="+mj-cs"/>
              </a:rPr>
              <a:t>	1</a:t>
            </a:r>
            <a:r>
              <a:rPr kumimoji="0" lang="fr-FR" b="1" i="0" u="none" strike="noStrike" kern="1200" cap="none" spc="0" normalizeH="0" baseline="0" noProof="0" dirty="0" smtClean="0">
                <a:ln>
                  <a:noFill/>
                </a:ln>
                <a:solidFill>
                  <a:schemeClr val="tx1"/>
                </a:solidFill>
                <a:effectLst/>
                <a:uLnTx/>
                <a:uFillTx/>
                <a:latin typeface="+mj-lt"/>
                <a:ea typeface="+mj-ea"/>
                <a:cs typeface="+mj-cs"/>
              </a:rPr>
              <a:t>. Roissy,</a:t>
            </a:r>
            <a:r>
              <a:rPr kumimoji="0" lang="fr-FR" b="1" i="0" u="none" strike="noStrike" kern="1200" cap="none" spc="0" normalizeH="0" noProof="0" dirty="0" smtClean="0">
                <a:ln>
                  <a:noFill/>
                </a:ln>
                <a:solidFill>
                  <a:schemeClr val="tx1"/>
                </a:solidFill>
                <a:effectLst/>
                <a:uLnTx/>
                <a:uFillTx/>
                <a:latin typeface="+mj-lt"/>
                <a:ea typeface="+mj-ea"/>
                <a:cs typeface="+mj-cs"/>
              </a:rPr>
              <a:t> un élément essentiel de l’espace f</a:t>
            </a:r>
            <a:r>
              <a:rPr kumimoji="0" lang="fr-FR" b="1" i="0" u="none" strike="noStrike" kern="1200" cap="none" spc="0" normalizeH="0" baseline="0" noProof="0" dirty="0" smtClean="0">
                <a:ln>
                  <a:noFill/>
                </a:ln>
                <a:solidFill>
                  <a:schemeClr val="tx1"/>
                </a:solidFill>
                <a:effectLst/>
                <a:uLnTx/>
                <a:uFillTx/>
                <a:latin typeface="+mj-lt"/>
                <a:ea typeface="+mj-ea"/>
                <a:cs typeface="+mj-cs"/>
              </a:rPr>
              <a:t>rancilien</a:t>
            </a:r>
            <a:r>
              <a:rPr kumimoji="0" lang="fr-FR" sz="2400" b="1" i="0" u="none" strike="noStrike" kern="1200" cap="none" spc="0" normalizeH="0" baseline="0" noProof="0" dirty="0" smtClean="0">
                <a:ln>
                  <a:noFill/>
                </a:ln>
                <a:solidFill>
                  <a:schemeClr val="tx1"/>
                </a:solidFill>
                <a:effectLst/>
                <a:uLnTx/>
                <a:uFillTx/>
                <a:latin typeface="+mj-lt"/>
                <a:ea typeface="+mj-ea"/>
                <a:cs typeface="+mj-cs"/>
              </a:rPr>
              <a:t>.</a:t>
            </a:r>
          </a:p>
        </p:txBody>
      </p:sp>
      <p:sp>
        <p:nvSpPr>
          <p:cNvPr id="21" name="Triangle isocèle 20"/>
          <p:cNvSpPr/>
          <p:nvPr/>
        </p:nvSpPr>
        <p:spPr>
          <a:xfrm rot="19081408">
            <a:off x="4471105" y="478249"/>
            <a:ext cx="3240360" cy="2664000"/>
          </a:xfrm>
          <a:prstGeom prst="triangl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p:cNvSpPr txBox="1"/>
          <p:nvPr/>
        </p:nvSpPr>
        <p:spPr>
          <a:xfrm>
            <a:off x="5724128" y="1124744"/>
            <a:ext cx="1008112" cy="923330"/>
          </a:xfrm>
          <a:prstGeom prst="rect">
            <a:avLst/>
          </a:prstGeom>
          <a:noFill/>
        </p:spPr>
        <p:txBody>
          <a:bodyPr wrap="square" rtlCol="0">
            <a:spAutoFit/>
          </a:bodyPr>
          <a:lstStyle/>
          <a:p>
            <a:r>
              <a:rPr lang="fr-FR" b="1" dirty="0" smtClean="0">
                <a:solidFill>
                  <a:srgbClr val="FF0000"/>
                </a:solidFill>
              </a:rPr>
              <a:t>Plaine de France</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3" grpId="0" animBg="1"/>
      <p:bldP spid="14" grpId="0"/>
      <p:bldP spid="15" grpId="0" animBg="1"/>
      <p:bldP spid="16" grpId="0"/>
      <p:bldP spid="17" grpId="0" animBg="1"/>
      <p:bldP spid="18" grpId="0" animBg="1"/>
      <p:bldP spid="19" grpId="0"/>
      <p:bldP spid="23" grpId="0"/>
      <p:bldP spid="24" grpId="0"/>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548680"/>
            <a:ext cx="7272808" cy="5040560"/>
          </a:xfrm>
          <a:prstGeom prst="rect">
            <a:avLst/>
          </a:prstGeom>
          <a:solidFill>
            <a:srgbClr val="92D05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descr="aeroport-roissy-charles-de-gaulle.jpg"/>
          <p:cNvPicPr>
            <a:picLocks noChangeAspect="1"/>
          </p:cNvPicPr>
          <p:nvPr/>
        </p:nvPicPr>
        <p:blipFill>
          <a:blip r:embed="rId3" cstate="print"/>
          <a:stretch>
            <a:fillRect/>
          </a:stretch>
        </p:blipFill>
        <p:spPr>
          <a:xfrm>
            <a:off x="755576" y="548680"/>
            <a:ext cx="7239000" cy="5048250"/>
          </a:xfrm>
          <a:prstGeom prst="rect">
            <a:avLst/>
          </a:prstGeom>
        </p:spPr>
      </p:pic>
      <p:sp>
        <p:nvSpPr>
          <p:cNvPr id="35" name="Forme libre 34"/>
          <p:cNvSpPr/>
          <p:nvPr/>
        </p:nvSpPr>
        <p:spPr>
          <a:xfrm>
            <a:off x="1018572" y="1689904"/>
            <a:ext cx="7002684" cy="3912243"/>
          </a:xfrm>
          <a:custGeom>
            <a:avLst/>
            <a:gdLst>
              <a:gd name="connsiteX0" fmla="*/ 1551008 w 7002684"/>
              <a:gd name="connsiteY0" fmla="*/ 2604304 h 3912243"/>
              <a:gd name="connsiteX1" fmla="*/ 1747777 w 7002684"/>
              <a:gd name="connsiteY1" fmla="*/ 2118167 h 3912243"/>
              <a:gd name="connsiteX2" fmla="*/ 1747777 w 7002684"/>
              <a:gd name="connsiteY2" fmla="*/ 1851949 h 3912243"/>
              <a:gd name="connsiteX3" fmla="*/ 1574157 w 7002684"/>
              <a:gd name="connsiteY3" fmla="*/ 1678329 h 3912243"/>
              <a:gd name="connsiteX4" fmla="*/ 1250066 w 7002684"/>
              <a:gd name="connsiteY4" fmla="*/ 1805650 h 3912243"/>
              <a:gd name="connsiteX5" fmla="*/ 1053296 w 7002684"/>
              <a:gd name="connsiteY5" fmla="*/ 2013995 h 3912243"/>
              <a:gd name="connsiteX6" fmla="*/ 960699 w 7002684"/>
              <a:gd name="connsiteY6" fmla="*/ 2164466 h 3912243"/>
              <a:gd name="connsiteX7" fmla="*/ 868101 w 7002684"/>
              <a:gd name="connsiteY7" fmla="*/ 2349661 h 3912243"/>
              <a:gd name="connsiteX8" fmla="*/ 798653 w 7002684"/>
              <a:gd name="connsiteY8" fmla="*/ 2025569 h 3912243"/>
              <a:gd name="connsiteX9" fmla="*/ 509286 w 7002684"/>
              <a:gd name="connsiteY9" fmla="*/ 1770926 h 3912243"/>
              <a:gd name="connsiteX10" fmla="*/ 370390 w 7002684"/>
              <a:gd name="connsiteY10" fmla="*/ 1747777 h 3912243"/>
              <a:gd name="connsiteX11" fmla="*/ 0 w 7002684"/>
              <a:gd name="connsiteY11" fmla="*/ 1481559 h 3912243"/>
              <a:gd name="connsiteX12" fmla="*/ 486137 w 7002684"/>
              <a:gd name="connsiteY12" fmla="*/ 335666 h 3912243"/>
              <a:gd name="connsiteX13" fmla="*/ 706056 w 7002684"/>
              <a:gd name="connsiteY13" fmla="*/ 69448 h 3912243"/>
              <a:gd name="connsiteX14" fmla="*/ 1273215 w 7002684"/>
              <a:gd name="connsiteY14" fmla="*/ 173620 h 3912243"/>
              <a:gd name="connsiteX15" fmla="*/ 2071869 w 7002684"/>
              <a:gd name="connsiteY15" fmla="*/ 34724 h 3912243"/>
              <a:gd name="connsiteX16" fmla="*/ 2511706 w 7002684"/>
              <a:gd name="connsiteY16" fmla="*/ 0 h 3912243"/>
              <a:gd name="connsiteX17" fmla="*/ 2685327 w 7002684"/>
              <a:gd name="connsiteY17" fmla="*/ 162045 h 3912243"/>
              <a:gd name="connsiteX18" fmla="*/ 3576577 w 7002684"/>
              <a:gd name="connsiteY18" fmla="*/ 185195 h 3912243"/>
              <a:gd name="connsiteX19" fmla="*/ 4676172 w 7002684"/>
              <a:gd name="connsiteY19" fmla="*/ 23149 h 3912243"/>
              <a:gd name="connsiteX20" fmla="*/ 5185458 w 7002684"/>
              <a:gd name="connsiteY20" fmla="*/ 162045 h 3912243"/>
              <a:gd name="connsiteX21" fmla="*/ 5497975 w 7002684"/>
              <a:gd name="connsiteY21" fmla="*/ 474562 h 3912243"/>
              <a:gd name="connsiteX22" fmla="*/ 5370653 w 7002684"/>
              <a:gd name="connsiteY22" fmla="*/ 902825 h 3912243"/>
              <a:gd name="connsiteX23" fmla="*/ 5440101 w 7002684"/>
              <a:gd name="connsiteY23" fmla="*/ 1354238 h 3912243"/>
              <a:gd name="connsiteX24" fmla="*/ 5683170 w 7002684"/>
              <a:gd name="connsiteY24" fmla="*/ 1597306 h 3912243"/>
              <a:gd name="connsiteX25" fmla="*/ 6157732 w 7002684"/>
              <a:gd name="connsiteY25" fmla="*/ 1620455 h 3912243"/>
              <a:gd name="connsiteX26" fmla="*/ 6342927 w 7002684"/>
              <a:gd name="connsiteY26" fmla="*/ 1504709 h 3912243"/>
              <a:gd name="connsiteX27" fmla="*/ 6921661 w 7002684"/>
              <a:gd name="connsiteY27" fmla="*/ 1956121 h 3912243"/>
              <a:gd name="connsiteX28" fmla="*/ 7002684 w 7002684"/>
              <a:gd name="connsiteY28" fmla="*/ 3634450 h 3912243"/>
              <a:gd name="connsiteX29" fmla="*/ 5567423 w 7002684"/>
              <a:gd name="connsiteY29" fmla="*/ 3646025 h 3912243"/>
              <a:gd name="connsiteX30" fmla="*/ 5393803 w 7002684"/>
              <a:gd name="connsiteY30" fmla="*/ 3669174 h 3912243"/>
              <a:gd name="connsiteX31" fmla="*/ 5347504 w 7002684"/>
              <a:gd name="connsiteY31" fmla="*/ 3449255 h 3912243"/>
              <a:gd name="connsiteX32" fmla="*/ 5034987 w 7002684"/>
              <a:gd name="connsiteY32" fmla="*/ 3495554 h 3912243"/>
              <a:gd name="connsiteX33" fmla="*/ 4884517 w 7002684"/>
              <a:gd name="connsiteY33" fmla="*/ 3460830 h 3912243"/>
              <a:gd name="connsiteX34" fmla="*/ 4502552 w 7002684"/>
              <a:gd name="connsiteY34" fmla="*/ 3541853 h 3912243"/>
              <a:gd name="connsiteX35" fmla="*/ 4398380 w 7002684"/>
              <a:gd name="connsiteY35" fmla="*/ 3576577 h 3912243"/>
              <a:gd name="connsiteX36" fmla="*/ 4247909 w 7002684"/>
              <a:gd name="connsiteY36" fmla="*/ 3865944 h 3912243"/>
              <a:gd name="connsiteX37" fmla="*/ 2210765 w 7002684"/>
              <a:gd name="connsiteY37" fmla="*/ 3912243 h 3912243"/>
              <a:gd name="connsiteX38" fmla="*/ 2222339 w 7002684"/>
              <a:gd name="connsiteY38" fmla="*/ 3507129 h 3912243"/>
              <a:gd name="connsiteX39" fmla="*/ 2164466 w 7002684"/>
              <a:gd name="connsiteY39" fmla="*/ 2731625 h 3912243"/>
              <a:gd name="connsiteX40" fmla="*/ 1782501 w 7002684"/>
              <a:gd name="connsiteY40" fmla="*/ 2812648 h 3912243"/>
              <a:gd name="connsiteX41" fmla="*/ 1319514 w 7002684"/>
              <a:gd name="connsiteY41" fmla="*/ 3067291 h 3912243"/>
              <a:gd name="connsiteX42" fmla="*/ 1551008 w 7002684"/>
              <a:gd name="connsiteY42" fmla="*/ 2604304 h 391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002684" h="3912243">
                <a:moveTo>
                  <a:pt x="1551008" y="2604304"/>
                </a:moveTo>
                <a:lnTo>
                  <a:pt x="1747777" y="2118167"/>
                </a:lnTo>
                <a:lnTo>
                  <a:pt x="1747777" y="1851949"/>
                </a:lnTo>
                <a:lnTo>
                  <a:pt x="1574157" y="1678329"/>
                </a:lnTo>
                <a:lnTo>
                  <a:pt x="1250066" y="1805650"/>
                </a:lnTo>
                <a:lnTo>
                  <a:pt x="1053296" y="2013995"/>
                </a:lnTo>
                <a:lnTo>
                  <a:pt x="960699" y="2164466"/>
                </a:lnTo>
                <a:lnTo>
                  <a:pt x="868101" y="2349661"/>
                </a:lnTo>
                <a:lnTo>
                  <a:pt x="798653" y="2025569"/>
                </a:lnTo>
                <a:lnTo>
                  <a:pt x="509286" y="1770926"/>
                </a:lnTo>
                <a:lnTo>
                  <a:pt x="370390" y="1747777"/>
                </a:lnTo>
                <a:lnTo>
                  <a:pt x="0" y="1481559"/>
                </a:lnTo>
                <a:lnTo>
                  <a:pt x="486137" y="335666"/>
                </a:lnTo>
                <a:lnTo>
                  <a:pt x="706056" y="69448"/>
                </a:lnTo>
                <a:lnTo>
                  <a:pt x="1273215" y="173620"/>
                </a:lnTo>
                <a:lnTo>
                  <a:pt x="2071869" y="34724"/>
                </a:lnTo>
                <a:lnTo>
                  <a:pt x="2511706" y="0"/>
                </a:lnTo>
                <a:lnTo>
                  <a:pt x="2685327" y="162045"/>
                </a:lnTo>
                <a:lnTo>
                  <a:pt x="3576577" y="185195"/>
                </a:lnTo>
                <a:lnTo>
                  <a:pt x="4676172" y="23149"/>
                </a:lnTo>
                <a:lnTo>
                  <a:pt x="5185458" y="162045"/>
                </a:lnTo>
                <a:lnTo>
                  <a:pt x="5497975" y="474562"/>
                </a:lnTo>
                <a:lnTo>
                  <a:pt x="5370653" y="902825"/>
                </a:lnTo>
                <a:lnTo>
                  <a:pt x="5440101" y="1354238"/>
                </a:lnTo>
                <a:lnTo>
                  <a:pt x="5683170" y="1597306"/>
                </a:lnTo>
                <a:lnTo>
                  <a:pt x="6157732" y="1620455"/>
                </a:lnTo>
                <a:lnTo>
                  <a:pt x="6342927" y="1504709"/>
                </a:lnTo>
                <a:lnTo>
                  <a:pt x="6921661" y="1956121"/>
                </a:lnTo>
                <a:lnTo>
                  <a:pt x="7002684" y="3634450"/>
                </a:lnTo>
                <a:lnTo>
                  <a:pt x="5567423" y="3646025"/>
                </a:lnTo>
                <a:lnTo>
                  <a:pt x="5393803" y="3669174"/>
                </a:lnTo>
                <a:lnTo>
                  <a:pt x="5347504" y="3449255"/>
                </a:lnTo>
                <a:lnTo>
                  <a:pt x="5034987" y="3495554"/>
                </a:lnTo>
                <a:lnTo>
                  <a:pt x="4884517" y="3460830"/>
                </a:lnTo>
                <a:lnTo>
                  <a:pt x="4502552" y="3541853"/>
                </a:lnTo>
                <a:lnTo>
                  <a:pt x="4398380" y="3576577"/>
                </a:lnTo>
                <a:lnTo>
                  <a:pt x="4247909" y="3865944"/>
                </a:lnTo>
                <a:lnTo>
                  <a:pt x="2210765" y="3912243"/>
                </a:lnTo>
                <a:lnTo>
                  <a:pt x="2222339" y="3507129"/>
                </a:lnTo>
                <a:lnTo>
                  <a:pt x="2164466" y="2731625"/>
                </a:lnTo>
                <a:lnTo>
                  <a:pt x="1782501" y="2812648"/>
                </a:lnTo>
                <a:lnTo>
                  <a:pt x="1319514" y="3067291"/>
                </a:lnTo>
                <a:lnTo>
                  <a:pt x="1551008" y="2604304"/>
                </a:lnTo>
                <a:close/>
              </a:path>
            </a:pathLst>
          </a:custGeom>
          <a:solidFill>
            <a:schemeClr val="accent1">
              <a:alpha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0" y="0"/>
            <a:ext cx="7474024" cy="490066"/>
          </a:xfrm>
        </p:spPr>
        <p:txBody>
          <a:bodyPr>
            <a:normAutofit/>
          </a:bodyPr>
          <a:lstStyle/>
          <a:p>
            <a:pPr algn="l"/>
            <a:r>
              <a:rPr lang="fr-FR" sz="2400" dirty="0" smtClean="0"/>
              <a:t>	2</a:t>
            </a:r>
            <a:r>
              <a:rPr lang="fr-FR" sz="2400" dirty="0" smtClean="0"/>
              <a:t>. Les </a:t>
            </a:r>
            <a:r>
              <a:rPr lang="fr-FR" sz="2400" dirty="0" smtClean="0"/>
              <a:t>composantes </a:t>
            </a:r>
            <a:r>
              <a:rPr lang="fr-FR" sz="2400" dirty="0" smtClean="0"/>
              <a:t>de la plateforme multimodale.</a:t>
            </a:r>
            <a:endParaRPr lang="fr-FR" sz="2400" dirty="0"/>
          </a:p>
        </p:txBody>
      </p:sp>
      <p:sp>
        <p:nvSpPr>
          <p:cNvPr id="19" name="Ellipse 18"/>
          <p:cNvSpPr/>
          <p:nvPr/>
        </p:nvSpPr>
        <p:spPr>
          <a:xfrm>
            <a:off x="3635896" y="2708920"/>
            <a:ext cx="612000" cy="61200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T1</a:t>
            </a:r>
            <a:endParaRPr lang="fr-FR" sz="1200" dirty="0"/>
          </a:p>
        </p:txBody>
      </p:sp>
      <p:sp>
        <p:nvSpPr>
          <p:cNvPr id="22" name="Rectangle 21"/>
          <p:cNvSpPr/>
          <p:nvPr/>
        </p:nvSpPr>
        <p:spPr>
          <a:xfrm>
            <a:off x="6228184" y="3717032"/>
            <a:ext cx="144000" cy="648072"/>
          </a:xfrm>
          <a:prstGeom prst="rect">
            <a:avLst/>
          </a:prstGeom>
          <a:solidFill>
            <a:srgbClr val="FF0000">
              <a:alpha val="2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E</a:t>
            </a:r>
            <a:endParaRPr lang="fr-FR" sz="1200" dirty="0"/>
          </a:p>
        </p:txBody>
      </p:sp>
      <p:sp>
        <p:nvSpPr>
          <p:cNvPr id="23" name="Rectangle 22"/>
          <p:cNvSpPr/>
          <p:nvPr/>
        </p:nvSpPr>
        <p:spPr>
          <a:xfrm>
            <a:off x="6444208" y="3717032"/>
            <a:ext cx="180000" cy="648072"/>
          </a:xfrm>
          <a:prstGeom prst="rect">
            <a:avLst/>
          </a:prstGeom>
          <a:solidFill>
            <a:srgbClr val="FF0000">
              <a:alpha val="20000"/>
            </a:srgbClr>
          </a:solid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F</a:t>
            </a:r>
            <a:endParaRPr lang="fr-FR" sz="1200" dirty="0"/>
          </a:p>
        </p:txBody>
      </p:sp>
      <p:sp>
        <p:nvSpPr>
          <p:cNvPr id="24" name="Rectangle 23"/>
          <p:cNvSpPr/>
          <p:nvPr/>
        </p:nvSpPr>
        <p:spPr>
          <a:xfrm>
            <a:off x="5724128" y="2996952"/>
            <a:ext cx="432048" cy="360040"/>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T3</a:t>
            </a:r>
            <a:endParaRPr lang="fr-FR" sz="1200" dirty="0"/>
          </a:p>
        </p:txBody>
      </p:sp>
      <p:sp>
        <p:nvSpPr>
          <p:cNvPr id="25" name="Rectangle 24"/>
          <p:cNvSpPr/>
          <p:nvPr/>
        </p:nvSpPr>
        <p:spPr>
          <a:xfrm>
            <a:off x="6300192" y="3356992"/>
            <a:ext cx="360040" cy="288032"/>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S</a:t>
            </a:r>
            <a:r>
              <a:rPr lang="fr-FR" sz="1200" dirty="0" smtClean="0"/>
              <a:t>3</a:t>
            </a:r>
            <a:endParaRPr lang="fr-FR" sz="1200" dirty="0"/>
          </a:p>
        </p:txBody>
      </p:sp>
      <p:sp>
        <p:nvSpPr>
          <p:cNvPr id="27" name="Forme libre 26"/>
          <p:cNvSpPr/>
          <p:nvPr/>
        </p:nvSpPr>
        <p:spPr>
          <a:xfrm>
            <a:off x="5486400" y="520262"/>
            <a:ext cx="237728" cy="4996970"/>
          </a:xfrm>
          <a:custGeom>
            <a:avLst/>
            <a:gdLst>
              <a:gd name="connsiteX0" fmla="*/ 15766 w 157655"/>
              <a:gd name="connsiteY0" fmla="*/ 0 h 4635062"/>
              <a:gd name="connsiteX1" fmla="*/ 157655 w 157655"/>
              <a:gd name="connsiteY1" fmla="*/ 4635062 h 4635062"/>
            </a:gdLst>
            <a:ahLst/>
            <a:cxnLst>
              <a:cxn ang="0">
                <a:pos x="connsiteX0" y="connsiteY0"/>
              </a:cxn>
              <a:cxn ang="0">
                <a:pos x="connsiteX1" y="connsiteY1"/>
              </a:cxn>
            </a:cxnLst>
            <a:rect l="l" t="t" r="r" b="b"/>
            <a:pathLst>
              <a:path w="157655" h="4635062">
                <a:moveTo>
                  <a:pt x="15766" y="0"/>
                </a:moveTo>
                <a:cubicBezTo>
                  <a:pt x="7883" y="1902372"/>
                  <a:pt x="0" y="3804745"/>
                  <a:pt x="157655" y="4635062"/>
                </a:cubicBez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8" name="Forme libre 27"/>
          <p:cNvSpPr/>
          <p:nvPr/>
        </p:nvSpPr>
        <p:spPr>
          <a:xfrm>
            <a:off x="1647825" y="4033838"/>
            <a:ext cx="3780000" cy="1490662"/>
          </a:xfrm>
          <a:custGeom>
            <a:avLst/>
            <a:gdLst>
              <a:gd name="connsiteX0" fmla="*/ 3800475 w 3800475"/>
              <a:gd name="connsiteY0" fmla="*/ 147637 h 1490662"/>
              <a:gd name="connsiteX1" fmla="*/ 1781175 w 3800475"/>
              <a:gd name="connsiteY1" fmla="*/ 223837 h 1490662"/>
              <a:gd name="connsiteX2" fmla="*/ 0 w 3800475"/>
              <a:gd name="connsiteY2" fmla="*/ 1490662 h 1490662"/>
            </a:gdLst>
            <a:ahLst/>
            <a:cxnLst>
              <a:cxn ang="0">
                <a:pos x="connsiteX0" y="connsiteY0"/>
              </a:cxn>
              <a:cxn ang="0">
                <a:pos x="connsiteX1" y="connsiteY1"/>
              </a:cxn>
              <a:cxn ang="0">
                <a:pos x="connsiteX2" y="connsiteY2"/>
              </a:cxn>
            </a:cxnLst>
            <a:rect l="l" t="t" r="r" b="b"/>
            <a:pathLst>
              <a:path w="3800475" h="1490662">
                <a:moveTo>
                  <a:pt x="3800475" y="147637"/>
                </a:moveTo>
                <a:cubicBezTo>
                  <a:pt x="3107531" y="73818"/>
                  <a:pt x="2414587" y="0"/>
                  <a:pt x="1781175" y="223837"/>
                </a:cubicBezTo>
                <a:cubicBezTo>
                  <a:pt x="1147763" y="447674"/>
                  <a:pt x="573881" y="969168"/>
                  <a:pt x="0" y="1490662"/>
                </a:cubicBezTo>
              </a:path>
            </a:pathLst>
          </a:custGeom>
          <a:noFill/>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5" name="Connecteur droit 14"/>
          <p:cNvCxnSpPr/>
          <p:nvPr/>
        </p:nvCxnSpPr>
        <p:spPr>
          <a:xfrm flipV="1">
            <a:off x="4427984" y="4653136"/>
            <a:ext cx="2880320"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5220072" y="4941168"/>
            <a:ext cx="2088232"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orme libre 32"/>
          <p:cNvSpPr/>
          <p:nvPr/>
        </p:nvSpPr>
        <p:spPr>
          <a:xfrm>
            <a:off x="3197629" y="4305992"/>
            <a:ext cx="1260000" cy="1211240"/>
          </a:xfrm>
          <a:custGeom>
            <a:avLst/>
            <a:gdLst>
              <a:gd name="connsiteX0" fmla="*/ 1047404 w 1291244"/>
              <a:gd name="connsiteY0" fmla="*/ 5542 h 931025"/>
              <a:gd name="connsiteX1" fmla="*/ 138546 w 1291244"/>
              <a:gd name="connsiteY1" fmla="*/ 5542 h 931025"/>
              <a:gd name="connsiteX2" fmla="*/ 0 w 1291244"/>
              <a:gd name="connsiteY2" fmla="*/ 177338 h 931025"/>
              <a:gd name="connsiteX3" fmla="*/ 16626 w 1291244"/>
              <a:gd name="connsiteY3" fmla="*/ 792480 h 931025"/>
              <a:gd name="connsiteX4" fmla="*/ 33251 w 1291244"/>
              <a:gd name="connsiteY4" fmla="*/ 925483 h 931025"/>
              <a:gd name="connsiteX5" fmla="*/ 892233 w 1291244"/>
              <a:gd name="connsiteY5" fmla="*/ 931025 h 931025"/>
              <a:gd name="connsiteX6" fmla="*/ 1291244 w 1291244"/>
              <a:gd name="connsiteY6" fmla="*/ 908858 h 931025"/>
              <a:gd name="connsiteX7" fmla="*/ 1257993 w 1291244"/>
              <a:gd name="connsiteY7" fmla="*/ 27709 h 931025"/>
              <a:gd name="connsiteX8" fmla="*/ 975360 w 1291244"/>
              <a:gd name="connsiteY8" fmla="*/ 0 h 93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244" h="931025">
                <a:moveTo>
                  <a:pt x="1047404" y="5542"/>
                </a:moveTo>
                <a:lnTo>
                  <a:pt x="138546" y="5542"/>
                </a:lnTo>
                <a:lnTo>
                  <a:pt x="0" y="177338"/>
                </a:lnTo>
                <a:lnTo>
                  <a:pt x="16626" y="792480"/>
                </a:lnTo>
                <a:lnTo>
                  <a:pt x="33251" y="925483"/>
                </a:lnTo>
                <a:lnTo>
                  <a:pt x="892233" y="931025"/>
                </a:lnTo>
                <a:lnTo>
                  <a:pt x="1291244" y="908858"/>
                </a:lnTo>
                <a:lnTo>
                  <a:pt x="1257993" y="27709"/>
                </a:lnTo>
                <a:lnTo>
                  <a:pt x="975360" y="0"/>
                </a:lnTo>
              </a:path>
            </a:pathLst>
          </a:custGeom>
          <a:solidFill>
            <a:srgbClr val="FFFF00">
              <a:alpha val="40000"/>
            </a:srgbClr>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4" name="Forme libre 33"/>
          <p:cNvSpPr/>
          <p:nvPr/>
        </p:nvSpPr>
        <p:spPr>
          <a:xfrm>
            <a:off x="1579418" y="4522124"/>
            <a:ext cx="1684713" cy="1102821"/>
          </a:xfrm>
          <a:custGeom>
            <a:avLst/>
            <a:gdLst>
              <a:gd name="connsiteX0" fmla="*/ 1601586 w 1684713"/>
              <a:gd name="connsiteY0" fmla="*/ 5541 h 1102821"/>
              <a:gd name="connsiteX1" fmla="*/ 1252451 w 1684713"/>
              <a:gd name="connsiteY1" fmla="*/ 0 h 1102821"/>
              <a:gd name="connsiteX2" fmla="*/ 687186 w 1684713"/>
              <a:gd name="connsiteY2" fmla="*/ 310341 h 1102821"/>
              <a:gd name="connsiteX3" fmla="*/ 0 w 1684713"/>
              <a:gd name="connsiteY3" fmla="*/ 1086196 h 1102821"/>
              <a:gd name="connsiteX4" fmla="*/ 853440 w 1684713"/>
              <a:gd name="connsiteY4" fmla="*/ 1102821 h 1102821"/>
              <a:gd name="connsiteX5" fmla="*/ 1684713 w 1684713"/>
              <a:gd name="connsiteY5" fmla="*/ 1086196 h 1102821"/>
              <a:gd name="connsiteX6" fmla="*/ 1645920 w 1684713"/>
              <a:gd name="connsiteY6" fmla="*/ 714894 h 1102821"/>
              <a:gd name="connsiteX7" fmla="*/ 1601586 w 1684713"/>
              <a:gd name="connsiteY7" fmla="*/ 5541 h 1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713" h="1102821">
                <a:moveTo>
                  <a:pt x="1601586" y="5541"/>
                </a:moveTo>
                <a:lnTo>
                  <a:pt x="1252451" y="0"/>
                </a:lnTo>
                <a:lnTo>
                  <a:pt x="687186" y="310341"/>
                </a:lnTo>
                <a:lnTo>
                  <a:pt x="0" y="1086196"/>
                </a:lnTo>
                <a:lnTo>
                  <a:pt x="853440" y="1102821"/>
                </a:lnTo>
                <a:lnTo>
                  <a:pt x="1684713" y="1086196"/>
                </a:lnTo>
                <a:lnTo>
                  <a:pt x="1645920" y="714894"/>
                </a:lnTo>
                <a:lnTo>
                  <a:pt x="1601586" y="5541"/>
                </a:lnTo>
                <a:close/>
              </a:path>
            </a:pathLst>
          </a:custGeom>
          <a:solidFill>
            <a:srgbClr val="7030A0">
              <a:alpha val="7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nvSpPr>
        <p:spPr>
          <a:xfrm>
            <a:off x="107504" y="5805264"/>
            <a:ext cx="360000" cy="180000"/>
          </a:xfrm>
          <a:prstGeom prst="rect">
            <a:avLst/>
          </a:prstGeom>
          <a:solidFill>
            <a:schemeClr val="accent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p:cNvSpPr txBox="1"/>
          <p:nvPr/>
        </p:nvSpPr>
        <p:spPr>
          <a:xfrm>
            <a:off x="611560" y="5759678"/>
            <a:ext cx="3528392" cy="261610"/>
          </a:xfrm>
          <a:prstGeom prst="rect">
            <a:avLst/>
          </a:prstGeom>
          <a:noFill/>
        </p:spPr>
        <p:txBody>
          <a:bodyPr wrap="square" rtlCol="0">
            <a:spAutoFit/>
          </a:bodyPr>
          <a:lstStyle/>
          <a:p>
            <a:r>
              <a:rPr lang="fr-FR" sz="1100" dirty="0" smtClean="0"/>
              <a:t>Emprise foncière de l’aéroport de Roissy, 3200 ha.</a:t>
            </a:r>
            <a:endParaRPr lang="fr-FR" sz="1100" dirty="0"/>
          </a:p>
        </p:txBody>
      </p:sp>
      <p:sp>
        <p:nvSpPr>
          <p:cNvPr id="38" name="ZoneTexte 37"/>
          <p:cNvSpPr txBox="1"/>
          <p:nvPr/>
        </p:nvSpPr>
        <p:spPr>
          <a:xfrm>
            <a:off x="0" y="5589240"/>
            <a:ext cx="4716016" cy="276999"/>
          </a:xfrm>
          <a:prstGeom prst="rect">
            <a:avLst/>
          </a:prstGeom>
          <a:noFill/>
        </p:spPr>
        <p:txBody>
          <a:bodyPr wrap="square" rtlCol="0">
            <a:spAutoFit/>
          </a:bodyPr>
          <a:lstStyle/>
          <a:p>
            <a:r>
              <a:rPr lang="fr-FR" sz="1200" b="1" dirty="0" smtClean="0"/>
              <a:t>I. Un espace structuré pour gérer de multiples flux :</a:t>
            </a:r>
            <a:endParaRPr lang="fr-FR" sz="1200" b="1" dirty="0"/>
          </a:p>
        </p:txBody>
      </p:sp>
      <p:grpSp>
        <p:nvGrpSpPr>
          <p:cNvPr id="41" name="Groupe 40"/>
          <p:cNvGrpSpPr/>
          <p:nvPr/>
        </p:nvGrpSpPr>
        <p:grpSpPr>
          <a:xfrm>
            <a:off x="762000" y="651164"/>
            <a:ext cx="6613003" cy="4973781"/>
            <a:chOff x="762000" y="651164"/>
            <a:chExt cx="6613003" cy="4973781"/>
          </a:xfrm>
        </p:grpSpPr>
        <p:grpSp>
          <p:nvGrpSpPr>
            <p:cNvPr id="32" name="Groupe 31"/>
            <p:cNvGrpSpPr/>
            <p:nvPr/>
          </p:nvGrpSpPr>
          <p:grpSpPr>
            <a:xfrm>
              <a:off x="762000" y="651164"/>
              <a:ext cx="3352800" cy="4973781"/>
              <a:chOff x="762000" y="651164"/>
              <a:chExt cx="3352800" cy="4973781"/>
            </a:xfrm>
          </p:grpSpPr>
          <p:sp>
            <p:nvSpPr>
              <p:cNvPr id="30" name="Forme libre 29"/>
              <p:cNvSpPr/>
              <p:nvPr/>
            </p:nvSpPr>
            <p:spPr>
              <a:xfrm>
                <a:off x="1454727" y="734291"/>
                <a:ext cx="2660073" cy="4890654"/>
              </a:xfrm>
              <a:custGeom>
                <a:avLst/>
                <a:gdLst>
                  <a:gd name="connsiteX0" fmla="*/ 0 w 2660073"/>
                  <a:gd name="connsiteY0" fmla="*/ 4890654 h 4890654"/>
                  <a:gd name="connsiteX1" fmla="*/ 1094509 w 2660073"/>
                  <a:gd name="connsiteY1" fmla="*/ 3671454 h 4890654"/>
                  <a:gd name="connsiteX2" fmla="*/ 1759528 w 2660073"/>
                  <a:gd name="connsiteY2" fmla="*/ 2576945 h 4890654"/>
                  <a:gd name="connsiteX3" fmla="*/ 2286000 w 2660073"/>
                  <a:gd name="connsiteY3" fmla="*/ 1149927 h 4890654"/>
                  <a:gd name="connsiteX4" fmla="*/ 2660073 w 2660073"/>
                  <a:gd name="connsiteY4" fmla="*/ 0 h 489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073" h="4890654">
                    <a:moveTo>
                      <a:pt x="0" y="4890654"/>
                    </a:moveTo>
                    <a:cubicBezTo>
                      <a:pt x="400627" y="4473863"/>
                      <a:pt x="801254" y="4057072"/>
                      <a:pt x="1094509" y="3671454"/>
                    </a:cubicBezTo>
                    <a:cubicBezTo>
                      <a:pt x="1387764" y="3285836"/>
                      <a:pt x="1560946" y="2997200"/>
                      <a:pt x="1759528" y="2576945"/>
                    </a:cubicBezTo>
                    <a:cubicBezTo>
                      <a:pt x="1958110" y="2156691"/>
                      <a:pt x="2135909" y="1579418"/>
                      <a:pt x="2286000" y="1149927"/>
                    </a:cubicBezTo>
                    <a:cubicBezTo>
                      <a:pt x="2436091" y="720436"/>
                      <a:pt x="2548082" y="360218"/>
                      <a:pt x="2660073" y="0"/>
                    </a:cubicBezTo>
                  </a:path>
                </a:pathLst>
              </a:custGeom>
              <a:ln w="5715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a:off x="762000" y="651164"/>
                <a:ext cx="2978727" cy="1302327"/>
              </a:xfrm>
              <a:custGeom>
                <a:avLst/>
                <a:gdLst>
                  <a:gd name="connsiteX0" fmla="*/ 0 w 2978727"/>
                  <a:gd name="connsiteY0" fmla="*/ 0 h 1302327"/>
                  <a:gd name="connsiteX1" fmla="*/ 360218 w 2978727"/>
                  <a:gd name="connsiteY1" fmla="*/ 623454 h 1302327"/>
                  <a:gd name="connsiteX2" fmla="*/ 1427018 w 2978727"/>
                  <a:gd name="connsiteY2" fmla="*/ 1191491 h 1302327"/>
                  <a:gd name="connsiteX3" fmla="*/ 2978727 w 2978727"/>
                  <a:gd name="connsiteY3" fmla="*/ 1288472 h 1302327"/>
                </a:gdLst>
                <a:ahLst/>
                <a:cxnLst>
                  <a:cxn ang="0">
                    <a:pos x="connsiteX0" y="connsiteY0"/>
                  </a:cxn>
                  <a:cxn ang="0">
                    <a:pos x="connsiteX1" y="connsiteY1"/>
                  </a:cxn>
                  <a:cxn ang="0">
                    <a:pos x="connsiteX2" y="connsiteY2"/>
                  </a:cxn>
                  <a:cxn ang="0">
                    <a:pos x="connsiteX3" y="connsiteY3"/>
                  </a:cxn>
                </a:cxnLst>
                <a:rect l="l" t="t" r="r" b="b"/>
                <a:pathLst>
                  <a:path w="2978727" h="1302327">
                    <a:moveTo>
                      <a:pt x="0" y="0"/>
                    </a:moveTo>
                    <a:cubicBezTo>
                      <a:pt x="61191" y="212436"/>
                      <a:pt x="122382" y="424872"/>
                      <a:pt x="360218" y="623454"/>
                    </a:cubicBezTo>
                    <a:cubicBezTo>
                      <a:pt x="598054" y="822036"/>
                      <a:pt x="990600" y="1080655"/>
                      <a:pt x="1427018" y="1191491"/>
                    </a:cubicBezTo>
                    <a:cubicBezTo>
                      <a:pt x="1863436" y="1302327"/>
                      <a:pt x="2421081" y="1295399"/>
                      <a:pt x="2978727" y="1288472"/>
                    </a:cubicBezTo>
                  </a:path>
                </a:pathLst>
              </a:custGeom>
              <a:ln w="5715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C000"/>
                  </a:solidFill>
                </a:endParaRPr>
              </a:p>
            </p:txBody>
          </p:sp>
        </p:grpSp>
        <p:sp>
          <p:nvSpPr>
            <p:cNvPr id="39" name="Forme libre 38"/>
            <p:cNvSpPr/>
            <p:nvPr/>
          </p:nvSpPr>
          <p:spPr>
            <a:xfrm>
              <a:off x="2546430" y="3183038"/>
              <a:ext cx="2006279" cy="1284790"/>
            </a:xfrm>
            <a:custGeom>
              <a:avLst/>
              <a:gdLst>
                <a:gd name="connsiteX0" fmla="*/ 0 w 2006279"/>
                <a:gd name="connsiteY0" fmla="*/ 1284790 h 1284790"/>
                <a:gd name="connsiteX1" fmla="*/ 578735 w 2006279"/>
                <a:gd name="connsiteY1" fmla="*/ 694481 h 1284790"/>
                <a:gd name="connsiteX2" fmla="*/ 1180618 w 2006279"/>
                <a:gd name="connsiteY2" fmla="*/ 648182 h 1284790"/>
                <a:gd name="connsiteX3" fmla="*/ 1759352 w 2006279"/>
                <a:gd name="connsiteY3" fmla="*/ 682906 h 1284790"/>
                <a:gd name="connsiteX4" fmla="*/ 2002421 w 2006279"/>
                <a:gd name="connsiteY4" fmla="*/ 497711 h 1284790"/>
                <a:gd name="connsiteX5" fmla="*/ 1782502 w 2006279"/>
                <a:gd name="connsiteY5" fmla="*/ 69448 h 1284790"/>
                <a:gd name="connsiteX6" fmla="*/ 1597307 w 2006279"/>
                <a:gd name="connsiteY6" fmla="*/ 81023 h 128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279" h="1284790">
                  <a:moveTo>
                    <a:pt x="0" y="1284790"/>
                  </a:moveTo>
                  <a:cubicBezTo>
                    <a:pt x="190982" y="1042686"/>
                    <a:pt x="381965" y="800582"/>
                    <a:pt x="578735" y="694481"/>
                  </a:cubicBezTo>
                  <a:cubicBezTo>
                    <a:pt x="775505" y="588380"/>
                    <a:pt x="983849" y="650111"/>
                    <a:pt x="1180618" y="648182"/>
                  </a:cubicBezTo>
                  <a:cubicBezTo>
                    <a:pt x="1377387" y="646253"/>
                    <a:pt x="1622385" y="707984"/>
                    <a:pt x="1759352" y="682906"/>
                  </a:cubicBezTo>
                  <a:cubicBezTo>
                    <a:pt x="1896319" y="657828"/>
                    <a:pt x="1998563" y="599954"/>
                    <a:pt x="2002421" y="497711"/>
                  </a:cubicBezTo>
                  <a:cubicBezTo>
                    <a:pt x="2006279" y="395468"/>
                    <a:pt x="1850021" y="138896"/>
                    <a:pt x="1782502" y="69448"/>
                  </a:cubicBezTo>
                  <a:cubicBezTo>
                    <a:pt x="1714983" y="0"/>
                    <a:pt x="1656145" y="40511"/>
                    <a:pt x="1597307" y="81023"/>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Forme libre 39"/>
            <p:cNvSpPr/>
            <p:nvPr/>
          </p:nvSpPr>
          <p:spPr>
            <a:xfrm>
              <a:off x="4409954" y="3727048"/>
              <a:ext cx="2965049" cy="459129"/>
            </a:xfrm>
            <a:custGeom>
              <a:avLst/>
              <a:gdLst>
                <a:gd name="connsiteX0" fmla="*/ 0 w 2965049"/>
                <a:gd name="connsiteY0" fmla="*/ 127322 h 459129"/>
                <a:gd name="connsiteX1" fmla="*/ 127322 w 2965049"/>
                <a:gd name="connsiteY1" fmla="*/ 46299 h 459129"/>
                <a:gd name="connsiteX2" fmla="*/ 208345 w 2965049"/>
                <a:gd name="connsiteY2" fmla="*/ 405114 h 459129"/>
                <a:gd name="connsiteX3" fmla="*/ 462988 w 2965049"/>
                <a:gd name="connsiteY3" fmla="*/ 370390 h 459129"/>
                <a:gd name="connsiteX4" fmla="*/ 2025570 w 2965049"/>
                <a:gd name="connsiteY4" fmla="*/ 347241 h 459129"/>
                <a:gd name="connsiteX5" fmla="*/ 2639028 w 2965049"/>
                <a:gd name="connsiteY5" fmla="*/ 300942 h 459129"/>
                <a:gd name="connsiteX6" fmla="*/ 2916821 w 2965049"/>
                <a:gd name="connsiteY6" fmla="*/ 92598 h 459129"/>
                <a:gd name="connsiteX7" fmla="*/ 2928395 w 2965049"/>
                <a:gd name="connsiteY7" fmla="*/ 57874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5049" h="459129">
                  <a:moveTo>
                    <a:pt x="0" y="127322"/>
                  </a:moveTo>
                  <a:cubicBezTo>
                    <a:pt x="46299" y="63661"/>
                    <a:pt x="92598" y="0"/>
                    <a:pt x="127322" y="46299"/>
                  </a:cubicBezTo>
                  <a:cubicBezTo>
                    <a:pt x="162046" y="92598"/>
                    <a:pt x="152401" y="351099"/>
                    <a:pt x="208345" y="405114"/>
                  </a:cubicBezTo>
                  <a:cubicBezTo>
                    <a:pt x="264289" y="459129"/>
                    <a:pt x="160117" y="380035"/>
                    <a:pt x="462988" y="370390"/>
                  </a:cubicBezTo>
                  <a:cubicBezTo>
                    <a:pt x="765859" y="360745"/>
                    <a:pt x="1662897" y="358816"/>
                    <a:pt x="2025570" y="347241"/>
                  </a:cubicBezTo>
                  <a:cubicBezTo>
                    <a:pt x="2388243" y="335666"/>
                    <a:pt x="2490486" y="343382"/>
                    <a:pt x="2639028" y="300942"/>
                  </a:cubicBezTo>
                  <a:cubicBezTo>
                    <a:pt x="2787570" y="258502"/>
                    <a:pt x="2868593" y="133109"/>
                    <a:pt x="2916821" y="92598"/>
                  </a:cubicBezTo>
                  <a:cubicBezTo>
                    <a:pt x="2965049" y="52087"/>
                    <a:pt x="2946722" y="54980"/>
                    <a:pt x="2928395" y="57874"/>
                  </a:cubicBezTo>
                </a:path>
              </a:pathLst>
            </a:cu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7" name="Connecteur droit 6"/>
          <p:cNvCxnSpPr/>
          <p:nvPr/>
        </p:nvCxnSpPr>
        <p:spPr>
          <a:xfrm flipV="1">
            <a:off x="3203848" y="1988840"/>
            <a:ext cx="1800200"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2411760" y="2348880"/>
            <a:ext cx="2736304"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4873083" y="3717032"/>
            <a:ext cx="1274956" cy="720080"/>
          </a:xfrm>
          <a:custGeom>
            <a:avLst/>
            <a:gdLst>
              <a:gd name="connsiteX0" fmla="*/ 0 w 1274956"/>
              <a:gd name="connsiteY0" fmla="*/ 40887 h 271346"/>
              <a:gd name="connsiteX1" fmla="*/ 1271239 w 1274956"/>
              <a:gd name="connsiteY1" fmla="*/ 0 h 271346"/>
              <a:gd name="connsiteX2" fmla="*/ 1274956 w 1274956"/>
              <a:gd name="connsiteY2" fmla="*/ 245326 h 271346"/>
              <a:gd name="connsiteX3" fmla="*/ 18585 w 1274956"/>
              <a:gd name="connsiteY3" fmla="*/ 271346 h 271346"/>
              <a:gd name="connsiteX4" fmla="*/ 0 w 1274956"/>
              <a:gd name="connsiteY4" fmla="*/ 40887 h 27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56" h="271346">
                <a:moveTo>
                  <a:pt x="0" y="40887"/>
                </a:moveTo>
                <a:lnTo>
                  <a:pt x="1271239" y="0"/>
                </a:lnTo>
                <a:lnTo>
                  <a:pt x="1274956" y="245326"/>
                </a:lnTo>
                <a:lnTo>
                  <a:pt x="18585" y="271346"/>
                </a:lnTo>
                <a:lnTo>
                  <a:pt x="0" y="40887"/>
                </a:lnTo>
                <a:close/>
              </a:path>
            </a:pathLst>
          </a:custGeom>
          <a:solidFill>
            <a:srgbClr val="FF0000">
              <a:alpha val="2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t>T2	</a:t>
            </a:r>
            <a:r>
              <a:rPr lang="fr-FR" sz="1200" dirty="0" smtClean="0"/>
              <a:t>T2</a:t>
            </a:r>
            <a:endParaRPr lang="fr-FR" sz="1200" dirty="0"/>
          </a:p>
        </p:txBody>
      </p:sp>
      <p:sp>
        <p:nvSpPr>
          <p:cNvPr id="26" name="Triangle isocèle 25"/>
          <p:cNvSpPr/>
          <p:nvPr/>
        </p:nvSpPr>
        <p:spPr>
          <a:xfrm>
            <a:off x="5364088" y="3933056"/>
            <a:ext cx="360040" cy="3600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 name="Connecteur droit 42"/>
          <p:cNvCxnSpPr/>
          <p:nvPr/>
        </p:nvCxnSpPr>
        <p:spPr>
          <a:xfrm>
            <a:off x="107504" y="6165304"/>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611560" y="6021288"/>
            <a:ext cx="3744416" cy="261610"/>
          </a:xfrm>
          <a:prstGeom prst="rect">
            <a:avLst/>
          </a:prstGeom>
          <a:noFill/>
        </p:spPr>
        <p:txBody>
          <a:bodyPr wrap="square" rtlCol="0">
            <a:spAutoFit/>
          </a:bodyPr>
          <a:lstStyle/>
          <a:p>
            <a:r>
              <a:rPr lang="fr-FR" sz="1100" dirty="0" smtClean="0"/>
              <a:t>4 pistes permettant 490 000 mouvements aériens par an. </a:t>
            </a:r>
            <a:endParaRPr lang="fr-FR" sz="1100" dirty="0"/>
          </a:p>
        </p:txBody>
      </p:sp>
      <p:grpSp>
        <p:nvGrpSpPr>
          <p:cNvPr id="51" name="Groupe 50"/>
          <p:cNvGrpSpPr/>
          <p:nvPr/>
        </p:nvGrpSpPr>
        <p:grpSpPr>
          <a:xfrm>
            <a:off x="35520" y="6237312"/>
            <a:ext cx="576000" cy="216000"/>
            <a:chOff x="179512" y="6381328"/>
            <a:chExt cx="648048" cy="216024"/>
          </a:xfrm>
        </p:grpSpPr>
        <p:sp>
          <p:nvSpPr>
            <p:cNvPr id="49" name="Rectangle 48"/>
            <p:cNvSpPr/>
            <p:nvPr/>
          </p:nvSpPr>
          <p:spPr>
            <a:xfrm>
              <a:off x="179512" y="6417352"/>
              <a:ext cx="360000" cy="180000"/>
            </a:xfrm>
            <a:prstGeom prst="rect">
              <a:avLst/>
            </a:prstGeom>
            <a:solidFill>
              <a:srgbClr val="FF0000">
                <a:alpha val="2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p:cNvSpPr/>
            <p:nvPr/>
          </p:nvSpPr>
          <p:spPr>
            <a:xfrm>
              <a:off x="611560" y="6381328"/>
              <a:ext cx="216000" cy="21600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grpSp>
      <p:sp>
        <p:nvSpPr>
          <p:cNvPr id="52" name="ZoneTexte 51"/>
          <p:cNvSpPr txBox="1"/>
          <p:nvPr/>
        </p:nvSpPr>
        <p:spPr>
          <a:xfrm>
            <a:off x="611560" y="6237312"/>
            <a:ext cx="3744416" cy="261610"/>
          </a:xfrm>
          <a:prstGeom prst="rect">
            <a:avLst/>
          </a:prstGeom>
          <a:noFill/>
        </p:spPr>
        <p:txBody>
          <a:bodyPr wrap="square" rtlCol="0">
            <a:spAutoFit/>
          </a:bodyPr>
          <a:lstStyle/>
          <a:p>
            <a:r>
              <a:rPr lang="fr-FR" sz="1100" dirty="0" smtClean="0"/>
              <a:t>4 aérogares permettant le transit de 58 M de passagers </a:t>
            </a:r>
            <a:endParaRPr lang="fr-FR" sz="1100" dirty="0"/>
          </a:p>
        </p:txBody>
      </p:sp>
      <p:sp>
        <p:nvSpPr>
          <p:cNvPr id="53" name="Forme libre 52"/>
          <p:cNvSpPr/>
          <p:nvPr/>
        </p:nvSpPr>
        <p:spPr>
          <a:xfrm>
            <a:off x="35496" y="6597352"/>
            <a:ext cx="432048" cy="216024"/>
          </a:xfrm>
          <a:custGeom>
            <a:avLst/>
            <a:gdLst>
              <a:gd name="connsiteX0" fmla="*/ 1047404 w 1291244"/>
              <a:gd name="connsiteY0" fmla="*/ 5542 h 931025"/>
              <a:gd name="connsiteX1" fmla="*/ 138546 w 1291244"/>
              <a:gd name="connsiteY1" fmla="*/ 5542 h 931025"/>
              <a:gd name="connsiteX2" fmla="*/ 0 w 1291244"/>
              <a:gd name="connsiteY2" fmla="*/ 177338 h 931025"/>
              <a:gd name="connsiteX3" fmla="*/ 16626 w 1291244"/>
              <a:gd name="connsiteY3" fmla="*/ 792480 h 931025"/>
              <a:gd name="connsiteX4" fmla="*/ 33251 w 1291244"/>
              <a:gd name="connsiteY4" fmla="*/ 925483 h 931025"/>
              <a:gd name="connsiteX5" fmla="*/ 892233 w 1291244"/>
              <a:gd name="connsiteY5" fmla="*/ 931025 h 931025"/>
              <a:gd name="connsiteX6" fmla="*/ 1291244 w 1291244"/>
              <a:gd name="connsiteY6" fmla="*/ 908858 h 931025"/>
              <a:gd name="connsiteX7" fmla="*/ 1257993 w 1291244"/>
              <a:gd name="connsiteY7" fmla="*/ 27709 h 931025"/>
              <a:gd name="connsiteX8" fmla="*/ 975360 w 1291244"/>
              <a:gd name="connsiteY8" fmla="*/ 0 h 93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244" h="931025">
                <a:moveTo>
                  <a:pt x="1047404" y="5542"/>
                </a:moveTo>
                <a:lnTo>
                  <a:pt x="138546" y="5542"/>
                </a:lnTo>
                <a:lnTo>
                  <a:pt x="0" y="177338"/>
                </a:lnTo>
                <a:lnTo>
                  <a:pt x="16626" y="792480"/>
                </a:lnTo>
                <a:lnTo>
                  <a:pt x="33251" y="925483"/>
                </a:lnTo>
                <a:lnTo>
                  <a:pt x="892233" y="931025"/>
                </a:lnTo>
                <a:lnTo>
                  <a:pt x="1291244" y="908858"/>
                </a:lnTo>
                <a:lnTo>
                  <a:pt x="1257993" y="27709"/>
                </a:lnTo>
                <a:lnTo>
                  <a:pt x="975360" y="0"/>
                </a:lnTo>
              </a:path>
            </a:pathLst>
          </a:custGeom>
          <a:solidFill>
            <a:srgbClr val="FFFF00">
              <a:alpha val="40000"/>
            </a:srgbClr>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4" name="ZoneTexte 53"/>
          <p:cNvSpPr txBox="1"/>
          <p:nvPr/>
        </p:nvSpPr>
        <p:spPr>
          <a:xfrm>
            <a:off x="611560" y="6551766"/>
            <a:ext cx="2952328" cy="261610"/>
          </a:xfrm>
          <a:prstGeom prst="rect">
            <a:avLst/>
          </a:prstGeom>
          <a:noFill/>
        </p:spPr>
        <p:txBody>
          <a:bodyPr wrap="square" rtlCol="0">
            <a:spAutoFit/>
          </a:bodyPr>
          <a:lstStyle/>
          <a:p>
            <a:r>
              <a:rPr lang="fr-FR" sz="1100" dirty="0" smtClean="0"/>
              <a:t>Zone de fret : 2,4 Mt de marchandises.</a:t>
            </a:r>
            <a:endParaRPr lang="fr-FR" sz="1100" dirty="0"/>
          </a:p>
        </p:txBody>
      </p:sp>
      <p:sp>
        <p:nvSpPr>
          <p:cNvPr id="55" name="ZoneTexte 54"/>
          <p:cNvSpPr txBox="1"/>
          <p:nvPr/>
        </p:nvSpPr>
        <p:spPr>
          <a:xfrm>
            <a:off x="4248472" y="5589240"/>
            <a:ext cx="4716016" cy="276999"/>
          </a:xfrm>
          <a:prstGeom prst="rect">
            <a:avLst/>
          </a:prstGeom>
          <a:noFill/>
        </p:spPr>
        <p:txBody>
          <a:bodyPr wrap="square" rtlCol="0">
            <a:spAutoFit/>
          </a:bodyPr>
          <a:lstStyle/>
          <a:p>
            <a:r>
              <a:rPr lang="fr-FR" sz="1200" b="1" dirty="0" smtClean="0"/>
              <a:t>II. Un espace multimodal qui favorise l’activité économique :</a:t>
            </a:r>
            <a:endParaRPr lang="fr-FR" sz="1200" b="1" dirty="0"/>
          </a:p>
        </p:txBody>
      </p:sp>
      <p:cxnSp>
        <p:nvCxnSpPr>
          <p:cNvPr id="62" name="Connecteur droit avec flèche 61"/>
          <p:cNvCxnSpPr/>
          <p:nvPr/>
        </p:nvCxnSpPr>
        <p:spPr>
          <a:xfrm>
            <a:off x="4283968" y="5877272"/>
            <a:ext cx="360040"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4283968" y="6093296"/>
            <a:ext cx="3600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4283968" y="6237312"/>
            <a:ext cx="360040" cy="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a:off x="4355976" y="6381328"/>
            <a:ext cx="180000" cy="180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ZoneTexte 66"/>
          <p:cNvSpPr txBox="1"/>
          <p:nvPr/>
        </p:nvSpPr>
        <p:spPr>
          <a:xfrm>
            <a:off x="5292080" y="5805264"/>
            <a:ext cx="3384376" cy="600164"/>
          </a:xfrm>
          <a:prstGeom prst="rect">
            <a:avLst/>
          </a:prstGeom>
          <a:noFill/>
        </p:spPr>
        <p:txBody>
          <a:bodyPr wrap="square" rtlCol="0">
            <a:spAutoFit/>
          </a:bodyPr>
          <a:lstStyle/>
          <a:p>
            <a:r>
              <a:rPr lang="fr-FR" sz="1100" dirty="0" smtClean="0"/>
              <a:t>Autoroute, </a:t>
            </a:r>
          </a:p>
          <a:p>
            <a:r>
              <a:rPr lang="fr-FR" sz="1100" dirty="0" smtClean="0"/>
              <a:t>LGV,</a:t>
            </a:r>
          </a:p>
          <a:p>
            <a:r>
              <a:rPr lang="fr-FR" sz="1100" dirty="0" smtClean="0"/>
              <a:t>RER, CdG Val </a:t>
            </a:r>
            <a:endParaRPr lang="fr-FR" sz="1100" dirty="0"/>
          </a:p>
        </p:txBody>
      </p:sp>
      <p:sp>
        <p:nvSpPr>
          <p:cNvPr id="68" name="ZoneTexte 67"/>
          <p:cNvSpPr txBox="1"/>
          <p:nvPr/>
        </p:nvSpPr>
        <p:spPr>
          <a:xfrm>
            <a:off x="4644008" y="6335742"/>
            <a:ext cx="3384376" cy="261610"/>
          </a:xfrm>
          <a:prstGeom prst="rect">
            <a:avLst/>
          </a:prstGeom>
          <a:noFill/>
        </p:spPr>
        <p:txBody>
          <a:bodyPr wrap="square" rtlCol="0">
            <a:spAutoFit/>
          </a:bodyPr>
          <a:lstStyle/>
          <a:p>
            <a:r>
              <a:rPr lang="fr-FR" sz="1100" dirty="0" smtClean="0"/>
              <a:t>Interconnexion des réseaux</a:t>
            </a:r>
            <a:endParaRPr lang="fr-FR" sz="1100" dirty="0"/>
          </a:p>
        </p:txBody>
      </p:sp>
      <p:sp>
        <p:nvSpPr>
          <p:cNvPr id="71" name="Rectangle 70"/>
          <p:cNvSpPr/>
          <p:nvPr/>
        </p:nvSpPr>
        <p:spPr>
          <a:xfrm>
            <a:off x="4067944" y="6597352"/>
            <a:ext cx="360000" cy="180000"/>
          </a:xfrm>
          <a:prstGeom prst="rect">
            <a:avLst/>
          </a:prstGeom>
          <a:solidFill>
            <a:srgbClr val="7030A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ZoneTexte 72"/>
          <p:cNvSpPr txBox="1"/>
          <p:nvPr/>
        </p:nvSpPr>
        <p:spPr>
          <a:xfrm>
            <a:off x="4644008" y="6551766"/>
            <a:ext cx="3888432" cy="261610"/>
          </a:xfrm>
          <a:prstGeom prst="rect">
            <a:avLst/>
          </a:prstGeom>
          <a:noFill/>
        </p:spPr>
        <p:txBody>
          <a:bodyPr wrap="square" rtlCol="0">
            <a:spAutoFit/>
          </a:bodyPr>
          <a:lstStyle/>
          <a:p>
            <a:r>
              <a:rPr lang="fr-FR" sz="1100" dirty="0" smtClean="0"/>
              <a:t>ZAC et ZI : implantation d’entreprises tertiaires et industrielles. </a:t>
            </a:r>
            <a:endParaRPr lang="fr-FR" sz="1100" dirty="0"/>
          </a:p>
        </p:txBody>
      </p:sp>
      <p:sp>
        <p:nvSpPr>
          <p:cNvPr id="74" name="Forme libre 73"/>
          <p:cNvSpPr/>
          <p:nvPr/>
        </p:nvSpPr>
        <p:spPr>
          <a:xfrm>
            <a:off x="1909823" y="3379808"/>
            <a:ext cx="821802" cy="1250065"/>
          </a:xfrm>
          <a:custGeom>
            <a:avLst/>
            <a:gdLst>
              <a:gd name="connsiteX0" fmla="*/ 0 w 821802"/>
              <a:gd name="connsiteY0" fmla="*/ 671331 h 1250065"/>
              <a:gd name="connsiteX1" fmla="*/ 162045 w 821802"/>
              <a:gd name="connsiteY1" fmla="*/ 289367 h 1250065"/>
              <a:gd name="connsiteX2" fmla="*/ 636607 w 821802"/>
              <a:gd name="connsiteY2" fmla="*/ 0 h 1250065"/>
              <a:gd name="connsiteX3" fmla="*/ 798653 w 821802"/>
              <a:gd name="connsiteY3" fmla="*/ 138896 h 1250065"/>
              <a:gd name="connsiteX4" fmla="*/ 821802 w 821802"/>
              <a:gd name="connsiteY4" fmla="*/ 428263 h 1250065"/>
              <a:gd name="connsiteX5" fmla="*/ 659757 w 821802"/>
              <a:gd name="connsiteY5" fmla="*/ 833377 h 1250065"/>
              <a:gd name="connsiteX6" fmla="*/ 462987 w 821802"/>
              <a:gd name="connsiteY6" fmla="*/ 1145893 h 1250065"/>
              <a:gd name="connsiteX7" fmla="*/ 358815 w 821802"/>
              <a:gd name="connsiteY7" fmla="*/ 1250065 h 1250065"/>
              <a:gd name="connsiteX8" fmla="*/ 138896 w 821802"/>
              <a:gd name="connsiteY8" fmla="*/ 1088020 h 1250065"/>
              <a:gd name="connsiteX9" fmla="*/ 0 w 821802"/>
              <a:gd name="connsiteY9" fmla="*/ 671331 h 125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802" h="1250065">
                <a:moveTo>
                  <a:pt x="0" y="671331"/>
                </a:moveTo>
                <a:lnTo>
                  <a:pt x="162045" y="289367"/>
                </a:lnTo>
                <a:lnTo>
                  <a:pt x="636607" y="0"/>
                </a:lnTo>
                <a:lnTo>
                  <a:pt x="798653" y="138896"/>
                </a:lnTo>
                <a:lnTo>
                  <a:pt x="821802" y="428263"/>
                </a:lnTo>
                <a:lnTo>
                  <a:pt x="659757" y="833377"/>
                </a:lnTo>
                <a:lnTo>
                  <a:pt x="462987" y="1145893"/>
                </a:lnTo>
                <a:lnTo>
                  <a:pt x="358815" y="1250065"/>
                </a:lnTo>
                <a:lnTo>
                  <a:pt x="138896" y="1088020"/>
                </a:lnTo>
                <a:lnTo>
                  <a:pt x="0" y="671331"/>
                </a:lnTo>
                <a:close/>
              </a:path>
            </a:pathLst>
          </a:custGeom>
          <a:solidFill>
            <a:schemeClr val="accent6">
              <a:lumMod val="5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Forme libre 74"/>
          <p:cNvSpPr/>
          <p:nvPr/>
        </p:nvSpPr>
        <p:spPr>
          <a:xfrm>
            <a:off x="6458673" y="2442258"/>
            <a:ext cx="1030147" cy="729205"/>
          </a:xfrm>
          <a:custGeom>
            <a:avLst/>
            <a:gdLst>
              <a:gd name="connsiteX0" fmla="*/ 902826 w 1030147"/>
              <a:gd name="connsiteY0" fmla="*/ 682907 h 729205"/>
              <a:gd name="connsiteX1" fmla="*/ 520861 w 1030147"/>
              <a:gd name="connsiteY1" fmla="*/ 729205 h 729205"/>
              <a:gd name="connsiteX2" fmla="*/ 208345 w 1030147"/>
              <a:gd name="connsiteY2" fmla="*/ 601884 h 729205"/>
              <a:gd name="connsiteX3" fmla="*/ 0 w 1030147"/>
              <a:gd name="connsiteY3" fmla="*/ 358815 h 729205"/>
              <a:gd name="connsiteX4" fmla="*/ 277793 w 1030147"/>
              <a:gd name="connsiteY4" fmla="*/ 69448 h 729205"/>
              <a:gd name="connsiteX5" fmla="*/ 752355 w 1030147"/>
              <a:gd name="connsiteY5" fmla="*/ 0 h 729205"/>
              <a:gd name="connsiteX6" fmla="*/ 879676 w 1030147"/>
              <a:gd name="connsiteY6" fmla="*/ 0 h 729205"/>
              <a:gd name="connsiteX7" fmla="*/ 1030147 w 1030147"/>
              <a:gd name="connsiteY7" fmla="*/ 138896 h 729205"/>
              <a:gd name="connsiteX8" fmla="*/ 937550 w 1030147"/>
              <a:gd name="connsiteY8" fmla="*/ 497712 h 729205"/>
              <a:gd name="connsiteX9" fmla="*/ 902826 w 1030147"/>
              <a:gd name="connsiteY9" fmla="*/ 682907 h 7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147" h="729205">
                <a:moveTo>
                  <a:pt x="902826" y="682907"/>
                </a:moveTo>
                <a:lnTo>
                  <a:pt x="520861" y="729205"/>
                </a:lnTo>
                <a:lnTo>
                  <a:pt x="208345" y="601884"/>
                </a:lnTo>
                <a:lnTo>
                  <a:pt x="0" y="358815"/>
                </a:lnTo>
                <a:lnTo>
                  <a:pt x="277793" y="69448"/>
                </a:lnTo>
                <a:lnTo>
                  <a:pt x="752355" y="0"/>
                </a:lnTo>
                <a:lnTo>
                  <a:pt x="879676" y="0"/>
                </a:lnTo>
                <a:lnTo>
                  <a:pt x="1030147" y="138896"/>
                </a:lnTo>
                <a:lnTo>
                  <a:pt x="937550" y="497712"/>
                </a:lnTo>
                <a:lnTo>
                  <a:pt x="902826" y="682907"/>
                </a:lnTo>
                <a:close/>
              </a:path>
            </a:pathLst>
          </a:custGeom>
          <a:solidFill>
            <a:schemeClr val="accent6">
              <a:lumMod val="5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ZoneTexte 75"/>
          <p:cNvSpPr txBox="1"/>
          <p:nvPr/>
        </p:nvSpPr>
        <p:spPr>
          <a:xfrm>
            <a:off x="7992888" y="476672"/>
            <a:ext cx="1187624" cy="830997"/>
          </a:xfrm>
          <a:prstGeom prst="rect">
            <a:avLst/>
          </a:prstGeom>
          <a:noFill/>
        </p:spPr>
        <p:txBody>
          <a:bodyPr wrap="square" rtlCol="0">
            <a:spAutoFit/>
          </a:bodyPr>
          <a:lstStyle/>
          <a:p>
            <a:r>
              <a:rPr lang="fr-FR" sz="1200" b="1" dirty="0" smtClean="0"/>
              <a:t>III. Un aménagement en zone périurbaine</a:t>
            </a:r>
            <a:endParaRPr lang="fr-FR" sz="1200" b="1" dirty="0"/>
          </a:p>
        </p:txBody>
      </p:sp>
      <p:sp>
        <p:nvSpPr>
          <p:cNvPr id="77" name="Rectangle 76"/>
          <p:cNvSpPr/>
          <p:nvPr/>
        </p:nvSpPr>
        <p:spPr>
          <a:xfrm>
            <a:off x="8100392" y="1340768"/>
            <a:ext cx="360000" cy="180000"/>
          </a:xfrm>
          <a:prstGeom prst="rect">
            <a:avLst/>
          </a:prstGeom>
          <a:solidFill>
            <a:schemeClr val="accent6">
              <a:lumMod val="50000"/>
              <a:alpha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Rectangle 77"/>
          <p:cNvSpPr/>
          <p:nvPr/>
        </p:nvSpPr>
        <p:spPr>
          <a:xfrm>
            <a:off x="8100392" y="2276872"/>
            <a:ext cx="360000" cy="1800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ZoneTexte 78"/>
          <p:cNvSpPr txBox="1"/>
          <p:nvPr/>
        </p:nvSpPr>
        <p:spPr>
          <a:xfrm>
            <a:off x="8028384" y="1268760"/>
            <a:ext cx="1296144" cy="877163"/>
          </a:xfrm>
          <a:prstGeom prst="rect">
            <a:avLst/>
          </a:prstGeom>
          <a:noFill/>
        </p:spPr>
        <p:txBody>
          <a:bodyPr wrap="square" rtlCol="0">
            <a:spAutoFit/>
          </a:bodyPr>
          <a:lstStyle/>
          <a:p>
            <a:pPr indent="450850"/>
            <a:r>
              <a:rPr lang="fr-FR" sz="1100" dirty="0" smtClean="0"/>
              <a:t>Zone</a:t>
            </a:r>
            <a:r>
              <a:rPr lang="fr-FR" dirty="0" smtClean="0"/>
              <a:t> </a:t>
            </a:r>
            <a:r>
              <a:rPr lang="fr-FR" sz="1100" dirty="0" smtClean="0"/>
              <a:t>d’habitation, importante nuisance sonore.</a:t>
            </a:r>
            <a:endParaRPr lang="fr-FR" sz="1100" dirty="0"/>
          </a:p>
        </p:txBody>
      </p:sp>
      <p:sp>
        <p:nvSpPr>
          <p:cNvPr id="80" name="ZoneTexte 79"/>
          <p:cNvSpPr txBox="1"/>
          <p:nvPr/>
        </p:nvSpPr>
        <p:spPr>
          <a:xfrm>
            <a:off x="8028384" y="2278033"/>
            <a:ext cx="1296144" cy="430887"/>
          </a:xfrm>
          <a:prstGeom prst="rect">
            <a:avLst/>
          </a:prstGeom>
          <a:noFill/>
        </p:spPr>
        <p:txBody>
          <a:bodyPr wrap="square" rtlCol="0">
            <a:spAutoFit/>
          </a:bodyPr>
          <a:lstStyle/>
          <a:p>
            <a:pPr indent="450850"/>
            <a:r>
              <a:rPr lang="fr-FR" sz="1100" dirty="0" smtClean="0"/>
              <a:t>Espace rural.</a:t>
            </a:r>
            <a:endParaRPr lang="fr-FR" sz="1100" dirty="0"/>
          </a:p>
        </p:txBody>
      </p:sp>
      <p:sp>
        <p:nvSpPr>
          <p:cNvPr id="81" name="Forme libre 80"/>
          <p:cNvSpPr/>
          <p:nvPr/>
        </p:nvSpPr>
        <p:spPr>
          <a:xfrm>
            <a:off x="1446835" y="548680"/>
            <a:ext cx="844952" cy="520861"/>
          </a:xfrm>
          <a:custGeom>
            <a:avLst/>
            <a:gdLst>
              <a:gd name="connsiteX0" fmla="*/ 11575 w 844952"/>
              <a:gd name="connsiteY0" fmla="*/ 34724 h 520861"/>
              <a:gd name="connsiteX1" fmla="*/ 150471 w 844952"/>
              <a:gd name="connsiteY1" fmla="*/ 219919 h 520861"/>
              <a:gd name="connsiteX2" fmla="*/ 0 w 844952"/>
              <a:gd name="connsiteY2" fmla="*/ 312516 h 520861"/>
              <a:gd name="connsiteX3" fmla="*/ 104173 w 844952"/>
              <a:gd name="connsiteY3" fmla="*/ 393539 h 520861"/>
              <a:gd name="connsiteX4" fmla="*/ 370390 w 844952"/>
              <a:gd name="connsiteY4" fmla="*/ 370390 h 520861"/>
              <a:gd name="connsiteX5" fmla="*/ 474562 w 844952"/>
              <a:gd name="connsiteY5" fmla="*/ 520861 h 520861"/>
              <a:gd name="connsiteX6" fmla="*/ 694481 w 844952"/>
              <a:gd name="connsiteY6" fmla="*/ 347240 h 520861"/>
              <a:gd name="connsiteX7" fmla="*/ 844952 w 844952"/>
              <a:gd name="connsiteY7" fmla="*/ 92597 h 520861"/>
              <a:gd name="connsiteX8" fmla="*/ 740780 w 844952"/>
              <a:gd name="connsiteY8" fmla="*/ 0 h 520861"/>
              <a:gd name="connsiteX9" fmla="*/ 11575 w 844952"/>
              <a:gd name="connsiteY9" fmla="*/ 34724 h 5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4952" h="520861">
                <a:moveTo>
                  <a:pt x="11575" y="34724"/>
                </a:moveTo>
                <a:lnTo>
                  <a:pt x="150471" y="219919"/>
                </a:lnTo>
                <a:lnTo>
                  <a:pt x="0" y="312516"/>
                </a:lnTo>
                <a:lnTo>
                  <a:pt x="104173" y="393539"/>
                </a:lnTo>
                <a:lnTo>
                  <a:pt x="370390" y="370390"/>
                </a:lnTo>
                <a:lnTo>
                  <a:pt x="474562" y="520861"/>
                </a:lnTo>
                <a:lnTo>
                  <a:pt x="694481" y="347240"/>
                </a:lnTo>
                <a:lnTo>
                  <a:pt x="844952" y="92597"/>
                </a:lnTo>
                <a:lnTo>
                  <a:pt x="740780" y="0"/>
                </a:lnTo>
                <a:lnTo>
                  <a:pt x="11575" y="34724"/>
                </a:lnTo>
                <a:close/>
              </a:path>
            </a:pathLst>
          </a:custGeom>
          <a:solidFill>
            <a:schemeClr val="accent6">
              <a:lumMod val="5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Forme libre 83"/>
          <p:cNvSpPr/>
          <p:nvPr/>
        </p:nvSpPr>
        <p:spPr>
          <a:xfrm>
            <a:off x="4232953" y="2933272"/>
            <a:ext cx="2095928" cy="1092485"/>
          </a:xfrm>
          <a:custGeom>
            <a:avLst/>
            <a:gdLst>
              <a:gd name="connsiteX0" fmla="*/ 0 w 2095928"/>
              <a:gd name="connsiteY0" fmla="*/ 107879 h 1092485"/>
              <a:gd name="connsiteX1" fmla="*/ 1448656 w 2095928"/>
              <a:gd name="connsiteY1" fmla="*/ 138701 h 1092485"/>
              <a:gd name="connsiteX2" fmla="*/ 1592494 w 2095928"/>
              <a:gd name="connsiteY2" fmla="*/ 940085 h 1092485"/>
              <a:gd name="connsiteX3" fmla="*/ 2095928 w 2095928"/>
              <a:gd name="connsiteY3" fmla="*/ 1053101 h 1092485"/>
            </a:gdLst>
            <a:ahLst/>
            <a:cxnLst>
              <a:cxn ang="0">
                <a:pos x="connsiteX0" y="connsiteY0"/>
              </a:cxn>
              <a:cxn ang="0">
                <a:pos x="connsiteX1" y="connsiteY1"/>
              </a:cxn>
              <a:cxn ang="0">
                <a:pos x="connsiteX2" y="connsiteY2"/>
              </a:cxn>
              <a:cxn ang="0">
                <a:pos x="connsiteX3" y="connsiteY3"/>
              </a:cxn>
            </a:cxnLst>
            <a:rect l="l" t="t" r="r" b="b"/>
            <a:pathLst>
              <a:path w="2095928" h="1092485">
                <a:moveTo>
                  <a:pt x="0" y="107879"/>
                </a:moveTo>
                <a:cubicBezTo>
                  <a:pt x="591620" y="53939"/>
                  <a:pt x="1183240" y="0"/>
                  <a:pt x="1448656" y="138701"/>
                </a:cubicBezTo>
                <a:cubicBezTo>
                  <a:pt x="1714072" y="277402"/>
                  <a:pt x="1484615" y="787685"/>
                  <a:pt x="1592494" y="940085"/>
                </a:cubicBezTo>
                <a:cubicBezTo>
                  <a:pt x="1700373" y="1092485"/>
                  <a:pt x="1898150" y="1072793"/>
                  <a:pt x="2095928" y="1053101"/>
                </a:cubicBezTo>
              </a:path>
            </a:pathLst>
          </a:custGeom>
          <a:ln w="38100">
            <a:solidFill>
              <a:srgbClr val="FF0000"/>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86" name="Connecteur droit avec flèche 85"/>
          <p:cNvCxnSpPr/>
          <p:nvPr/>
        </p:nvCxnSpPr>
        <p:spPr>
          <a:xfrm>
            <a:off x="4788024" y="6237312"/>
            <a:ext cx="36004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9" grpId="0" animBg="1"/>
      <p:bldP spid="22" grpId="0" animBg="1"/>
      <p:bldP spid="23" grpId="0" animBg="1"/>
      <p:bldP spid="24" grpId="0" animBg="1"/>
      <p:bldP spid="25" grpId="0" animBg="1"/>
      <p:bldP spid="27" grpId="0" animBg="1"/>
      <p:bldP spid="28" grpId="0" animBg="1"/>
      <p:bldP spid="33" grpId="0" animBg="1"/>
      <p:bldP spid="34" grpId="0" animBg="1"/>
      <p:bldP spid="36" grpId="0" animBg="1"/>
      <p:bldP spid="37" grpId="0"/>
      <p:bldP spid="21" grpId="0" animBg="1"/>
      <p:bldP spid="26" grpId="0" animBg="1"/>
      <p:bldP spid="48" grpId="0"/>
      <p:bldP spid="52" grpId="0"/>
      <p:bldP spid="53" grpId="0" animBg="1"/>
      <p:bldP spid="54" grpId="0"/>
      <p:bldP spid="66" grpId="0" animBg="1"/>
      <p:bldP spid="67" grpId="0"/>
      <p:bldP spid="68" grpId="0"/>
      <p:bldP spid="71" grpId="0" animBg="1"/>
      <p:bldP spid="73" grpId="0"/>
      <p:bldP spid="74" grpId="0" animBg="1"/>
      <p:bldP spid="75" grpId="0" animBg="1"/>
      <p:bldP spid="77" grpId="0" animBg="1"/>
      <p:bldP spid="78" grpId="0" animBg="1"/>
      <p:bldP spid="79" grpId="0"/>
      <p:bldP spid="80" grpId="0"/>
      <p:bldP spid="81"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histgeographie.com/image/schema_RCDG_ws52548138.jpg"/>
          <p:cNvPicPr>
            <a:picLocks noChangeAspect="1" noChangeArrowheads="1"/>
          </p:cNvPicPr>
          <p:nvPr/>
        </p:nvPicPr>
        <p:blipFill>
          <a:blip r:embed="rId2" cstate="print"/>
          <a:srcRect/>
          <a:stretch>
            <a:fillRect/>
          </a:stretch>
        </p:blipFill>
        <p:spPr bwMode="auto">
          <a:xfrm>
            <a:off x="611560" y="332656"/>
            <a:ext cx="8010525" cy="59721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8520" y="-27384"/>
            <a:ext cx="8748464" cy="490066"/>
          </a:xfrm>
        </p:spPr>
        <p:txBody>
          <a:bodyPr>
            <a:normAutofit/>
          </a:bodyPr>
          <a:lstStyle/>
          <a:p>
            <a:pPr algn="l"/>
            <a:r>
              <a:rPr lang="fr-FR" sz="2400" dirty="0" smtClean="0"/>
              <a:t>	3. Un aéroport au cœur d’un réseau mondial de transport.</a:t>
            </a:r>
            <a:endParaRPr lang="fr-FR" sz="2400" dirty="0"/>
          </a:p>
        </p:txBody>
      </p:sp>
      <p:grpSp>
        <p:nvGrpSpPr>
          <p:cNvPr id="7" name="Groupe 6"/>
          <p:cNvGrpSpPr/>
          <p:nvPr/>
        </p:nvGrpSpPr>
        <p:grpSpPr>
          <a:xfrm>
            <a:off x="323528" y="1268760"/>
            <a:ext cx="3384376" cy="3413993"/>
            <a:chOff x="899592" y="548680"/>
            <a:chExt cx="3024336" cy="3413993"/>
          </a:xfrm>
        </p:grpSpPr>
        <p:pic>
          <p:nvPicPr>
            <p:cNvPr id="5" name="Image 4"/>
            <p:cNvPicPr/>
            <p:nvPr/>
          </p:nvPicPr>
          <p:blipFill>
            <a:blip r:embed="rId2" cstate="print"/>
            <a:srcRect/>
            <a:stretch>
              <a:fillRect/>
            </a:stretch>
          </p:blipFill>
          <p:spPr bwMode="auto">
            <a:xfrm>
              <a:off x="899592" y="548680"/>
              <a:ext cx="3024336" cy="3024336"/>
            </a:xfrm>
            <a:prstGeom prst="rect">
              <a:avLst/>
            </a:prstGeom>
            <a:noFill/>
            <a:ln w="9525">
              <a:noFill/>
              <a:miter lim="800000"/>
              <a:headEnd/>
              <a:tailEnd/>
            </a:ln>
          </p:spPr>
        </p:pic>
        <p:sp>
          <p:nvSpPr>
            <p:cNvPr id="6" name="ZoneTexte 5"/>
            <p:cNvSpPr txBox="1"/>
            <p:nvPr/>
          </p:nvSpPr>
          <p:spPr>
            <a:xfrm>
              <a:off x="899592" y="3501008"/>
              <a:ext cx="2520280" cy="461665"/>
            </a:xfrm>
            <a:prstGeom prst="rect">
              <a:avLst/>
            </a:prstGeom>
            <a:noFill/>
          </p:spPr>
          <p:txBody>
            <a:bodyPr wrap="square" rtlCol="0">
              <a:spAutoFit/>
            </a:bodyPr>
            <a:lstStyle/>
            <a:p>
              <a:r>
                <a:rPr lang="fr-FR" sz="1200" b="1" dirty="0" smtClean="0"/>
                <a:t>Destination des passagers transitant par  Roissy-Charles de Gaulle.</a:t>
              </a:r>
              <a:endParaRPr lang="fr-FR" sz="1200" b="1" dirty="0"/>
            </a:p>
          </p:txBody>
        </p:sp>
      </p:grpSp>
      <p:pic>
        <p:nvPicPr>
          <p:cNvPr id="1026" name="Picture 2" descr="http://www.assemblee-nationale.fr/12/rap-info/i1016-3.gif"/>
          <p:cNvPicPr>
            <a:picLocks noChangeAspect="1" noChangeArrowheads="1"/>
          </p:cNvPicPr>
          <p:nvPr/>
        </p:nvPicPr>
        <p:blipFill>
          <a:blip r:embed="rId3" cstate="print"/>
          <a:srcRect/>
          <a:stretch>
            <a:fillRect/>
          </a:stretch>
        </p:blipFill>
        <p:spPr bwMode="auto">
          <a:xfrm>
            <a:off x="3635895" y="404664"/>
            <a:ext cx="4756643" cy="2448272"/>
          </a:xfrm>
          <a:prstGeom prst="rect">
            <a:avLst/>
          </a:prstGeom>
          <a:noFill/>
        </p:spPr>
      </p:pic>
      <p:sp>
        <p:nvSpPr>
          <p:cNvPr id="9" name="ZoneTexte 8"/>
          <p:cNvSpPr txBox="1"/>
          <p:nvPr/>
        </p:nvSpPr>
        <p:spPr>
          <a:xfrm>
            <a:off x="3779912" y="2348880"/>
            <a:ext cx="2442144" cy="938719"/>
          </a:xfrm>
          <a:prstGeom prst="rect">
            <a:avLst/>
          </a:prstGeom>
          <a:noFill/>
        </p:spPr>
        <p:txBody>
          <a:bodyPr wrap="square" rtlCol="0">
            <a:spAutoFit/>
          </a:bodyPr>
          <a:lstStyle/>
          <a:p>
            <a:r>
              <a:rPr lang="fr-FR" sz="1100" b="1" dirty="0" smtClean="0"/>
              <a:t>« Organisation en correspondance»</a:t>
            </a:r>
            <a:r>
              <a:rPr lang="fr-FR" sz="1100" dirty="0" smtClean="0"/>
              <a:t> des </a:t>
            </a:r>
            <a:r>
              <a:rPr lang="fr-FR" sz="1100" b="1" dirty="0" smtClean="0"/>
              <a:t>grandes compagnies</a:t>
            </a:r>
            <a:r>
              <a:rPr lang="fr-FR" sz="1100" dirty="0" smtClean="0"/>
              <a:t> </a:t>
            </a:r>
            <a:r>
              <a:rPr lang="fr-FR" sz="1100" dirty="0" smtClean="0"/>
              <a:t>:  favorise le développement des</a:t>
            </a:r>
            <a:r>
              <a:rPr lang="fr-FR" sz="1100" b="1" dirty="0" smtClean="0"/>
              <a:t> grandes plateformes (hub</a:t>
            </a:r>
            <a:r>
              <a:rPr lang="fr-FR" sz="1100" dirty="0" smtClean="0"/>
              <a:t>) capables de traiter des flux très importants. </a:t>
            </a:r>
            <a:r>
              <a:rPr lang="fr-FR" sz="1100" b="1" dirty="0" smtClean="0"/>
              <a:t>(doc 1 p 206)</a:t>
            </a:r>
            <a:endParaRPr lang="fr-FR" sz="1100" b="1" dirty="0"/>
          </a:p>
        </p:txBody>
      </p:sp>
      <p:sp>
        <p:nvSpPr>
          <p:cNvPr id="10" name="ZoneTexte 9"/>
          <p:cNvSpPr txBox="1"/>
          <p:nvPr/>
        </p:nvSpPr>
        <p:spPr>
          <a:xfrm>
            <a:off x="6444208" y="2348880"/>
            <a:ext cx="2383924" cy="938719"/>
          </a:xfrm>
          <a:prstGeom prst="rect">
            <a:avLst/>
          </a:prstGeom>
          <a:noFill/>
        </p:spPr>
        <p:txBody>
          <a:bodyPr wrap="square" rtlCol="0">
            <a:spAutoFit/>
          </a:bodyPr>
          <a:lstStyle/>
          <a:p>
            <a:r>
              <a:rPr lang="fr-FR" sz="1100" b="1" dirty="0" smtClean="0"/>
              <a:t>Organisation  « point à point »</a:t>
            </a:r>
            <a:r>
              <a:rPr lang="fr-FR" sz="1100" dirty="0" smtClean="0"/>
              <a:t>des </a:t>
            </a:r>
            <a:r>
              <a:rPr lang="fr-FR" sz="1100" b="1" u="sng" dirty="0" smtClean="0"/>
              <a:t>compagnies Low Cost </a:t>
            </a:r>
            <a:r>
              <a:rPr lang="fr-FR" sz="1100" b="1" dirty="0" smtClean="0"/>
              <a:t>: </a:t>
            </a:r>
            <a:r>
              <a:rPr lang="fr-FR" sz="1100" dirty="0" smtClean="0"/>
              <a:t> favorise le développement des </a:t>
            </a:r>
            <a:r>
              <a:rPr lang="fr-FR" sz="1100" b="1" dirty="0" smtClean="0"/>
              <a:t>plateformes secondaires </a:t>
            </a:r>
            <a:r>
              <a:rPr lang="fr-FR" sz="1100" dirty="0" smtClean="0"/>
              <a:t>à plus faible coût comme Beauvais. (doc 11 et  12 p 210</a:t>
            </a:r>
            <a:endParaRPr lang="fr-FR" sz="1100" dirty="0"/>
          </a:p>
        </p:txBody>
      </p:sp>
      <p:sp>
        <p:nvSpPr>
          <p:cNvPr id="12" name="ZoneTexte 11"/>
          <p:cNvSpPr txBox="1"/>
          <p:nvPr/>
        </p:nvSpPr>
        <p:spPr>
          <a:xfrm>
            <a:off x="179512" y="4653136"/>
            <a:ext cx="3816424" cy="2123658"/>
          </a:xfrm>
          <a:prstGeom prst="rect">
            <a:avLst/>
          </a:prstGeom>
          <a:noFill/>
        </p:spPr>
        <p:txBody>
          <a:bodyPr wrap="square" rtlCol="0">
            <a:spAutoFit/>
          </a:bodyPr>
          <a:lstStyle/>
          <a:p>
            <a:r>
              <a:rPr lang="fr-FR" sz="1200" dirty="0" smtClean="0"/>
              <a:t>Comme le montre les documents, Roissy - CdG s’inscrit dans </a:t>
            </a:r>
            <a:r>
              <a:rPr lang="fr-FR" sz="1200" b="1" dirty="0" smtClean="0"/>
              <a:t>un réseau mondial aéroportuaire</a:t>
            </a:r>
            <a:r>
              <a:rPr lang="fr-FR" sz="1200" dirty="0" smtClean="0"/>
              <a:t>. Ainsi, il est possible depuis cette plateforme, classée  au  6 ou 7</a:t>
            </a:r>
            <a:r>
              <a:rPr lang="fr-FR" sz="1200" baseline="30000" dirty="0" smtClean="0"/>
              <a:t>e</a:t>
            </a:r>
            <a:r>
              <a:rPr lang="fr-FR" sz="1200" dirty="0" smtClean="0"/>
              <a:t> Rang mondial pour le transport de passagers et au 6</a:t>
            </a:r>
            <a:r>
              <a:rPr lang="fr-FR" sz="1200" baseline="30000" dirty="0" smtClean="0"/>
              <a:t>e</a:t>
            </a:r>
            <a:r>
              <a:rPr lang="fr-FR" sz="1200" dirty="0" smtClean="0"/>
              <a:t> rang mondial pour le fret, d’atteindre 310 destinations différentes.</a:t>
            </a:r>
          </a:p>
          <a:p>
            <a:endParaRPr lang="fr-FR" sz="1200" dirty="0" smtClean="0"/>
          </a:p>
          <a:p>
            <a:r>
              <a:rPr lang="fr-FR" sz="1200" dirty="0" smtClean="0"/>
              <a:t>92% des passagers effectuent depuis Roissy un déplacement international. L’aéroport renforce l’attractivité parisienne en étant tout à la fois une  métropole de destination et de correspondance.</a:t>
            </a:r>
            <a:endParaRPr lang="fr-FR" sz="1200" dirty="0"/>
          </a:p>
        </p:txBody>
      </p:sp>
      <p:pic>
        <p:nvPicPr>
          <p:cNvPr id="1030" name="Picture 6" descr="http://www.histgeographie.com/image/premiers_aeroports_mondiaux_2010_ws52405626.jpg"/>
          <p:cNvPicPr>
            <a:picLocks noChangeAspect="1" noChangeArrowheads="1"/>
          </p:cNvPicPr>
          <p:nvPr/>
        </p:nvPicPr>
        <p:blipFill>
          <a:blip r:embed="rId4" cstate="print"/>
          <a:srcRect/>
          <a:stretch>
            <a:fillRect/>
          </a:stretch>
        </p:blipFill>
        <p:spPr bwMode="auto">
          <a:xfrm>
            <a:off x="4139952" y="3378836"/>
            <a:ext cx="4608512" cy="33966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5416"/>
            <a:ext cx="9144000" cy="1143000"/>
          </a:xfrm>
        </p:spPr>
        <p:txBody>
          <a:bodyPr>
            <a:normAutofit/>
          </a:bodyPr>
          <a:lstStyle/>
          <a:p>
            <a:r>
              <a:rPr lang="fr-FR" sz="2400" b="1" dirty="0" smtClean="0"/>
              <a:t>II.</a:t>
            </a:r>
            <a:r>
              <a:rPr lang="fr-FR" sz="2400" dirty="0" smtClean="0"/>
              <a:t> </a:t>
            </a:r>
            <a:r>
              <a:rPr lang="fr-FR" sz="2400" b="1" dirty="0" smtClean="0"/>
              <a:t>les effets </a:t>
            </a:r>
            <a:r>
              <a:rPr lang="fr-FR" sz="2400" b="1" dirty="0" smtClean="0"/>
              <a:t>économiques et enjeux du développement </a:t>
            </a:r>
            <a:r>
              <a:rPr lang="fr-FR" sz="2400" b="1" dirty="0" smtClean="0"/>
              <a:t>de Roissy :</a:t>
            </a:r>
            <a:r>
              <a:rPr lang="fr-FR" sz="2400" dirty="0" smtClean="0"/>
              <a:t> </a:t>
            </a:r>
            <a:endParaRPr lang="fr-FR" sz="2400" dirty="0"/>
          </a:p>
        </p:txBody>
      </p:sp>
      <p:sp>
        <p:nvSpPr>
          <p:cNvPr id="4" name="ZoneTexte 3"/>
          <p:cNvSpPr txBox="1"/>
          <p:nvPr/>
        </p:nvSpPr>
        <p:spPr>
          <a:xfrm>
            <a:off x="395536" y="476672"/>
            <a:ext cx="5328592" cy="369332"/>
          </a:xfrm>
          <a:prstGeom prst="rect">
            <a:avLst/>
          </a:prstGeom>
          <a:noFill/>
        </p:spPr>
        <p:txBody>
          <a:bodyPr wrap="square" rtlCol="0">
            <a:spAutoFit/>
          </a:bodyPr>
          <a:lstStyle/>
          <a:p>
            <a:r>
              <a:rPr lang="fr-FR" b="1" dirty="0" smtClean="0"/>
              <a:t>1. Plus de 100 000 emplois induits.</a:t>
            </a:r>
            <a:endParaRPr lang="fr-FR" b="1" dirty="0"/>
          </a:p>
        </p:txBody>
      </p:sp>
      <p:sp>
        <p:nvSpPr>
          <p:cNvPr id="5" name="ZoneTexte 4"/>
          <p:cNvSpPr txBox="1"/>
          <p:nvPr/>
        </p:nvSpPr>
        <p:spPr>
          <a:xfrm>
            <a:off x="251520" y="764704"/>
            <a:ext cx="8352928" cy="2893100"/>
          </a:xfrm>
          <a:prstGeom prst="rect">
            <a:avLst/>
          </a:prstGeom>
          <a:noFill/>
        </p:spPr>
        <p:txBody>
          <a:bodyPr wrap="square" rtlCol="0">
            <a:spAutoFit/>
          </a:bodyPr>
          <a:lstStyle/>
          <a:p>
            <a:r>
              <a:rPr lang="fr-FR" sz="1400" b="1" dirty="0" smtClean="0"/>
              <a:t>Doc 8 p 209 : </a:t>
            </a:r>
            <a:r>
              <a:rPr lang="fr-FR" sz="1400" dirty="0" smtClean="0"/>
              <a:t>Quels types d’emplois sont associés au fonctionnement de l’aéroport ?</a:t>
            </a:r>
          </a:p>
          <a:p>
            <a:endParaRPr lang="fr-FR" sz="1200" dirty="0" smtClean="0"/>
          </a:p>
          <a:p>
            <a:r>
              <a:rPr lang="fr-FR" sz="1200" dirty="0" smtClean="0"/>
              <a:t>L’aéroport  génère environ 100 000 emplois directs. Il offre une multitudes de services et emplois différents :</a:t>
            </a:r>
          </a:p>
          <a:p>
            <a:pPr>
              <a:buFontTx/>
              <a:buChar char="-"/>
            </a:pPr>
            <a:r>
              <a:rPr lang="fr-FR" sz="1200" dirty="0" smtClean="0"/>
              <a:t> </a:t>
            </a:r>
            <a:r>
              <a:rPr lang="fr-FR" sz="1200" b="1" dirty="0" smtClean="0"/>
              <a:t>Les services  liés au transport aérien </a:t>
            </a:r>
            <a:r>
              <a:rPr lang="fr-FR" sz="1200" dirty="0" smtClean="0"/>
              <a:t>représentent 58 % des emplois. (personnels techniques,  personnels  d’enregistrement et    d’accueil, maintenance  des appareils…)</a:t>
            </a:r>
          </a:p>
          <a:p>
            <a:pPr>
              <a:buFontTx/>
              <a:buChar char="-"/>
            </a:pPr>
            <a:r>
              <a:rPr lang="fr-FR" sz="1200" dirty="0" smtClean="0"/>
              <a:t> </a:t>
            </a:r>
            <a:r>
              <a:rPr lang="fr-FR" sz="1200" b="1" dirty="0" smtClean="0"/>
              <a:t>Les services liés à l’exploitation des aérogares </a:t>
            </a:r>
            <a:r>
              <a:rPr lang="fr-FR" sz="1200" dirty="0" smtClean="0"/>
              <a:t>accueillant les passagers (assistance, manutention des bagages, nettoyage) : 16% des emplois</a:t>
            </a:r>
          </a:p>
          <a:p>
            <a:pPr>
              <a:buFontTx/>
              <a:buChar char="-"/>
            </a:pPr>
            <a:r>
              <a:rPr lang="fr-FR" sz="1200" dirty="0" smtClean="0"/>
              <a:t> </a:t>
            </a:r>
            <a:r>
              <a:rPr lang="fr-FR" sz="1200" b="1" dirty="0" smtClean="0"/>
              <a:t>Les  services marchands </a:t>
            </a:r>
            <a:r>
              <a:rPr lang="fr-FR" sz="1200" dirty="0" smtClean="0"/>
              <a:t>(boutiques, restauration, hôtellerie) , 10% des emplois.</a:t>
            </a:r>
          </a:p>
          <a:p>
            <a:pPr>
              <a:buFontTx/>
              <a:buChar char="-"/>
            </a:pPr>
            <a:r>
              <a:rPr lang="fr-FR" sz="1200" dirty="0" smtClean="0"/>
              <a:t> </a:t>
            </a:r>
            <a:r>
              <a:rPr lang="fr-FR" sz="1200" b="1" dirty="0" smtClean="0"/>
              <a:t>les activités de fret </a:t>
            </a:r>
            <a:r>
              <a:rPr lang="fr-FR" sz="1200" dirty="0" smtClean="0"/>
              <a:t>: 10% des emplois.</a:t>
            </a:r>
          </a:p>
          <a:p>
            <a:pPr>
              <a:buFontTx/>
              <a:buChar char="-"/>
            </a:pPr>
            <a:r>
              <a:rPr lang="fr-FR" sz="1200" dirty="0" smtClean="0"/>
              <a:t> </a:t>
            </a:r>
            <a:r>
              <a:rPr lang="fr-FR" sz="1200" b="1" dirty="0" smtClean="0"/>
              <a:t>les autres  activités </a:t>
            </a:r>
            <a:r>
              <a:rPr lang="fr-FR" sz="1200" dirty="0" smtClean="0"/>
              <a:t>et en particulier </a:t>
            </a:r>
            <a:r>
              <a:rPr lang="fr-FR" sz="1200" b="1" dirty="0" smtClean="0"/>
              <a:t>les services de  l’état. </a:t>
            </a:r>
            <a:r>
              <a:rPr lang="fr-FR" sz="1200" dirty="0" smtClean="0"/>
              <a:t>(douanes, police de l’air, assistance médicale et services d’urgence…) représentent 6 % des emplois.</a:t>
            </a:r>
          </a:p>
          <a:p>
            <a:pPr>
              <a:buFontTx/>
              <a:buChar char="-"/>
            </a:pPr>
            <a:endParaRPr lang="fr-FR" dirty="0" smtClean="0"/>
          </a:p>
          <a:p>
            <a:r>
              <a:rPr lang="fr-FR" dirty="0" smtClean="0"/>
              <a:t>  </a:t>
            </a:r>
          </a:p>
          <a:p>
            <a:endParaRPr lang="fr-FR" sz="1200" dirty="0"/>
          </a:p>
        </p:txBody>
      </p:sp>
      <p:sp>
        <p:nvSpPr>
          <p:cNvPr id="6" name="ZoneTexte 5"/>
          <p:cNvSpPr txBox="1"/>
          <p:nvPr/>
        </p:nvSpPr>
        <p:spPr>
          <a:xfrm>
            <a:off x="0" y="2924944"/>
            <a:ext cx="5328592" cy="369332"/>
          </a:xfrm>
          <a:prstGeom prst="rect">
            <a:avLst/>
          </a:prstGeom>
          <a:noFill/>
        </p:spPr>
        <p:txBody>
          <a:bodyPr wrap="square" rtlCol="0">
            <a:spAutoFit/>
          </a:bodyPr>
          <a:lstStyle/>
          <a:p>
            <a:r>
              <a:rPr lang="fr-FR" b="1" dirty="0" smtClean="0"/>
              <a:t>2. Un pôle majeur d’activité en Ile-de-France.</a:t>
            </a:r>
            <a:endParaRPr lang="fr-FR" b="1" dirty="0"/>
          </a:p>
        </p:txBody>
      </p:sp>
      <p:pic>
        <p:nvPicPr>
          <p:cNvPr id="7" name="Image 6"/>
          <p:cNvPicPr/>
          <p:nvPr/>
        </p:nvPicPr>
        <p:blipFill>
          <a:blip r:embed="rId2" cstate="print"/>
          <a:srcRect l="1114" t="16141" r="1532" b="11503"/>
          <a:stretch>
            <a:fillRect/>
          </a:stretch>
        </p:blipFill>
        <p:spPr bwMode="auto">
          <a:xfrm>
            <a:off x="35496" y="3284984"/>
            <a:ext cx="6120680" cy="3024336"/>
          </a:xfrm>
          <a:prstGeom prst="rect">
            <a:avLst/>
          </a:prstGeom>
          <a:noFill/>
          <a:ln w="9525">
            <a:noFill/>
            <a:miter lim="800000"/>
            <a:headEnd/>
            <a:tailEnd/>
          </a:ln>
        </p:spPr>
      </p:pic>
      <p:sp>
        <p:nvSpPr>
          <p:cNvPr id="8" name="Ellipse 7"/>
          <p:cNvSpPr/>
          <p:nvPr/>
        </p:nvSpPr>
        <p:spPr>
          <a:xfrm>
            <a:off x="5508104" y="4941168"/>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rot="18734993">
            <a:off x="1712510" y="5167675"/>
            <a:ext cx="792088" cy="406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p:cNvSpPr/>
          <p:nvPr/>
        </p:nvSpPr>
        <p:spPr>
          <a:xfrm>
            <a:off x="2195736" y="5445224"/>
            <a:ext cx="10081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rot="18734993">
            <a:off x="1064437" y="5671731"/>
            <a:ext cx="792088" cy="406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6156176" y="2739692"/>
            <a:ext cx="3024336" cy="4285789"/>
          </a:xfrm>
          <a:prstGeom prst="rect">
            <a:avLst/>
          </a:prstGeom>
          <a:noFill/>
        </p:spPr>
        <p:txBody>
          <a:bodyPr wrap="square" rtlCol="0">
            <a:spAutoFit/>
          </a:bodyPr>
          <a:lstStyle/>
          <a:p>
            <a:r>
              <a:rPr lang="fr-FR" sz="1050" b="1" i="1" dirty="0" smtClean="0"/>
              <a:t>Un territoire stratégique au Nord de l'Ile-de-France</a:t>
            </a:r>
          </a:p>
          <a:p>
            <a:r>
              <a:rPr lang="fr-FR" sz="1050" dirty="0" smtClean="0"/>
              <a:t>Recouvrant le sud-est du Val d'Oise et le Nord de la Seine-Saint-Denis, le territoire de la Plaine de France, forme un vaste territoire de 330 km² au nord de Paris, avec au centre le couloir constitué par l'autoroute A1. Partant des portes nord de Paris, il s'étire jusqu'aux confins de l'Oise, englobant l'aéroport de ¨Paris - Charles de Gaulle¨. </a:t>
            </a:r>
            <a:br>
              <a:rPr lang="fr-FR" sz="1050" dirty="0" smtClean="0"/>
            </a:br>
            <a:r>
              <a:rPr lang="fr-FR" sz="1050" dirty="0" smtClean="0"/>
              <a:t>La Plaine de France s'ouvre ainsi largement vers l'Europe, dont elle constitue un des pôles majeurs de transit et d'activité. Elle est, en outre, dotée d'une importante densité d'équipements et d'infrastructures d'envergure nationale et internationale.</a:t>
            </a:r>
          </a:p>
          <a:p>
            <a:r>
              <a:rPr lang="fr-FR" sz="1050" dirty="0" smtClean="0"/>
              <a:t>Equipée pour recevoir des manifestations nationales et internationales, La Plaine de France est un des grands axes de développement de la région.</a:t>
            </a:r>
          </a:p>
          <a:p>
            <a:r>
              <a:rPr lang="fr-FR" sz="1050" dirty="0" smtClean="0"/>
              <a:t>Avec environ 38 000 entreprises implantées et près de 330 000 emplois (publics et privés), elle rassemble en outre près de 6% des emplois </a:t>
            </a:r>
            <a:r>
              <a:rPr lang="fr-FR" sz="1050" dirty="0" smtClean="0"/>
              <a:t>régionaux </a:t>
            </a:r>
            <a:r>
              <a:rPr lang="fr-FR" sz="1050" dirty="0" smtClean="0"/>
              <a:t>sur une surface ne représentant que 2% de l'ensemble du territoire d'Ile-de-France</a:t>
            </a:r>
            <a:r>
              <a:rPr lang="fr-FR" sz="1050" dirty="0" smtClean="0"/>
              <a:t>.</a:t>
            </a:r>
          </a:p>
          <a:p>
            <a:endParaRPr lang="fr-FR" sz="1050" dirty="0" smtClean="0"/>
          </a:p>
          <a:p>
            <a:r>
              <a:rPr lang="fr-FR" sz="1050" dirty="0" smtClean="0"/>
              <a:t>Extrait du site internet : garonor.com</a:t>
            </a:r>
            <a:endParaRPr lang="fr-FR" sz="1050" dirty="0" smtClean="0"/>
          </a:p>
          <a:p>
            <a:r>
              <a:rPr lang="fr-FR" sz="1000" dirty="0" smtClean="0"/>
              <a:t> </a:t>
            </a:r>
            <a:endParaRPr lang="fr-FR" sz="1000" dirty="0"/>
          </a:p>
        </p:txBody>
      </p:sp>
      <p:sp>
        <p:nvSpPr>
          <p:cNvPr id="14" name="ZoneTexte 13"/>
          <p:cNvSpPr txBox="1"/>
          <p:nvPr/>
        </p:nvSpPr>
        <p:spPr>
          <a:xfrm>
            <a:off x="179512" y="6309320"/>
            <a:ext cx="5616624" cy="261610"/>
          </a:xfrm>
          <a:prstGeom prst="rect">
            <a:avLst/>
          </a:prstGeom>
          <a:noFill/>
        </p:spPr>
        <p:txBody>
          <a:bodyPr wrap="square" rtlCol="0">
            <a:spAutoFit/>
          </a:bodyPr>
          <a:lstStyle/>
          <a:p>
            <a:r>
              <a:rPr lang="fr-FR" sz="1100" b="1" dirty="0" smtClean="0"/>
              <a:t>Quels éléments témoignent du dynamisme économique induit par la présence de l’aéroport ?</a:t>
            </a:r>
            <a:endParaRPr lang="fr-FR"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0"/>
            <a:ext cx="8064896" cy="369332"/>
          </a:xfrm>
          <a:prstGeom prst="rect">
            <a:avLst/>
          </a:prstGeom>
          <a:noFill/>
        </p:spPr>
        <p:txBody>
          <a:bodyPr wrap="square" rtlCol="0">
            <a:spAutoFit/>
          </a:bodyPr>
          <a:lstStyle/>
          <a:p>
            <a:r>
              <a:rPr lang="fr-FR" b="1" dirty="0" smtClean="0"/>
              <a:t>3. Une plateforme, enjeu du développement durable  de la métropole parisienne.</a:t>
            </a:r>
            <a:endParaRPr lang="fr-FR" b="1" dirty="0"/>
          </a:p>
        </p:txBody>
      </p:sp>
      <p:sp>
        <p:nvSpPr>
          <p:cNvPr id="5" name="ZoneTexte 4"/>
          <p:cNvSpPr txBox="1"/>
          <p:nvPr/>
        </p:nvSpPr>
        <p:spPr>
          <a:xfrm>
            <a:off x="899592" y="312911"/>
            <a:ext cx="4104456" cy="307777"/>
          </a:xfrm>
          <a:prstGeom prst="rect">
            <a:avLst/>
          </a:prstGeom>
          <a:noFill/>
        </p:spPr>
        <p:txBody>
          <a:bodyPr wrap="square" rtlCol="0">
            <a:spAutoFit/>
          </a:bodyPr>
          <a:lstStyle/>
          <a:p>
            <a:r>
              <a:rPr lang="fr-FR" sz="1400" dirty="0" smtClean="0"/>
              <a:t>a</a:t>
            </a:r>
            <a:r>
              <a:rPr lang="fr-FR" sz="1400" b="1" dirty="0" smtClean="0"/>
              <a:t>. </a:t>
            </a:r>
            <a:r>
              <a:rPr lang="fr-FR" sz="1400" b="1" dirty="0" smtClean="0"/>
              <a:t>D</a:t>
            </a:r>
            <a:r>
              <a:rPr lang="fr-FR" sz="1400" b="1" dirty="0" smtClean="0"/>
              <a:t>es projets d’aménagement permanents .</a:t>
            </a:r>
            <a:endParaRPr lang="fr-FR" sz="1400" b="1" dirty="0"/>
          </a:p>
        </p:txBody>
      </p:sp>
      <p:sp>
        <p:nvSpPr>
          <p:cNvPr id="6" name="ZoneTexte 5"/>
          <p:cNvSpPr txBox="1"/>
          <p:nvPr/>
        </p:nvSpPr>
        <p:spPr>
          <a:xfrm>
            <a:off x="179512" y="620688"/>
            <a:ext cx="8496944" cy="646331"/>
          </a:xfrm>
          <a:prstGeom prst="rect">
            <a:avLst/>
          </a:prstGeom>
          <a:noFill/>
        </p:spPr>
        <p:txBody>
          <a:bodyPr wrap="square" rtlCol="0">
            <a:spAutoFit/>
          </a:bodyPr>
          <a:lstStyle/>
          <a:p>
            <a:r>
              <a:rPr lang="fr-FR" sz="1200" dirty="0" smtClean="0"/>
              <a:t>Le développement de l’aéroport de Roissy est un  enjeu à différentes échelles dans l’espace  parisien. Indispensable au développement de la métropole son impact environnemental est important. De plus il s’agit d’un  espace qui subit des aménagements perpétuels afin d’optimiser  son  rayonnement et réduire ses nuisances.</a:t>
            </a:r>
            <a:endParaRPr lang="fr-FR" sz="1200" dirty="0"/>
          </a:p>
        </p:txBody>
      </p:sp>
      <p:sp>
        <p:nvSpPr>
          <p:cNvPr id="7" name="ZoneTexte 6"/>
          <p:cNvSpPr txBox="1"/>
          <p:nvPr/>
        </p:nvSpPr>
        <p:spPr>
          <a:xfrm>
            <a:off x="251520" y="1340768"/>
            <a:ext cx="8352928" cy="369332"/>
          </a:xfrm>
          <a:prstGeom prst="rect">
            <a:avLst/>
          </a:prstGeom>
          <a:noFill/>
        </p:spPr>
        <p:txBody>
          <a:bodyPr wrap="square" rtlCol="0">
            <a:spAutoFit/>
          </a:bodyPr>
          <a:lstStyle/>
          <a:p>
            <a:r>
              <a:rPr lang="fr-FR" dirty="0" smtClean="0"/>
              <a:t>Doc10  et  13 p 210 :  Q1 Déterminez la nature des projets et leurs objectifs principaux? </a:t>
            </a:r>
            <a:endParaRPr lang="fr-FR" dirty="0"/>
          </a:p>
        </p:txBody>
      </p:sp>
      <p:graphicFrame>
        <p:nvGraphicFramePr>
          <p:cNvPr id="9" name="Tableau 8"/>
          <p:cNvGraphicFramePr>
            <a:graphicFrameLocks noGrp="1"/>
          </p:cNvGraphicFramePr>
          <p:nvPr/>
        </p:nvGraphicFramePr>
        <p:xfrm>
          <a:off x="251520" y="1916832"/>
          <a:ext cx="8640960" cy="4211320"/>
        </p:xfrm>
        <a:graphic>
          <a:graphicData uri="http://schemas.openxmlformats.org/drawingml/2006/table">
            <a:tbl>
              <a:tblPr firstRow="1" bandRow="1">
                <a:tableStyleId>{5C22544A-7EE6-4342-B048-85BDC9FD1C3A}</a:tableStyleId>
              </a:tblPr>
              <a:tblGrid>
                <a:gridCol w="3888432"/>
                <a:gridCol w="4752528"/>
              </a:tblGrid>
              <a:tr h="370840">
                <a:tc>
                  <a:txBody>
                    <a:bodyPr/>
                    <a:lstStyle/>
                    <a:p>
                      <a:r>
                        <a:rPr lang="fr-FR" dirty="0" smtClean="0"/>
                        <a:t>Nature des p</a:t>
                      </a:r>
                      <a:r>
                        <a:rPr lang="fr-FR" dirty="0" smtClean="0"/>
                        <a:t>rojets</a:t>
                      </a:r>
                      <a:r>
                        <a:rPr lang="fr-FR" baseline="0" dirty="0" smtClean="0"/>
                        <a:t> :</a:t>
                      </a:r>
                      <a:endParaRPr lang="fr-FR" dirty="0"/>
                    </a:p>
                  </a:txBody>
                  <a:tcPr/>
                </a:tc>
                <a:tc>
                  <a:txBody>
                    <a:bodyPr/>
                    <a:lstStyle/>
                    <a:p>
                      <a:r>
                        <a:rPr lang="fr-FR" dirty="0" smtClean="0"/>
                        <a:t>objectifs</a:t>
                      </a:r>
                      <a:endParaRPr lang="fr-FR" dirty="0"/>
                    </a:p>
                  </a:txBody>
                  <a:tcPr/>
                </a:tc>
              </a:tr>
              <a:tr h="370840">
                <a:tc>
                  <a:txBody>
                    <a:bodyPr/>
                    <a:lstStyle/>
                    <a:p>
                      <a:r>
                        <a:rPr lang="fr-FR" b="1" dirty="0" smtClean="0"/>
                        <a:t>Intermodalité :  </a:t>
                      </a:r>
                      <a:r>
                        <a:rPr lang="fr-FR" dirty="0" smtClean="0"/>
                        <a:t>nouvelles gares RER et LGV, nouvelles lignes de métro, Contournement routiers) .</a:t>
                      </a:r>
                    </a:p>
                    <a:p>
                      <a:endParaRPr lang="fr-FR" dirty="0" smtClean="0"/>
                    </a:p>
                    <a:p>
                      <a:r>
                        <a:rPr lang="fr-FR" b="1" dirty="0" smtClean="0"/>
                        <a:t>Euro Carex : </a:t>
                      </a:r>
                      <a:r>
                        <a:rPr lang="fr-FR" dirty="0" smtClean="0"/>
                        <a:t>mise en relation par des LGV dédiées  </a:t>
                      </a:r>
                      <a:r>
                        <a:rPr lang="fr-FR" baseline="0" dirty="0" smtClean="0"/>
                        <a:t>de transport  de  marchandises des grands hubs aériens européens.</a:t>
                      </a:r>
                      <a:endParaRPr lang="fr-FR" dirty="0"/>
                    </a:p>
                  </a:txBody>
                  <a:tcPr/>
                </a:tc>
                <a:tc>
                  <a:txBody>
                    <a:bodyPr/>
                    <a:lstStyle/>
                    <a:p>
                      <a:r>
                        <a:rPr lang="fr-FR" dirty="0" smtClean="0"/>
                        <a:t>Amélioration des</a:t>
                      </a:r>
                      <a:r>
                        <a:rPr lang="fr-FR" baseline="0" dirty="0" smtClean="0"/>
                        <a:t> dessertes réduction de la </a:t>
                      </a:r>
                      <a:r>
                        <a:rPr lang="fr-FR" dirty="0" smtClean="0"/>
                        <a:t> circulation et de la saturation automobile.</a:t>
                      </a:r>
                    </a:p>
                    <a:p>
                      <a:endParaRPr lang="fr-FR" dirty="0" smtClean="0"/>
                    </a:p>
                    <a:p>
                      <a:endParaRPr lang="fr-FR" dirty="0" smtClean="0"/>
                    </a:p>
                    <a:p>
                      <a:r>
                        <a:rPr lang="fr-FR" dirty="0" smtClean="0"/>
                        <a:t>Améliorer  « l’intermodalité » entre le transport aérien,</a:t>
                      </a:r>
                      <a:r>
                        <a:rPr lang="fr-FR" baseline="0" dirty="0" smtClean="0"/>
                        <a:t> transport ferroviaire.  Créer un réseau européen de transport.</a:t>
                      </a:r>
                      <a:endParaRPr lang="fr-FR" dirty="0"/>
                    </a:p>
                  </a:txBody>
                  <a:tcPr/>
                </a:tc>
              </a:tr>
              <a:tr h="370840">
                <a:tc>
                  <a:txBody>
                    <a:bodyPr/>
                    <a:lstStyle/>
                    <a:p>
                      <a:r>
                        <a:rPr lang="fr-FR" b="1" dirty="0" smtClean="0"/>
                        <a:t>Renforcement économique du pôle</a:t>
                      </a:r>
                      <a:r>
                        <a:rPr lang="fr-FR" b="1" baseline="0" dirty="0" smtClean="0"/>
                        <a:t> </a:t>
                      </a:r>
                      <a:r>
                        <a:rPr lang="fr-FR" baseline="0" dirty="0" smtClean="0"/>
                        <a:t>: </a:t>
                      </a:r>
                      <a:endParaRPr lang="fr-FR" dirty="0"/>
                    </a:p>
                  </a:txBody>
                  <a:tcPr/>
                </a:tc>
                <a:tc>
                  <a:txBody>
                    <a:bodyPr/>
                    <a:lstStyle/>
                    <a:p>
                      <a:r>
                        <a:rPr lang="fr-FR" dirty="0" smtClean="0"/>
                        <a:t>Renforcer l’attractivité en créant de</a:t>
                      </a:r>
                      <a:r>
                        <a:rPr lang="fr-FR" baseline="0" dirty="0" smtClean="0"/>
                        <a:t> nouveaux espaces tertiaires et en particulier un quartier d’affaires (Aéropolis)</a:t>
                      </a:r>
                      <a:endParaRPr lang="fr-FR" dirty="0"/>
                    </a:p>
                  </a:txBody>
                  <a:tcPr/>
                </a:tc>
              </a:tr>
              <a:tr h="370840">
                <a:tc>
                  <a:txBody>
                    <a:bodyPr/>
                    <a:lstStyle/>
                    <a:p>
                      <a:r>
                        <a:rPr lang="fr-FR" dirty="0" smtClean="0"/>
                        <a:t>Réduire les nuisances</a:t>
                      </a:r>
                      <a:endParaRPr lang="fr-FR" dirty="0"/>
                    </a:p>
                  </a:txBody>
                  <a:tcPr/>
                </a:tc>
                <a:tc>
                  <a:txBody>
                    <a:bodyPr/>
                    <a:lstStyle/>
                    <a:p>
                      <a:r>
                        <a:rPr lang="fr-FR" dirty="0" smtClean="0"/>
                        <a:t>Reboisement des abords</a:t>
                      </a:r>
                      <a:r>
                        <a:rPr lang="fr-FR" baseline="0" dirty="0" smtClean="0"/>
                        <a:t> à proximité de la zone d’habitation de Roissy-en-France.</a:t>
                      </a:r>
                      <a:endParaRPr lang="fr-FR"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srcRect t="44907" r="9370"/>
          <a:stretch>
            <a:fillRect/>
          </a:stretch>
        </p:blipFill>
        <p:spPr bwMode="auto">
          <a:xfrm>
            <a:off x="1763688" y="620688"/>
            <a:ext cx="6264696" cy="2410966"/>
          </a:xfrm>
          <a:prstGeom prst="rect">
            <a:avLst/>
          </a:prstGeom>
          <a:noFill/>
          <a:ln w="9525">
            <a:noFill/>
            <a:miter lim="800000"/>
            <a:headEnd/>
            <a:tailEnd/>
          </a:ln>
        </p:spPr>
      </p:pic>
      <p:sp>
        <p:nvSpPr>
          <p:cNvPr id="6" name="ZoneTexte 5"/>
          <p:cNvSpPr txBox="1"/>
          <p:nvPr/>
        </p:nvSpPr>
        <p:spPr>
          <a:xfrm>
            <a:off x="467544" y="0"/>
            <a:ext cx="5256584" cy="307777"/>
          </a:xfrm>
          <a:prstGeom prst="rect">
            <a:avLst/>
          </a:prstGeom>
          <a:noFill/>
        </p:spPr>
        <p:txBody>
          <a:bodyPr wrap="square" rtlCol="0">
            <a:spAutoFit/>
          </a:bodyPr>
          <a:lstStyle/>
          <a:p>
            <a:r>
              <a:rPr lang="fr-FR" sz="1400" b="1" dirty="0" smtClean="0"/>
              <a:t>b. La question des nuisances dans l’espace parisien.</a:t>
            </a:r>
            <a:endParaRPr lang="fr-FR" sz="1400" b="1" dirty="0"/>
          </a:p>
        </p:txBody>
      </p:sp>
      <p:pic>
        <p:nvPicPr>
          <p:cNvPr id="20482" name="Picture 2"/>
          <p:cNvPicPr>
            <a:picLocks noChangeAspect="1" noChangeArrowheads="1"/>
          </p:cNvPicPr>
          <p:nvPr/>
        </p:nvPicPr>
        <p:blipFill>
          <a:blip r:embed="rId3" cstate="print"/>
          <a:srcRect t="10941" r="30977"/>
          <a:stretch>
            <a:fillRect/>
          </a:stretch>
        </p:blipFill>
        <p:spPr bwMode="auto">
          <a:xfrm>
            <a:off x="323528" y="2996952"/>
            <a:ext cx="5107031" cy="3861048"/>
          </a:xfrm>
          <a:prstGeom prst="rect">
            <a:avLst/>
          </a:prstGeom>
          <a:noFill/>
          <a:ln w="9525">
            <a:noFill/>
            <a:miter lim="800000"/>
            <a:headEnd/>
            <a:tailEnd/>
          </a:ln>
        </p:spPr>
      </p:pic>
      <p:pic>
        <p:nvPicPr>
          <p:cNvPr id="8" name="Image 7"/>
          <p:cNvPicPr/>
          <p:nvPr/>
        </p:nvPicPr>
        <p:blipFill>
          <a:blip r:embed="rId4" cstate="print"/>
          <a:srcRect l="2306" t="43750" r="31621" b="21991"/>
          <a:stretch>
            <a:fillRect/>
          </a:stretch>
        </p:blipFill>
        <p:spPr bwMode="auto">
          <a:xfrm>
            <a:off x="5436096" y="5085184"/>
            <a:ext cx="3528392" cy="1584176"/>
          </a:xfrm>
          <a:prstGeom prst="rect">
            <a:avLst/>
          </a:prstGeom>
          <a:noFill/>
          <a:ln w="9525">
            <a:noFill/>
            <a:miter lim="800000"/>
            <a:headEnd/>
            <a:tailEnd/>
          </a:ln>
        </p:spPr>
      </p:pic>
      <p:sp>
        <p:nvSpPr>
          <p:cNvPr id="9" name="ZoneTexte 8"/>
          <p:cNvSpPr txBox="1"/>
          <p:nvPr/>
        </p:nvSpPr>
        <p:spPr>
          <a:xfrm>
            <a:off x="5436096" y="3068960"/>
            <a:ext cx="3707904" cy="1815882"/>
          </a:xfrm>
          <a:prstGeom prst="rect">
            <a:avLst/>
          </a:prstGeom>
          <a:noFill/>
        </p:spPr>
        <p:txBody>
          <a:bodyPr wrap="square" rtlCol="0">
            <a:spAutoFit/>
          </a:bodyPr>
          <a:lstStyle/>
          <a:p>
            <a:r>
              <a:rPr lang="fr-FR" sz="1400" dirty="0" smtClean="0"/>
              <a:t>L’aéroport génère d’importantes pollutions atmosphérique  et sonore. Les communes situées dans l’axe des pistes subissent  des nuisances sonores supérieures à 55dB. Quant à la qualité de l’air elle est souvent médiocre et l’on constate que la plateforme aéroportuaire et le transport routier lié sont une source d’une pollution atmosphérique élevée. </a:t>
            </a:r>
            <a:endParaRPr lang="fr-FR" sz="1400" dirty="0"/>
          </a:p>
        </p:txBody>
      </p:sp>
      <p:sp>
        <p:nvSpPr>
          <p:cNvPr id="10" name="ZoneTexte 9"/>
          <p:cNvSpPr txBox="1"/>
          <p:nvPr/>
        </p:nvSpPr>
        <p:spPr>
          <a:xfrm>
            <a:off x="5436096" y="4941168"/>
            <a:ext cx="1512168" cy="276999"/>
          </a:xfrm>
          <a:prstGeom prst="rect">
            <a:avLst/>
          </a:prstGeom>
          <a:noFill/>
        </p:spPr>
        <p:txBody>
          <a:bodyPr wrap="square" rtlCol="0">
            <a:spAutoFit/>
          </a:bodyPr>
          <a:lstStyle/>
          <a:p>
            <a:r>
              <a:rPr lang="fr-FR" sz="1200" dirty="0" smtClean="0"/>
              <a:t>Source, airparif.com</a:t>
            </a:r>
            <a:endParaRPr lang="fr-FR" sz="1200" dirty="0"/>
          </a:p>
        </p:txBody>
      </p:sp>
      <p:sp>
        <p:nvSpPr>
          <p:cNvPr id="11" name="ZoneTexte 10"/>
          <p:cNvSpPr txBox="1"/>
          <p:nvPr/>
        </p:nvSpPr>
        <p:spPr>
          <a:xfrm>
            <a:off x="467544" y="836712"/>
            <a:ext cx="1080120" cy="461665"/>
          </a:xfrm>
          <a:prstGeom prst="rect">
            <a:avLst/>
          </a:prstGeom>
          <a:noFill/>
        </p:spPr>
        <p:txBody>
          <a:bodyPr wrap="square" rtlCol="0">
            <a:spAutoFit/>
          </a:bodyPr>
          <a:lstStyle/>
          <a:p>
            <a:r>
              <a:rPr lang="fr-FR" sz="1200" dirty="0" smtClean="0"/>
              <a:t>Source, bruiparif.com</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07340"/>
            <a:ext cx="7704856" cy="369332"/>
          </a:xfrm>
          <a:prstGeom prst="rect">
            <a:avLst/>
          </a:prstGeom>
          <a:noFill/>
        </p:spPr>
        <p:txBody>
          <a:bodyPr wrap="square" rtlCol="0">
            <a:spAutoFit/>
          </a:bodyPr>
          <a:lstStyle/>
          <a:p>
            <a:r>
              <a:rPr lang="fr-FR" b="1" smtClean="0"/>
              <a:t>4. </a:t>
            </a:r>
            <a:r>
              <a:rPr lang="fr-FR" b="1" dirty="0" smtClean="0"/>
              <a:t>Des enjeux à l’échelle nationale et internationale.</a:t>
            </a:r>
            <a:endParaRPr lang="fr-FR" b="1" dirty="0"/>
          </a:p>
        </p:txBody>
      </p:sp>
      <p:sp>
        <p:nvSpPr>
          <p:cNvPr id="5" name="ZoneTexte 4"/>
          <p:cNvSpPr txBox="1"/>
          <p:nvPr/>
        </p:nvSpPr>
        <p:spPr>
          <a:xfrm>
            <a:off x="251520" y="476672"/>
            <a:ext cx="8496944" cy="646331"/>
          </a:xfrm>
          <a:prstGeom prst="rect">
            <a:avLst/>
          </a:prstGeom>
          <a:noFill/>
        </p:spPr>
        <p:txBody>
          <a:bodyPr wrap="square" rtlCol="0">
            <a:spAutoFit/>
          </a:bodyPr>
          <a:lstStyle/>
          <a:p>
            <a:r>
              <a:rPr lang="fr-FR" b="1" dirty="0" smtClean="0"/>
              <a:t>Doc. 9 p  209 : </a:t>
            </a:r>
            <a:r>
              <a:rPr lang="fr-FR" dirty="0" smtClean="0"/>
              <a:t>Quels atouts ont conduit l’entreprises américaine FedEx à choisir Roissy comme principale plateforme européenne  de leur groupe ? </a:t>
            </a:r>
            <a:endParaRPr lang="fr-FR" dirty="0"/>
          </a:p>
        </p:txBody>
      </p:sp>
      <p:sp>
        <p:nvSpPr>
          <p:cNvPr id="6" name="ZoneTexte 5"/>
          <p:cNvSpPr txBox="1"/>
          <p:nvPr/>
        </p:nvSpPr>
        <p:spPr>
          <a:xfrm>
            <a:off x="395536" y="1268760"/>
            <a:ext cx="8064896" cy="2092881"/>
          </a:xfrm>
          <a:prstGeom prst="rect">
            <a:avLst/>
          </a:prstGeom>
          <a:noFill/>
        </p:spPr>
        <p:txBody>
          <a:bodyPr wrap="square" rtlCol="0">
            <a:spAutoFit/>
          </a:bodyPr>
          <a:lstStyle/>
          <a:p>
            <a:r>
              <a:rPr lang="fr-FR" b="1" dirty="0" smtClean="0"/>
              <a:t>Correction :</a:t>
            </a:r>
          </a:p>
          <a:p>
            <a:r>
              <a:rPr lang="fr-FR" sz="1400" dirty="0" smtClean="0"/>
              <a:t>Roissy est un hub au centre du réseau national de l’entreprise FedEx.</a:t>
            </a:r>
          </a:p>
          <a:p>
            <a:r>
              <a:rPr lang="fr-FR" sz="1400" dirty="0" smtClean="0"/>
              <a:t>Roissy dispose d’une capacité d’accueil aérien qui permet de regrouper les vols sur une seule plateforme dans un temps limité (3h)</a:t>
            </a:r>
          </a:p>
          <a:p>
            <a:r>
              <a:rPr lang="fr-FR" sz="1400" dirty="0" smtClean="0"/>
              <a:t>Roissy est équipé d’infrastructure de contrôle et de tri moderne qui permet de traiter  30  000 colis et 30 000 documents par  heures.</a:t>
            </a:r>
          </a:p>
          <a:p>
            <a:endParaRPr lang="fr-FR" sz="1400" dirty="0" smtClean="0"/>
          </a:p>
          <a:p>
            <a:r>
              <a:rPr lang="fr-FR" sz="1400" dirty="0" smtClean="0"/>
              <a:t>Comme nous l’avons déjà vu la stratégie de localisation d’une entreprise dépend de ces clients et des infrastructures qu’offrent le  territoire. Roissy permet un réacheminement rapide et mondial du fret traité.</a:t>
            </a:r>
            <a:endParaRPr lang="fr-FR" sz="1400" dirty="0"/>
          </a:p>
        </p:txBody>
      </p:sp>
      <p:sp>
        <p:nvSpPr>
          <p:cNvPr id="7" name="ZoneTexte 6"/>
          <p:cNvSpPr txBox="1"/>
          <p:nvPr/>
        </p:nvSpPr>
        <p:spPr>
          <a:xfrm>
            <a:off x="251520" y="3356992"/>
            <a:ext cx="8640960" cy="646331"/>
          </a:xfrm>
          <a:prstGeom prst="rect">
            <a:avLst/>
          </a:prstGeom>
          <a:noFill/>
        </p:spPr>
        <p:txBody>
          <a:bodyPr wrap="square" rtlCol="0">
            <a:spAutoFit/>
          </a:bodyPr>
          <a:lstStyle/>
          <a:p>
            <a:r>
              <a:rPr lang="fr-FR" b="1" dirty="0" smtClean="0"/>
              <a:t>Doc. 14 p  209 : </a:t>
            </a:r>
            <a:r>
              <a:rPr lang="fr-FR" dirty="0" smtClean="0"/>
              <a:t>Les aéroports comme celui de Vatry (ou de Beauvais) sont-il des partenaires ou des concurrents pour AdP ? </a:t>
            </a:r>
            <a:endParaRPr lang="fr-FR" dirty="0"/>
          </a:p>
        </p:txBody>
      </p:sp>
      <p:sp>
        <p:nvSpPr>
          <p:cNvPr id="8" name="ZoneTexte 7"/>
          <p:cNvSpPr txBox="1"/>
          <p:nvPr/>
        </p:nvSpPr>
        <p:spPr>
          <a:xfrm>
            <a:off x="251520" y="4005064"/>
            <a:ext cx="8388424" cy="1877437"/>
          </a:xfrm>
          <a:prstGeom prst="rect">
            <a:avLst/>
          </a:prstGeom>
          <a:noFill/>
        </p:spPr>
        <p:txBody>
          <a:bodyPr wrap="square" rtlCol="0">
            <a:spAutoFit/>
          </a:bodyPr>
          <a:lstStyle/>
          <a:p>
            <a:r>
              <a:rPr lang="fr-FR" dirty="0" smtClean="0"/>
              <a:t>Correction :</a:t>
            </a:r>
          </a:p>
          <a:p>
            <a:r>
              <a:rPr lang="fr-FR" sz="1400" dirty="0" smtClean="0"/>
              <a:t>Les aéroport situés en périphérie de la région parisienne n’ont pas la  capacité d’accueil, ni les infrastructures  de Roissy.  Ils ne sont donc pas vraiment des concurrents  car ils ne peuvent attirer que  des compagnies low cost</a:t>
            </a:r>
            <a:r>
              <a:rPr lang="fr-FR" sz="1400" dirty="0" smtClean="0"/>
              <a:t> </a:t>
            </a:r>
            <a:r>
              <a:rPr lang="fr-FR" sz="1400" dirty="0" smtClean="0"/>
              <a:t>et des compagnies de fret que  sur des transits secondaires. En revanche, il peuvent permettre de désengorger  le trafic  aérien de Roissy en captant une part minime du trafic.  Cela peut être  un  atout pour l’espace parisien et AdP qui  sont menacés  par  la saturation. </a:t>
            </a:r>
          </a:p>
          <a:p>
            <a:r>
              <a:rPr lang="fr-FR" sz="1400" dirty="0" smtClean="0"/>
              <a:t>L’état qui envisageait la construction d’un troisième grand aéroport parisien dans la Somme  ou  dans l’Eure-et-Loir a, pour  l’instant, renoncé à un investissement très coûteux et distant de plus de 100 km de la capitale.</a:t>
            </a:r>
            <a:endParaRPr lang="fr-FR" sz="1400" dirty="0"/>
          </a:p>
        </p:txBody>
      </p:sp>
      <p:sp>
        <p:nvSpPr>
          <p:cNvPr id="9" name="ZoneTexte 8"/>
          <p:cNvSpPr txBox="1"/>
          <p:nvPr/>
        </p:nvSpPr>
        <p:spPr>
          <a:xfrm flipH="1">
            <a:off x="395533" y="5877272"/>
            <a:ext cx="8424938" cy="923330"/>
          </a:xfrm>
          <a:prstGeom prst="rect">
            <a:avLst/>
          </a:prstGeom>
          <a:noFill/>
        </p:spPr>
        <p:txBody>
          <a:bodyPr wrap="square" rtlCol="0">
            <a:spAutoFit/>
          </a:bodyPr>
          <a:lstStyle/>
          <a:p>
            <a:r>
              <a:rPr lang="fr-FR" b="1" dirty="0" smtClean="0"/>
              <a:t>Conclusion :  Roissy- CdG est une porte d’entrée  de l’espace parisien et  de l’espace national. Il contribue au rayonnement et à l’attractivité de notre pays et à son intégration dans l’espace européen et mondial.?</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1289</Words>
  <Application>Microsoft Office PowerPoint</Application>
  <PresentationFormat>Affichage à l'écran (4:3)</PresentationFormat>
  <Paragraphs>101</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Roissy, un hub performant au service d’une métropole mondiale et du territoire nationale.</vt:lpstr>
      <vt:lpstr>I. Roissy, une plateforme multimodale  au cœur de l’Ile-de-France.</vt:lpstr>
      <vt:lpstr> 2. Les composantes de la plateforme multimodale.</vt:lpstr>
      <vt:lpstr>Diapositive 4</vt:lpstr>
      <vt:lpstr> 3. Un aéroport au cœur d’un réseau mondial de transport.</vt:lpstr>
      <vt:lpstr>II. les effets économiques et enjeux du développement de Roissy : </vt:lpstr>
      <vt:lpstr>Diapositive 7</vt:lpstr>
      <vt:lpstr>Diapositive 8</vt:lpstr>
      <vt:lpstr>Diapositive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Roissy, un atout performant au service d’une métropole mondiale.</dc:title>
  <dc:creator>TESSON</dc:creator>
  <cp:lastModifiedBy>TESSON</cp:lastModifiedBy>
  <cp:revision>15</cp:revision>
  <dcterms:created xsi:type="dcterms:W3CDTF">2012-02-11T14:44:21Z</dcterms:created>
  <dcterms:modified xsi:type="dcterms:W3CDTF">2012-02-12T17:02:03Z</dcterms:modified>
</cp:coreProperties>
</file>