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2970" y="4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513A-D8F0-4F61-A918-4645703B9A1E}" type="datetimeFigureOut">
              <a:rPr lang="fr-FR" smtClean="0"/>
              <a:pPr/>
              <a:t>06/06/2012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47D16-0EB9-4791-A114-E622764A92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e 57"/>
          <p:cNvSpPr/>
          <p:nvPr/>
        </p:nvSpPr>
        <p:spPr>
          <a:xfrm>
            <a:off x="2771800" y="1124744"/>
            <a:ext cx="695519" cy="607716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Hexagone 3"/>
          <p:cNvSpPr/>
          <p:nvPr/>
        </p:nvSpPr>
        <p:spPr>
          <a:xfrm rot="16200000">
            <a:off x="2830386" y="1142974"/>
            <a:ext cx="607716" cy="571256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564149" y="1792843"/>
            <a:ext cx="372558" cy="3797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415109" y="881270"/>
            <a:ext cx="372558" cy="3797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2961589" y="729341"/>
            <a:ext cx="372558" cy="3797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458388" y="1033199"/>
            <a:ext cx="372558" cy="3797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25351" y="982556"/>
            <a:ext cx="372558" cy="3797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08068" y="1691557"/>
            <a:ext cx="372558" cy="37978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15749" y="700063"/>
            <a:ext cx="1896211" cy="150480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76952" y="526769"/>
            <a:ext cx="1092959" cy="1063503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1322151" y="2299273"/>
            <a:ext cx="124186" cy="1265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1421510" y="2451202"/>
            <a:ext cx="124186" cy="1265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riangle isocèle 21"/>
          <p:cNvSpPr/>
          <p:nvPr/>
        </p:nvSpPr>
        <p:spPr>
          <a:xfrm>
            <a:off x="1570550" y="2755060"/>
            <a:ext cx="124186" cy="15192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iangle isocèle 22"/>
          <p:cNvSpPr/>
          <p:nvPr/>
        </p:nvSpPr>
        <p:spPr>
          <a:xfrm>
            <a:off x="378232" y="3565348"/>
            <a:ext cx="124186" cy="12659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isocèle 23"/>
          <p:cNvSpPr/>
          <p:nvPr/>
        </p:nvSpPr>
        <p:spPr>
          <a:xfrm>
            <a:off x="3955187" y="4274350"/>
            <a:ext cx="124186" cy="12659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5724128" y="3573016"/>
            <a:ext cx="144016" cy="14401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/>
          <p:cNvSpPr/>
          <p:nvPr/>
        </p:nvSpPr>
        <p:spPr>
          <a:xfrm>
            <a:off x="4104227" y="3565348"/>
            <a:ext cx="124186" cy="1265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>
            <a:off x="4302947" y="3869206"/>
            <a:ext cx="124186" cy="1265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/>
          <p:cNvSpPr/>
          <p:nvPr/>
        </p:nvSpPr>
        <p:spPr>
          <a:xfrm>
            <a:off x="6156176" y="3284984"/>
            <a:ext cx="124186" cy="12659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054547" y="3514705"/>
            <a:ext cx="248400" cy="25321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 rot="1162470">
            <a:off x="3906776" y="4197678"/>
            <a:ext cx="203947" cy="34860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253267" y="3818563"/>
            <a:ext cx="248400" cy="25321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084168" y="3212976"/>
            <a:ext cx="248400" cy="25321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652120" y="3535825"/>
            <a:ext cx="248400" cy="25321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Organigramme : Délai 34"/>
          <p:cNvSpPr/>
          <p:nvPr/>
        </p:nvSpPr>
        <p:spPr>
          <a:xfrm rot="16200000">
            <a:off x="4748140" y="4326920"/>
            <a:ext cx="202572" cy="198720"/>
          </a:xfrm>
          <a:prstGeom prst="flowChartDelay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4799746" y="4476922"/>
            <a:ext cx="124186" cy="12659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 rot="4127226">
            <a:off x="22328" y="3415603"/>
            <a:ext cx="939725" cy="57871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222791" y="2248630"/>
            <a:ext cx="397440" cy="40514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Organigramme : Délai 56"/>
          <p:cNvSpPr/>
          <p:nvPr/>
        </p:nvSpPr>
        <p:spPr>
          <a:xfrm rot="16200000">
            <a:off x="1518944" y="2706343"/>
            <a:ext cx="202572" cy="198720"/>
          </a:xfrm>
          <a:prstGeom prst="flowChartDelay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1048940" y="1273727"/>
            <a:ext cx="1989910" cy="360885"/>
          </a:xfrm>
          <a:custGeom>
            <a:avLst/>
            <a:gdLst>
              <a:gd name="connsiteX0" fmla="*/ 0 w 2884251"/>
              <a:gd name="connsiteY0" fmla="*/ 0 h 513134"/>
              <a:gd name="connsiteX1" fmla="*/ 432880 w 2884251"/>
              <a:gd name="connsiteY1" fmla="*/ 369651 h 513134"/>
              <a:gd name="connsiteX2" fmla="*/ 753893 w 2884251"/>
              <a:gd name="connsiteY2" fmla="*/ 481519 h 513134"/>
              <a:gd name="connsiteX3" fmla="*/ 1016540 w 2884251"/>
              <a:gd name="connsiteY3" fmla="*/ 510702 h 513134"/>
              <a:gd name="connsiteX4" fmla="*/ 1663429 w 2884251"/>
              <a:gd name="connsiteY4" fmla="*/ 496110 h 513134"/>
              <a:gd name="connsiteX5" fmla="*/ 2461097 w 2884251"/>
              <a:gd name="connsiteY5" fmla="*/ 413425 h 513134"/>
              <a:gd name="connsiteX6" fmla="*/ 2884251 w 2884251"/>
              <a:gd name="connsiteY6" fmla="*/ 277238 h 51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4251" h="513134">
                <a:moveTo>
                  <a:pt x="0" y="0"/>
                </a:moveTo>
                <a:cubicBezTo>
                  <a:pt x="153615" y="144699"/>
                  <a:pt x="307231" y="289398"/>
                  <a:pt x="432880" y="369651"/>
                </a:cubicBezTo>
                <a:cubicBezTo>
                  <a:pt x="558529" y="449904"/>
                  <a:pt x="656616" y="458011"/>
                  <a:pt x="753893" y="481519"/>
                </a:cubicBezTo>
                <a:cubicBezTo>
                  <a:pt x="851170" y="505027"/>
                  <a:pt x="1016540" y="510702"/>
                  <a:pt x="1016540" y="510702"/>
                </a:cubicBezTo>
                <a:cubicBezTo>
                  <a:pt x="1168129" y="513134"/>
                  <a:pt x="1422670" y="512323"/>
                  <a:pt x="1663429" y="496110"/>
                </a:cubicBezTo>
                <a:cubicBezTo>
                  <a:pt x="1904188" y="479897"/>
                  <a:pt x="2257627" y="449904"/>
                  <a:pt x="2461097" y="413425"/>
                </a:cubicBezTo>
                <a:cubicBezTo>
                  <a:pt x="2664567" y="376946"/>
                  <a:pt x="2774409" y="327092"/>
                  <a:pt x="2884251" y="277238"/>
                </a:cubicBezTo>
              </a:path>
            </a:pathLst>
          </a:custGeom>
          <a:ln w="57150"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25991" y="526769"/>
            <a:ext cx="794879" cy="40514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orme libre 68"/>
          <p:cNvSpPr/>
          <p:nvPr/>
        </p:nvSpPr>
        <p:spPr>
          <a:xfrm>
            <a:off x="4096770" y="3871534"/>
            <a:ext cx="113080" cy="370082"/>
          </a:xfrm>
          <a:custGeom>
            <a:avLst/>
            <a:gdLst>
              <a:gd name="connsiteX0" fmla="*/ 94890 w 163902"/>
              <a:gd name="connsiteY0" fmla="*/ 0 h 526211"/>
              <a:gd name="connsiteX1" fmla="*/ 94890 w 163902"/>
              <a:gd name="connsiteY1" fmla="*/ 0 h 526211"/>
              <a:gd name="connsiteX2" fmla="*/ 0 w 163902"/>
              <a:gd name="connsiteY2" fmla="*/ 215660 h 526211"/>
              <a:gd name="connsiteX3" fmla="*/ 51758 w 163902"/>
              <a:gd name="connsiteY3" fmla="*/ 526211 h 526211"/>
              <a:gd name="connsiteX4" fmla="*/ 155275 w 163902"/>
              <a:gd name="connsiteY4" fmla="*/ 483079 h 526211"/>
              <a:gd name="connsiteX5" fmla="*/ 163902 w 163902"/>
              <a:gd name="connsiteY5" fmla="*/ 258792 h 526211"/>
              <a:gd name="connsiteX6" fmla="*/ 146649 w 163902"/>
              <a:gd name="connsiteY6" fmla="*/ 25879 h 526211"/>
              <a:gd name="connsiteX7" fmla="*/ 94890 w 163902"/>
              <a:gd name="connsiteY7" fmla="*/ 0 h 52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3902" h="526211">
                <a:moveTo>
                  <a:pt x="94890" y="0"/>
                </a:moveTo>
                <a:lnTo>
                  <a:pt x="94890" y="0"/>
                </a:lnTo>
                <a:lnTo>
                  <a:pt x="0" y="215660"/>
                </a:lnTo>
                <a:lnTo>
                  <a:pt x="51758" y="526211"/>
                </a:lnTo>
                <a:lnTo>
                  <a:pt x="155275" y="483079"/>
                </a:lnTo>
                <a:lnTo>
                  <a:pt x="163902" y="258792"/>
                </a:lnTo>
                <a:lnTo>
                  <a:pt x="146649" y="25879"/>
                </a:lnTo>
                <a:lnTo>
                  <a:pt x="9489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508104" y="1052736"/>
            <a:ext cx="794879" cy="1266075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2415291" y="2552488"/>
            <a:ext cx="1639256" cy="1873790"/>
            <a:chOff x="3419872" y="3861048"/>
            <a:chExt cx="2340000" cy="2664295"/>
          </a:xfrm>
        </p:grpSpPr>
        <p:grpSp>
          <p:nvGrpSpPr>
            <p:cNvPr id="17" name="Groupe 16"/>
            <p:cNvGrpSpPr/>
            <p:nvPr/>
          </p:nvGrpSpPr>
          <p:grpSpPr>
            <a:xfrm>
              <a:off x="3419872" y="3861048"/>
              <a:ext cx="2340000" cy="2664295"/>
              <a:chOff x="3419872" y="3861048"/>
              <a:chExt cx="2340000" cy="26642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419872" y="3861048"/>
                <a:ext cx="2340000" cy="1224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Triangle isocèle 15"/>
              <p:cNvSpPr/>
              <p:nvPr/>
            </p:nvSpPr>
            <p:spPr>
              <a:xfrm rot="10800000">
                <a:off x="3995936" y="5085183"/>
                <a:ext cx="1728192" cy="1440160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3995936" y="5013176"/>
              <a:ext cx="1692000" cy="1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8" name="Forme libre 67"/>
          <p:cNvSpPr/>
          <p:nvPr/>
        </p:nvSpPr>
        <p:spPr>
          <a:xfrm>
            <a:off x="2406528" y="2555010"/>
            <a:ext cx="1071281" cy="1334724"/>
          </a:xfrm>
          <a:custGeom>
            <a:avLst/>
            <a:gdLst>
              <a:gd name="connsiteX0" fmla="*/ 34506 w 1552755"/>
              <a:gd name="connsiteY0" fmla="*/ 8626 h 1897811"/>
              <a:gd name="connsiteX1" fmla="*/ 552091 w 1552755"/>
              <a:gd name="connsiteY1" fmla="*/ 17253 h 1897811"/>
              <a:gd name="connsiteX2" fmla="*/ 914400 w 1552755"/>
              <a:gd name="connsiteY2" fmla="*/ 0 h 1897811"/>
              <a:gd name="connsiteX3" fmla="*/ 1155940 w 1552755"/>
              <a:gd name="connsiteY3" fmla="*/ 8626 h 1897811"/>
              <a:gd name="connsiteX4" fmla="*/ 1130060 w 1552755"/>
              <a:gd name="connsiteY4" fmla="*/ 586596 h 1897811"/>
              <a:gd name="connsiteX5" fmla="*/ 1268083 w 1552755"/>
              <a:gd name="connsiteY5" fmla="*/ 767751 h 1897811"/>
              <a:gd name="connsiteX6" fmla="*/ 1406106 w 1552755"/>
              <a:gd name="connsiteY6" fmla="*/ 767751 h 1897811"/>
              <a:gd name="connsiteX7" fmla="*/ 1492370 w 1552755"/>
              <a:gd name="connsiteY7" fmla="*/ 767751 h 1897811"/>
              <a:gd name="connsiteX8" fmla="*/ 1449238 w 1552755"/>
              <a:gd name="connsiteY8" fmla="*/ 1130060 h 1897811"/>
              <a:gd name="connsiteX9" fmla="*/ 1457864 w 1552755"/>
              <a:gd name="connsiteY9" fmla="*/ 1354347 h 1897811"/>
              <a:gd name="connsiteX10" fmla="*/ 1518249 w 1552755"/>
              <a:gd name="connsiteY10" fmla="*/ 1492370 h 1897811"/>
              <a:gd name="connsiteX11" fmla="*/ 1552755 w 1552755"/>
              <a:gd name="connsiteY11" fmla="*/ 1863306 h 1897811"/>
              <a:gd name="connsiteX12" fmla="*/ 1371600 w 1552755"/>
              <a:gd name="connsiteY12" fmla="*/ 1897811 h 1897811"/>
              <a:gd name="connsiteX13" fmla="*/ 1259457 w 1552755"/>
              <a:gd name="connsiteY13" fmla="*/ 1647645 h 1897811"/>
              <a:gd name="connsiteX14" fmla="*/ 1138687 w 1552755"/>
              <a:gd name="connsiteY14" fmla="*/ 1647645 h 1897811"/>
              <a:gd name="connsiteX15" fmla="*/ 1061049 w 1552755"/>
              <a:gd name="connsiteY15" fmla="*/ 1552755 h 1897811"/>
              <a:gd name="connsiteX16" fmla="*/ 879894 w 1552755"/>
              <a:gd name="connsiteY16" fmla="*/ 1552755 h 1897811"/>
              <a:gd name="connsiteX17" fmla="*/ 879894 w 1552755"/>
              <a:gd name="connsiteY17" fmla="*/ 1552755 h 1897811"/>
              <a:gd name="connsiteX18" fmla="*/ 810883 w 1552755"/>
              <a:gd name="connsiteY18" fmla="*/ 1544128 h 1897811"/>
              <a:gd name="connsiteX19" fmla="*/ 629728 w 1552755"/>
              <a:gd name="connsiteY19" fmla="*/ 1293962 h 1897811"/>
              <a:gd name="connsiteX20" fmla="*/ 664234 w 1552755"/>
              <a:gd name="connsiteY20" fmla="*/ 1052423 h 1897811"/>
              <a:gd name="connsiteX21" fmla="*/ 612475 w 1552755"/>
              <a:gd name="connsiteY21" fmla="*/ 923026 h 1897811"/>
              <a:gd name="connsiteX22" fmla="*/ 457200 w 1552755"/>
              <a:gd name="connsiteY22" fmla="*/ 983411 h 1897811"/>
              <a:gd name="connsiteX23" fmla="*/ 405441 w 1552755"/>
              <a:gd name="connsiteY23" fmla="*/ 1095555 h 1897811"/>
              <a:gd name="connsiteX24" fmla="*/ 370936 w 1552755"/>
              <a:gd name="connsiteY24" fmla="*/ 1216324 h 1897811"/>
              <a:gd name="connsiteX25" fmla="*/ 215660 w 1552755"/>
              <a:gd name="connsiteY25" fmla="*/ 1224951 h 1897811"/>
              <a:gd name="connsiteX26" fmla="*/ 215660 w 1552755"/>
              <a:gd name="connsiteY26" fmla="*/ 1130060 h 1897811"/>
              <a:gd name="connsiteX27" fmla="*/ 77638 w 1552755"/>
              <a:gd name="connsiteY27" fmla="*/ 1112808 h 1897811"/>
              <a:gd name="connsiteX28" fmla="*/ 77638 w 1552755"/>
              <a:gd name="connsiteY28" fmla="*/ 1181819 h 1897811"/>
              <a:gd name="connsiteX29" fmla="*/ 43132 w 1552755"/>
              <a:gd name="connsiteY29" fmla="*/ 1207698 h 1897811"/>
              <a:gd name="connsiteX30" fmla="*/ 0 w 1552755"/>
              <a:gd name="connsiteY30" fmla="*/ 1181819 h 1897811"/>
              <a:gd name="connsiteX31" fmla="*/ 8626 w 1552755"/>
              <a:gd name="connsiteY31" fmla="*/ 698740 h 1897811"/>
              <a:gd name="connsiteX32" fmla="*/ 34506 w 1552755"/>
              <a:gd name="connsiteY32" fmla="*/ 8626 h 189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52755" h="1897811">
                <a:moveTo>
                  <a:pt x="34506" y="8626"/>
                </a:moveTo>
                <a:lnTo>
                  <a:pt x="552091" y="17253"/>
                </a:lnTo>
                <a:lnTo>
                  <a:pt x="914400" y="0"/>
                </a:lnTo>
                <a:lnTo>
                  <a:pt x="1155940" y="8626"/>
                </a:lnTo>
                <a:lnTo>
                  <a:pt x="1130060" y="586596"/>
                </a:lnTo>
                <a:lnTo>
                  <a:pt x="1268083" y="767751"/>
                </a:lnTo>
                <a:lnTo>
                  <a:pt x="1406106" y="767751"/>
                </a:lnTo>
                <a:lnTo>
                  <a:pt x="1492370" y="767751"/>
                </a:lnTo>
                <a:lnTo>
                  <a:pt x="1449238" y="1130060"/>
                </a:lnTo>
                <a:lnTo>
                  <a:pt x="1457864" y="1354347"/>
                </a:lnTo>
                <a:lnTo>
                  <a:pt x="1518249" y="1492370"/>
                </a:lnTo>
                <a:lnTo>
                  <a:pt x="1552755" y="1863306"/>
                </a:lnTo>
                <a:lnTo>
                  <a:pt x="1371600" y="1897811"/>
                </a:lnTo>
                <a:lnTo>
                  <a:pt x="1259457" y="1647645"/>
                </a:lnTo>
                <a:lnTo>
                  <a:pt x="1138687" y="1647645"/>
                </a:lnTo>
                <a:lnTo>
                  <a:pt x="1061049" y="1552755"/>
                </a:lnTo>
                <a:lnTo>
                  <a:pt x="879894" y="1552755"/>
                </a:lnTo>
                <a:lnTo>
                  <a:pt x="879894" y="1552755"/>
                </a:lnTo>
                <a:lnTo>
                  <a:pt x="810883" y="1544128"/>
                </a:lnTo>
                <a:lnTo>
                  <a:pt x="629728" y="1293962"/>
                </a:lnTo>
                <a:lnTo>
                  <a:pt x="664234" y="1052423"/>
                </a:lnTo>
                <a:lnTo>
                  <a:pt x="612475" y="923026"/>
                </a:lnTo>
                <a:lnTo>
                  <a:pt x="457200" y="983411"/>
                </a:lnTo>
                <a:lnTo>
                  <a:pt x="405441" y="1095555"/>
                </a:lnTo>
                <a:lnTo>
                  <a:pt x="370936" y="1216324"/>
                </a:lnTo>
                <a:lnTo>
                  <a:pt x="215660" y="1224951"/>
                </a:lnTo>
                <a:lnTo>
                  <a:pt x="215660" y="1130060"/>
                </a:lnTo>
                <a:lnTo>
                  <a:pt x="77638" y="1112808"/>
                </a:lnTo>
                <a:lnTo>
                  <a:pt x="77638" y="1181819"/>
                </a:lnTo>
                <a:lnTo>
                  <a:pt x="43132" y="1207698"/>
                </a:lnTo>
                <a:lnTo>
                  <a:pt x="0" y="1181819"/>
                </a:lnTo>
                <a:lnTo>
                  <a:pt x="8626" y="698740"/>
                </a:lnTo>
                <a:lnTo>
                  <a:pt x="34506" y="8626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Flèche droite 70"/>
          <p:cNvSpPr/>
          <p:nvPr/>
        </p:nvSpPr>
        <p:spPr>
          <a:xfrm>
            <a:off x="4067944" y="1340768"/>
            <a:ext cx="620930" cy="35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Flèche droite 71"/>
          <p:cNvSpPr/>
          <p:nvPr/>
        </p:nvSpPr>
        <p:spPr>
          <a:xfrm rot="5400000">
            <a:off x="2918325" y="1986110"/>
            <a:ext cx="632967" cy="347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lèche droite 72"/>
          <p:cNvSpPr/>
          <p:nvPr/>
        </p:nvSpPr>
        <p:spPr>
          <a:xfrm rot="8638209">
            <a:off x="1712787" y="1894456"/>
            <a:ext cx="620930" cy="35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" name="Étoile à 5 branches 73"/>
          <p:cNvSpPr/>
          <p:nvPr/>
        </p:nvSpPr>
        <p:spPr>
          <a:xfrm>
            <a:off x="2564149" y="3261490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Étoile à 5 branches 74"/>
          <p:cNvSpPr/>
          <p:nvPr/>
        </p:nvSpPr>
        <p:spPr>
          <a:xfrm>
            <a:off x="3160308" y="3058918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5 branches 75"/>
          <p:cNvSpPr/>
          <p:nvPr/>
        </p:nvSpPr>
        <p:spPr>
          <a:xfrm>
            <a:off x="4427984" y="2924944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5 branches 76"/>
          <p:cNvSpPr/>
          <p:nvPr/>
        </p:nvSpPr>
        <p:spPr>
          <a:xfrm>
            <a:off x="5048146" y="1640914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5 branches 77"/>
          <p:cNvSpPr/>
          <p:nvPr/>
        </p:nvSpPr>
        <p:spPr>
          <a:xfrm>
            <a:off x="4004867" y="2147344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Étoile à 5 branches 78"/>
          <p:cNvSpPr/>
          <p:nvPr/>
        </p:nvSpPr>
        <p:spPr>
          <a:xfrm>
            <a:off x="4499992" y="2420888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011268" y="1286414"/>
            <a:ext cx="99349" cy="10127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2" name="Ellipse 81"/>
          <p:cNvSpPr/>
          <p:nvPr/>
        </p:nvSpPr>
        <p:spPr>
          <a:xfrm>
            <a:off x="5495265" y="2400559"/>
            <a:ext cx="397440" cy="354501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1173111" y="1185128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 droit 84"/>
          <p:cNvCxnSpPr>
            <a:endCxn id="81" idx="2"/>
          </p:cNvCxnSpPr>
          <p:nvPr/>
        </p:nvCxnSpPr>
        <p:spPr>
          <a:xfrm>
            <a:off x="1222791" y="1286414"/>
            <a:ext cx="1788478" cy="50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>
            <a:stCxn id="83" idx="3"/>
            <a:endCxn id="6" idx="2"/>
          </p:cNvCxnSpPr>
          <p:nvPr/>
        </p:nvCxnSpPr>
        <p:spPr>
          <a:xfrm flipV="1">
            <a:off x="1272471" y="1071160"/>
            <a:ext cx="1142639" cy="1646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2415109" y="1033199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451987" y="425483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6041745" y="1590272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orme libre 97"/>
          <p:cNvSpPr/>
          <p:nvPr/>
        </p:nvSpPr>
        <p:spPr>
          <a:xfrm>
            <a:off x="1248821" y="243620"/>
            <a:ext cx="3195468" cy="949496"/>
          </a:xfrm>
          <a:custGeom>
            <a:avLst/>
            <a:gdLst>
              <a:gd name="connsiteX0" fmla="*/ 0 w 4631634"/>
              <a:gd name="connsiteY0" fmla="*/ 1350065 h 1350065"/>
              <a:gd name="connsiteX1" fmla="*/ 1759226 w 4631634"/>
              <a:gd name="connsiteY1" fmla="*/ 167309 h 1350065"/>
              <a:gd name="connsiteX2" fmla="*/ 4631634 w 4631634"/>
              <a:gd name="connsiteY2" fmla="*/ 346213 h 135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1634" h="1350065">
                <a:moveTo>
                  <a:pt x="0" y="1350065"/>
                </a:moveTo>
                <a:cubicBezTo>
                  <a:pt x="493643" y="842341"/>
                  <a:pt x="987287" y="334618"/>
                  <a:pt x="1759226" y="167309"/>
                </a:cubicBezTo>
                <a:cubicBezTo>
                  <a:pt x="2531165" y="0"/>
                  <a:pt x="3581399" y="173106"/>
                  <a:pt x="4631634" y="346213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orme libre 100"/>
          <p:cNvSpPr/>
          <p:nvPr/>
        </p:nvSpPr>
        <p:spPr>
          <a:xfrm>
            <a:off x="1235106" y="116632"/>
            <a:ext cx="4813775" cy="1474924"/>
          </a:xfrm>
          <a:custGeom>
            <a:avLst/>
            <a:gdLst>
              <a:gd name="connsiteX0" fmla="*/ 6977270 w 6977270"/>
              <a:gd name="connsiteY0" fmla="*/ 2097157 h 2097157"/>
              <a:gd name="connsiteX1" fmla="*/ 6420679 w 6977270"/>
              <a:gd name="connsiteY1" fmla="*/ 1321905 h 2097157"/>
              <a:gd name="connsiteX2" fmla="*/ 5486400 w 6977270"/>
              <a:gd name="connsiteY2" fmla="*/ 496957 h 2097157"/>
              <a:gd name="connsiteX3" fmla="*/ 4253948 w 6977270"/>
              <a:gd name="connsiteY3" fmla="*/ 119270 h 2097157"/>
              <a:gd name="connsiteX4" fmla="*/ 1550505 w 6977270"/>
              <a:gd name="connsiteY4" fmla="*/ 238539 h 2097157"/>
              <a:gd name="connsiteX5" fmla="*/ 0 w 6977270"/>
              <a:gd name="connsiteY5" fmla="*/ 1550505 h 209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7270" h="2097157">
                <a:moveTo>
                  <a:pt x="6977270" y="2097157"/>
                </a:moveTo>
                <a:cubicBezTo>
                  <a:pt x="6823213" y="1842881"/>
                  <a:pt x="6669157" y="1588605"/>
                  <a:pt x="6420679" y="1321905"/>
                </a:cubicBezTo>
                <a:cubicBezTo>
                  <a:pt x="6172201" y="1055205"/>
                  <a:pt x="5847522" y="697396"/>
                  <a:pt x="5486400" y="496957"/>
                </a:cubicBezTo>
                <a:cubicBezTo>
                  <a:pt x="5125278" y="296518"/>
                  <a:pt x="4909930" y="162340"/>
                  <a:pt x="4253948" y="119270"/>
                </a:cubicBezTo>
                <a:cubicBezTo>
                  <a:pt x="3597966" y="76200"/>
                  <a:pt x="2259496" y="0"/>
                  <a:pt x="1550505" y="238539"/>
                </a:cubicBezTo>
                <a:cubicBezTo>
                  <a:pt x="841514" y="477078"/>
                  <a:pt x="420757" y="1013791"/>
                  <a:pt x="0" y="1550505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4700386" y="1720963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Afghanistan</a:t>
            </a:r>
            <a:endParaRPr lang="fr-FR" sz="1000" b="1" dirty="0"/>
          </a:p>
        </p:txBody>
      </p:sp>
      <p:sp>
        <p:nvSpPr>
          <p:cNvPr id="62" name="ZoneTexte 61"/>
          <p:cNvSpPr txBox="1"/>
          <p:nvPr/>
        </p:nvSpPr>
        <p:spPr>
          <a:xfrm>
            <a:off x="4501667" y="2856346"/>
            <a:ext cx="862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Piraterie O. Indien</a:t>
            </a:r>
            <a:endParaRPr lang="fr-FR" sz="1000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3011268" y="2906989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Tchad</a:t>
            </a:r>
            <a:endParaRPr lang="fr-FR" sz="1000" b="1" dirty="0"/>
          </a:p>
        </p:txBody>
      </p:sp>
      <p:sp>
        <p:nvSpPr>
          <p:cNvPr id="66" name="ZoneTexte 65"/>
          <p:cNvSpPr txBox="1"/>
          <p:nvPr/>
        </p:nvSpPr>
        <p:spPr>
          <a:xfrm>
            <a:off x="4067944" y="2132856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Kosovo</a:t>
            </a:r>
            <a:endParaRPr lang="fr-FR" sz="1000" b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4499992" y="2276872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Liban</a:t>
            </a:r>
            <a:endParaRPr lang="fr-FR" sz="10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2103633" y="3255834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Côte d’Ivoire</a:t>
            </a:r>
            <a:endParaRPr lang="fr-FR" sz="1000" b="1" dirty="0"/>
          </a:p>
        </p:txBody>
      </p:sp>
      <p:sp>
        <p:nvSpPr>
          <p:cNvPr id="87" name="Étoile à 5 branches 86"/>
          <p:cNvSpPr/>
          <p:nvPr/>
        </p:nvSpPr>
        <p:spPr>
          <a:xfrm>
            <a:off x="576952" y="3565348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Étoile à 5 branches 87"/>
          <p:cNvSpPr/>
          <p:nvPr/>
        </p:nvSpPr>
        <p:spPr>
          <a:xfrm>
            <a:off x="4849426" y="2501845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toile à 5 branches 89"/>
          <p:cNvSpPr/>
          <p:nvPr/>
        </p:nvSpPr>
        <p:spPr>
          <a:xfrm>
            <a:off x="4004867" y="3717277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1322151" y="2451202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toile à 5 branches 91"/>
          <p:cNvSpPr/>
          <p:nvPr/>
        </p:nvSpPr>
        <p:spPr>
          <a:xfrm>
            <a:off x="4004867" y="3109561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4067944" y="3140968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Djibouti</a:t>
            </a:r>
            <a:endParaRPr lang="fr-FR" sz="1000" b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4799746" y="2603131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EAU</a:t>
            </a:r>
            <a:endParaRPr lang="fr-FR" sz="1000" b="1" dirty="0"/>
          </a:p>
        </p:txBody>
      </p:sp>
      <p:sp>
        <p:nvSpPr>
          <p:cNvPr id="99" name="ZoneTexte 98"/>
          <p:cNvSpPr txBox="1"/>
          <p:nvPr/>
        </p:nvSpPr>
        <p:spPr>
          <a:xfrm>
            <a:off x="683568" y="3356992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Polynésie</a:t>
            </a:r>
            <a:endParaRPr lang="fr-FR" sz="1000" b="1" dirty="0"/>
          </a:p>
        </p:txBody>
      </p:sp>
      <p:sp>
        <p:nvSpPr>
          <p:cNvPr id="100" name="ZoneTexte 99"/>
          <p:cNvSpPr txBox="1"/>
          <p:nvPr/>
        </p:nvSpPr>
        <p:spPr>
          <a:xfrm>
            <a:off x="1570550" y="2349916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Antilles</a:t>
            </a:r>
            <a:endParaRPr lang="fr-FR" sz="1000" b="1" dirty="0"/>
          </a:p>
        </p:txBody>
      </p:sp>
      <p:sp>
        <p:nvSpPr>
          <p:cNvPr id="102" name="ZoneTexte 101"/>
          <p:cNvSpPr txBox="1"/>
          <p:nvPr/>
        </p:nvSpPr>
        <p:spPr>
          <a:xfrm>
            <a:off x="1719590" y="2704417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Guyane</a:t>
            </a:r>
            <a:endParaRPr lang="fr-FR" sz="1000" b="1" dirty="0"/>
          </a:p>
        </p:txBody>
      </p:sp>
      <p:sp>
        <p:nvSpPr>
          <p:cNvPr id="103" name="ZoneTexte 102"/>
          <p:cNvSpPr txBox="1"/>
          <p:nvPr/>
        </p:nvSpPr>
        <p:spPr>
          <a:xfrm>
            <a:off x="3458388" y="1134484"/>
            <a:ext cx="897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Allemagne</a:t>
            </a:r>
            <a:endParaRPr lang="fr-FR" sz="1000" b="1" dirty="0"/>
          </a:p>
        </p:txBody>
      </p:sp>
      <p:sp>
        <p:nvSpPr>
          <p:cNvPr id="104" name="ZoneTexte 103"/>
          <p:cNvSpPr txBox="1"/>
          <p:nvPr/>
        </p:nvSpPr>
        <p:spPr>
          <a:xfrm>
            <a:off x="2483768" y="1844824"/>
            <a:ext cx="85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Espagne</a:t>
            </a:r>
            <a:endParaRPr lang="fr-FR" sz="1000" b="1" dirty="0"/>
          </a:p>
        </p:txBody>
      </p:sp>
      <p:sp>
        <p:nvSpPr>
          <p:cNvPr id="105" name="ZoneTexte 104"/>
          <p:cNvSpPr txBox="1"/>
          <p:nvPr/>
        </p:nvSpPr>
        <p:spPr>
          <a:xfrm>
            <a:off x="3508068" y="1843486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Italie</a:t>
            </a:r>
            <a:endParaRPr lang="fr-FR" sz="1000" b="1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564149" y="1033199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R-U</a:t>
            </a:r>
            <a:endParaRPr lang="fr-FR" sz="1000" b="1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911909" y="830627"/>
            <a:ext cx="651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Benelux</a:t>
            </a:r>
            <a:endParaRPr lang="fr-FR" sz="1000" b="1" dirty="0"/>
          </a:p>
        </p:txBody>
      </p:sp>
      <p:sp>
        <p:nvSpPr>
          <p:cNvPr id="108" name="ZoneTexte 107"/>
          <p:cNvSpPr txBox="1"/>
          <p:nvPr/>
        </p:nvSpPr>
        <p:spPr>
          <a:xfrm>
            <a:off x="827584" y="1052736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E-U</a:t>
            </a:r>
            <a:endParaRPr lang="fr-FR" sz="1000" b="1" dirty="0"/>
          </a:p>
        </p:txBody>
      </p:sp>
      <p:sp>
        <p:nvSpPr>
          <p:cNvPr id="109" name="ZoneTexte 108"/>
          <p:cNvSpPr txBox="1"/>
          <p:nvPr/>
        </p:nvSpPr>
        <p:spPr>
          <a:xfrm>
            <a:off x="2987824" y="1412776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France</a:t>
            </a:r>
            <a:endParaRPr lang="fr-FR" sz="1000" b="1" dirty="0"/>
          </a:p>
        </p:txBody>
      </p:sp>
      <p:sp>
        <p:nvSpPr>
          <p:cNvPr id="110" name="ZoneTexte 109"/>
          <p:cNvSpPr txBox="1"/>
          <p:nvPr/>
        </p:nvSpPr>
        <p:spPr>
          <a:xfrm>
            <a:off x="825351" y="628055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Canada</a:t>
            </a:r>
            <a:endParaRPr lang="fr-FR" sz="1000" b="1" dirty="0"/>
          </a:p>
        </p:txBody>
      </p:sp>
      <p:sp>
        <p:nvSpPr>
          <p:cNvPr id="111" name="ZoneTexte 110"/>
          <p:cNvSpPr txBox="1"/>
          <p:nvPr/>
        </p:nvSpPr>
        <p:spPr>
          <a:xfrm>
            <a:off x="395536" y="188640"/>
            <a:ext cx="1092959" cy="259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ALENA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2267744" y="3233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Union Européenne</a:t>
            </a:r>
            <a:endParaRPr lang="fr-FR" dirty="0"/>
          </a:p>
        </p:txBody>
      </p:sp>
      <p:sp>
        <p:nvSpPr>
          <p:cNvPr id="113" name="ZoneTexte 112"/>
          <p:cNvSpPr txBox="1"/>
          <p:nvPr/>
        </p:nvSpPr>
        <p:spPr>
          <a:xfrm>
            <a:off x="5580112" y="476672"/>
            <a:ext cx="1092959" cy="45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Asie </a:t>
            </a:r>
          </a:p>
          <a:p>
            <a:r>
              <a:rPr lang="fr-FR" dirty="0" smtClean="0"/>
              <a:t> de l’Est</a:t>
            </a:r>
            <a:endParaRPr lang="fr-FR" dirty="0"/>
          </a:p>
        </p:txBody>
      </p:sp>
      <p:sp>
        <p:nvSpPr>
          <p:cNvPr id="114" name="ZoneTexte 113"/>
          <p:cNvSpPr txBox="1"/>
          <p:nvPr/>
        </p:nvSpPr>
        <p:spPr>
          <a:xfrm>
            <a:off x="4499992" y="476672"/>
            <a:ext cx="596159" cy="183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Russie</a:t>
            </a:r>
            <a:endParaRPr lang="fr-FR" sz="1100" b="1" dirty="0"/>
          </a:p>
        </p:txBody>
      </p:sp>
      <p:sp>
        <p:nvSpPr>
          <p:cNvPr id="115" name="ZoneTexte 114"/>
          <p:cNvSpPr txBox="1"/>
          <p:nvPr/>
        </p:nvSpPr>
        <p:spPr>
          <a:xfrm>
            <a:off x="4948786" y="4324993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Terre Adélie</a:t>
            </a:r>
            <a:endParaRPr lang="fr-FR" sz="1000" b="1" dirty="0"/>
          </a:p>
        </p:txBody>
      </p:sp>
      <p:sp>
        <p:nvSpPr>
          <p:cNvPr id="116" name="ZoneTexte 115"/>
          <p:cNvSpPr txBox="1"/>
          <p:nvPr/>
        </p:nvSpPr>
        <p:spPr>
          <a:xfrm>
            <a:off x="5580112" y="2924944"/>
            <a:ext cx="812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Wallis et Futuna</a:t>
            </a:r>
            <a:endParaRPr lang="fr-FR" sz="1000" b="1" dirty="0"/>
          </a:p>
        </p:txBody>
      </p:sp>
      <p:sp>
        <p:nvSpPr>
          <p:cNvPr id="117" name="ZoneTexte 116"/>
          <p:cNvSpPr txBox="1"/>
          <p:nvPr/>
        </p:nvSpPr>
        <p:spPr>
          <a:xfrm>
            <a:off x="4451987" y="3818563"/>
            <a:ext cx="696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La Réunion</a:t>
            </a:r>
            <a:endParaRPr lang="fr-FR" sz="1000" b="1" dirty="0"/>
          </a:p>
        </p:txBody>
      </p:sp>
      <p:sp>
        <p:nvSpPr>
          <p:cNvPr id="118" name="ZoneTexte 117"/>
          <p:cNvSpPr txBox="1"/>
          <p:nvPr/>
        </p:nvSpPr>
        <p:spPr>
          <a:xfrm>
            <a:off x="4253267" y="3464062"/>
            <a:ext cx="750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Mayotte</a:t>
            </a:r>
            <a:endParaRPr lang="fr-FR" sz="1000" b="1" dirty="0"/>
          </a:p>
        </p:txBody>
      </p:sp>
      <p:sp>
        <p:nvSpPr>
          <p:cNvPr id="119" name="ZoneTexte 118"/>
          <p:cNvSpPr txBox="1"/>
          <p:nvPr/>
        </p:nvSpPr>
        <p:spPr>
          <a:xfrm>
            <a:off x="3657108" y="4122421"/>
            <a:ext cx="596159" cy="17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TAAF</a:t>
            </a:r>
            <a:endParaRPr lang="fr-FR" sz="1000" b="1" dirty="0"/>
          </a:p>
        </p:txBody>
      </p:sp>
      <p:sp>
        <p:nvSpPr>
          <p:cNvPr id="120" name="ZoneTexte 119"/>
          <p:cNvSpPr txBox="1"/>
          <p:nvPr/>
        </p:nvSpPr>
        <p:spPr>
          <a:xfrm>
            <a:off x="5580112" y="3717032"/>
            <a:ext cx="744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Nouvelle Calédonie</a:t>
            </a:r>
            <a:endParaRPr lang="fr-FR" sz="1000" b="1" dirty="0"/>
          </a:p>
        </p:txBody>
      </p:sp>
      <p:sp>
        <p:nvSpPr>
          <p:cNvPr id="121" name="Rectangle 120"/>
          <p:cNvSpPr/>
          <p:nvPr/>
        </p:nvSpPr>
        <p:spPr>
          <a:xfrm>
            <a:off x="179512" y="121625"/>
            <a:ext cx="6184802" cy="453861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179512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France dans le monde</a:t>
            </a:r>
            <a:endParaRPr lang="fr-FR" dirty="0"/>
          </a:p>
        </p:txBody>
      </p:sp>
      <p:sp>
        <p:nvSpPr>
          <p:cNvPr id="124" name="ZoneTexte 123"/>
          <p:cNvSpPr txBox="1"/>
          <p:nvPr/>
        </p:nvSpPr>
        <p:spPr>
          <a:xfrm>
            <a:off x="179512" y="465313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I. Présence  territoriale</a:t>
            </a:r>
            <a:endParaRPr lang="fr-FR" sz="12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3707904" y="465313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II. Présence  diplomatique et militaire</a:t>
            </a:r>
            <a:endParaRPr lang="fr-FR" sz="12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6372200" y="116632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II. Présence  économique et culturelle.</a:t>
            </a:r>
            <a:endParaRPr lang="fr-FR" sz="1200" dirty="0"/>
          </a:p>
        </p:txBody>
      </p:sp>
      <p:sp>
        <p:nvSpPr>
          <p:cNvPr id="127" name="ZoneTexte 126"/>
          <p:cNvSpPr txBox="1"/>
          <p:nvPr/>
        </p:nvSpPr>
        <p:spPr>
          <a:xfrm>
            <a:off x="5724128" y="1700808"/>
            <a:ext cx="5961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Chine</a:t>
            </a:r>
            <a:endParaRPr lang="fr-FR" sz="1100" b="1" dirty="0"/>
          </a:p>
        </p:txBody>
      </p:sp>
      <p:sp>
        <p:nvSpPr>
          <p:cNvPr id="128" name="Hexagone 127"/>
          <p:cNvSpPr/>
          <p:nvPr/>
        </p:nvSpPr>
        <p:spPr>
          <a:xfrm rot="16200000">
            <a:off x="233520" y="4959168"/>
            <a:ext cx="248400" cy="212400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ZoneTexte 128"/>
          <p:cNvSpPr txBox="1"/>
          <p:nvPr/>
        </p:nvSpPr>
        <p:spPr>
          <a:xfrm>
            <a:off x="467544" y="4869160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La  France métropolitaine</a:t>
            </a:r>
            <a:r>
              <a:rPr lang="fr-FR" sz="1100" dirty="0" smtClean="0"/>
              <a:t>, une puissance européenne. </a:t>
            </a:r>
            <a:endParaRPr lang="fr-FR" sz="1100" dirty="0"/>
          </a:p>
        </p:txBody>
      </p:sp>
      <p:sp>
        <p:nvSpPr>
          <p:cNvPr id="130" name="Ellipse 129"/>
          <p:cNvSpPr/>
          <p:nvPr/>
        </p:nvSpPr>
        <p:spPr>
          <a:xfrm>
            <a:off x="323528" y="5373216"/>
            <a:ext cx="72000" cy="72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ZoneTexte 130"/>
          <p:cNvSpPr txBox="1"/>
          <p:nvPr/>
        </p:nvSpPr>
        <p:spPr>
          <a:xfrm>
            <a:off x="395536" y="5255622"/>
            <a:ext cx="2232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Paris</a:t>
            </a:r>
            <a:r>
              <a:rPr lang="fr-FR" sz="1100" dirty="0" smtClean="0"/>
              <a:t>, une métropole mondiale. </a:t>
            </a:r>
            <a:endParaRPr lang="fr-FR" sz="1100" dirty="0"/>
          </a:p>
        </p:txBody>
      </p:sp>
      <p:sp>
        <p:nvSpPr>
          <p:cNvPr id="132" name="Triangle isocèle 131"/>
          <p:cNvSpPr/>
          <p:nvPr/>
        </p:nvSpPr>
        <p:spPr>
          <a:xfrm>
            <a:off x="179512" y="5589240"/>
            <a:ext cx="124186" cy="1265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 rot="4127226">
            <a:off x="131150" y="5863017"/>
            <a:ext cx="312748" cy="26482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Triangle isocèle 133"/>
          <p:cNvSpPr/>
          <p:nvPr/>
        </p:nvSpPr>
        <p:spPr>
          <a:xfrm>
            <a:off x="395536" y="5589240"/>
            <a:ext cx="124186" cy="12659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ZoneTexte 134"/>
          <p:cNvSpPr txBox="1"/>
          <p:nvPr/>
        </p:nvSpPr>
        <p:spPr>
          <a:xfrm>
            <a:off x="547936" y="5543654"/>
            <a:ext cx="2439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DROM et COM: </a:t>
            </a:r>
            <a:r>
              <a:rPr lang="fr-FR" sz="1100" dirty="0" smtClean="0"/>
              <a:t>La France d’Outre-mer. </a:t>
            </a:r>
            <a:endParaRPr lang="fr-FR" sz="1100" dirty="0"/>
          </a:p>
        </p:txBody>
      </p:sp>
      <p:sp>
        <p:nvSpPr>
          <p:cNvPr id="136" name="ZoneTexte 135"/>
          <p:cNvSpPr txBox="1"/>
          <p:nvPr/>
        </p:nvSpPr>
        <p:spPr>
          <a:xfrm>
            <a:off x="475928" y="5877272"/>
            <a:ext cx="2439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ZEE : </a:t>
            </a:r>
            <a:r>
              <a:rPr lang="fr-FR" sz="1100" dirty="0" smtClean="0"/>
              <a:t>Zone  économique exclusive, couvre une surface maritime de 11 M de km² , 2</a:t>
            </a:r>
            <a:r>
              <a:rPr lang="fr-FR" sz="1100" baseline="30000" dirty="0" smtClean="0"/>
              <a:t>e</a:t>
            </a:r>
            <a:r>
              <a:rPr lang="fr-FR" sz="1100" dirty="0" smtClean="0"/>
              <a:t> ZEE mondiale. </a:t>
            </a:r>
            <a:endParaRPr lang="fr-FR" sz="1100" dirty="0"/>
          </a:p>
        </p:txBody>
      </p:sp>
      <p:sp>
        <p:nvSpPr>
          <p:cNvPr id="144" name="Rectangle 143"/>
          <p:cNvSpPr/>
          <p:nvPr/>
        </p:nvSpPr>
        <p:spPr>
          <a:xfrm>
            <a:off x="2915816" y="1268760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5" name="Connecteur droit 144"/>
          <p:cNvCxnSpPr/>
          <p:nvPr/>
        </p:nvCxnSpPr>
        <p:spPr>
          <a:xfrm>
            <a:off x="3563888" y="5085184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3491880" y="5013176"/>
            <a:ext cx="99360" cy="101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ZoneTexte 148"/>
          <p:cNvSpPr txBox="1"/>
          <p:nvPr/>
        </p:nvSpPr>
        <p:spPr>
          <a:xfrm>
            <a:off x="3851920" y="4869160"/>
            <a:ext cx="2439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Les  5 Membres permanents du conseil de sécurité de l’ONU. </a:t>
            </a:r>
            <a:r>
              <a:rPr lang="fr-FR" sz="1100" dirty="0" smtClean="0"/>
              <a:t>Renforce le rôle diplomatique de  la France</a:t>
            </a:r>
            <a:endParaRPr lang="fr-FR" sz="1100" dirty="0"/>
          </a:p>
        </p:txBody>
      </p:sp>
      <p:sp>
        <p:nvSpPr>
          <p:cNvPr id="150" name="Étoile à 5 branches 149"/>
          <p:cNvSpPr/>
          <p:nvPr/>
        </p:nvSpPr>
        <p:spPr>
          <a:xfrm>
            <a:off x="3635896" y="5589240"/>
            <a:ext cx="99360" cy="10128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3851920" y="5445224"/>
            <a:ext cx="2439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OPEX. </a:t>
            </a:r>
            <a:r>
              <a:rPr lang="fr-FR" sz="1100" dirty="0" smtClean="0"/>
              <a:t>Forces militaires françaises engagées dans des opérations de maintien de la paix.</a:t>
            </a:r>
            <a:endParaRPr lang="fr-FR" sz="1100" dirty="0"/>
          </a:p>
        </p:txBody>
      </p:sp>
      <p:sp>
        <p:nvSpPr>
          <p:cNvPr id="152" name="Étoile à 5 branches 151"/>
          <p:cNvSpPr/>
          <p:nvPr/>
        </p:nvSpPr>
        <p:spPr>
          <a:xfrm>
            <a:off x="3608544" y="6093296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ZoneTexte 153"/>
          <p:cNvSpPr txBox="1"/>
          <p:nvPr/>
        </p:nvSpPr>
        <p:spPr>
          <a:xfrm>
            <a:off x="3788296" y="5997188"/>
            <a:ext cx="2439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Bases  militaires permanentes</a:t>
            </a:r>
            <a:endParaRPr lang="fr-FR" sz="1100" dirty="0"/>
          </a:p>
        </p:txBody>
      </p:sp>
      <p:sp>
        <p:nvSpPr>
          <p:cNvPr id="155" name="Étoile à 5 branches 154"/>
          <p:cNvSpPr/>
          <p:nvPr/>
        </p:nvSpPr>
        <p:spPr>
          <a:xfrm>
            <a:off x="2915816" y="3573016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Étoile à 5 branches 155"/>
          <p:cNvSpPr/>
          <p:nvPr/>
        </p:nvSpPr>
        <p:spPr>
          <a:xfrm>
            <a:off x="2339752" y="3068960"/>
            <a:ext cx="99360" cy="101286"/>
          </a:xfrm>
          <a:prstGeom prst="star5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ZoneTexte 156"/>
          <p:cNvSpPr txBox="1"/>
          <p:nvPr/>
        </p:nvSpPr>
        <p:spPr>
          <a:xfrm>
            <a:off x="1763688" y="2996952"/>
            <a:ext cx="596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Sénégal</a:t>
            </a:r>
            <a:endParaRPr lang="fr-FR" sz="1000" b="1" dirty="0"/>
          </a:p>
        </p:txBody>
      </p:sp>
      <p:sp>
        <p:nvSpPr>
          <p:cNvPr id="158" name="ZoneTexte 157"/>
          <p:cNvSpPr txBox="1"/>
          <p:nvPr/>
        </p:nvSpPr>
        <p:spPr>
          <a:xfrm>
            <a:off x="2967729" y="3501008"/>
            <a:ext cx="596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Gabon</a:t>
            </a:r>
            <a:endParaRPr lang="fr-FR" sz="1000" b="1" dirty="0"/>
          </a:p>
        </p:txBody>
      </p:sp>
      <p:sp>
        <p:nvSpPr>
          <p:cNvPr id="159" name="Forme libre 158"/>
          <p:cNvSpPr/>
          <p:nvPr/>
        </p:nvSpPr>
        <p:spPr>
          <a:xfrm>
            <a:off x="3275856" y="6453336"/>
            <a:ext cx="562348" cy="86204"/>
          </a:xfrm>
          <a:custGeom>
            <a:avLst/>
            <a:gdLst>
              <a:gd name="connsiteX0" fmla="*/ 0 w 2884251"/>
              <a:gd name="connsiteY0" fmla="*/ 0 h 513134"/>
              <a:gd name="connsiteX1" fmla="*/ 432880 w 2884251"/>
              <a:gd name="connsiteY1" fmla="*/ 369651 h 513134"/>
              <a:gd name="connsiteX2" fmla="*/ 753893 w 2884251"/>
              <a:gd name="connsiteY2" fmla="*/ 481519 h 513134"/>
              <a:gd name="connsiteX3" fmla="*/ 1016540 w 2884251"/>
              <a:gd name="connsiteY3" fmla="*/ 510702 h 513134"/>
              <a:gd name="connsiteX4" fmla="*/ 1663429 w 2884251"/>
              <a:gd name="connsiteY4" fmla="*/ 496110 h 513134"/>
              <a:gd name="connsiteX5" fmla="*/ 2461097 w 2884251"/>
              <a:gd name="connsiteY5" fmla="*/ 413425 h 513134"/>
              <a:gd name="connsiteX6" fmla="*/ 2884251 w 2884251"/>
              <a:gd name="connsiteY6" fmla="*/ 277238 h 51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4251" h="513134">
                <a:moveTo>
                  <a:pt x="0" y="0"/>
                </a:moveTo>
                <a:cubicBezTo>
                  <a:pt x="153615" y="144699"/>
                  <a:pt x="307231" y="289398"/>
                  <a:pt x="432880" y="369651"/>
                </a:cubicBezTo>
                <a:cubicBezTo>
                  <a:pt x="558529" y="449904"/>
                  <a:pt x="656616" y="458011"/>
                  <a:pt x="753893" y="481519"/>
                </a:cubicBezTo>
                <a:cubicBezTo>
                  <a:pt x="851170" y="505027"/>
                  <a:pt x="1016540" y="510702"/>
                  <a:pt x="1016540" y="510702"/>
                </a:cubicBezTo>
                <a:cubicBezTo>
                  <a:pt x="1168129" y="513134"/>
                  <a:pt x="1422670" y="512323"/>
                  <a:pt x="1663429" y="496110"/>
                </a:cubicBezTo>
                <a:cubicBezTo>
                  <a:pt x="1904188" y="479897"/>
                  <a:pt x="2257627" y="449904"/>
                  <a:pt x="2461097" y="413425"/>
                </a:cubicBezTo>
                <a:cubicBezTo>
                  <a:pt x="2664567" y="376946"/>
                  <a:pt x="2774409" y="327092"/>
                  <a:pt x="2884251" y="277238"/>
                </a:cubicBezTo>
              </a:path>
            </a:pathLst>
          </a:custGeom>
          <a:ln w="57150"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ZoneTexte 159"/>
          <p:cNvSpPr txBox="1"/>
          <p:nvPr/>
        </p:nvSpPr>
        <p:spPr>
          <a:xfrm>
            <a:off x="3851920" y="6427113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OTAN : </a:t>
            </a:r>
            <a:r>
              <a:rPr lang="fr-FR" sz="1100" dirty="0" smtClean="0"/>
              <a:t>Une alliance militaire essentielle</a:t>
            </a:r>
            <a:endParaRPr lang="fr-FR" sz="1100" dirty="0"/>
          </a:p>
        </p:txBody>
      </p:sp>
      <p:sp>
        <p:nvSpPr>
          <p:cNvPr id="161" name="Ellipse 160"/>
          <p:cNvSpPr/>
          <p:nvPr/>
        </p:nvSpPr>
        <p:spPr>
          <a:xfrm>
            <a:off x="6444208" y="692696"/>
            <a:ext cx="252000" cy="25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ZoneTexte 161"/>
          <p:cNvSpPr txBox="1"/>
          <p:nvPr/>
        </p:nvSpPr>
        <p:spPr>
          <a:xfrm>
            <a:off x="6524600" y="332656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1. Présence  économique.</a:t>
            </a:r>
            <a:endParaRPr lang="fr-FR" sz="1200" dirty="0"/>
          </a:p>
        </p:txBody>
      </p:sp>
      <p:sp>
        <p:nvSpPr>
          <p:cNvPr id="163" name="ZoneTexte 162"/>
          <p:cNvSpPr txBox="1"/>
          <p:nvPr/>
        </p:nvSpPr>
        <p:spPr>
          <a:xfrm>
            <a:off x="6812632" y="596588"/>
            <a:ext cx="24398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Principaux partenaires commerciaux. </a:t>
            </a:r>
            <a:r>
              <a:rPr lang="fr-FR" sz="1100" dirty="0" smtClean="0"/>
              <a:t>Pays représentant plus de 4% du commerce extérieur de la France</a:t>
            </a:r>
            <a:endParaRPr lang="fr-FR" sz="1100" dirty="0"/>
          </a:p>
        </p:txBody>
      </p:sp>
      <p:sp>
        <p:nvSpPr>
          <p:cNvPr id="164" name="Rectangle 163"/>
          <p:cNvSpPr/>
          <p:nvPr/>
        </p:nvSpPr>
        <p:spPr>
          <a:xfrm>
            <a:off x="6444208" y="1556792"/>
            <a:ext cx="360040" cy="3600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65" name="ZoneTexte 164"/>
          <p:cNvSpPr txBox="1"/>
          <p:nvPr/>
        </p:nvSpPr>
        <p:spPr>
          <a:xfrm>
            <a:off x="6876256" y="1196752"/>
            <a:ext cx="21602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Union Européenne : </a:t>
            </a:r>
            <a:r>
              <a:rPr lang="fr-FR" sz="1100" dirty="0" smtClean="0"/>
              <a:t>La France est un pays  fondateur et une puissance majeure de l’espace communautaire. L’UE représente plus  2/3 des  échanges commerciaux et des flux d’IDE.</a:t>
            </a:r>
            <a:endParaRPr lang="fr-FR" sz="1100" dirty="0"/>
          </a:p>
        </p:txBody>
      </p:sp>
      <p:sp>
        <p:nvSpPr>
          <p:cNvPr id="166" name="Rectangle 165"/>
          <p:cNvSpPr/>
          <p:nvPr/>
        </p:nvSpPr>
        <p:spPr>
          <a:xfrm>
            <a:off x="6444208" y="2420888"/>
            <a:ext cx="360040" cy="504056"/>
          </a:xfrm>
          <a:prstGeom prst="rect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ZoneTexte 166"/>
          <p:cNvSpPr txBox="1"/>
          <p:nvPr/>
        </p:nvSpPr>
        <p:spPr>
          <a:xfrm>
            <a:off x="6876256" y="2348880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Autres espaces majeurs de la Triade</a:t>
            </a:r>
            <a:r>
              <a:rPr lang="fr-FR" sz="1100" dirty="0" smtClean="0"/>
              <a:t>. Importants échanges et marchés potentiels pour les entreprises françaises.</a:t>
            </a:r>
            <a:endParaRPr lang="fr-FR" sz="1100" dirty="0"/>
          </a:p>
        </p:txBody>
      </p:sp>
      <p:sp>
        <p:nvSpPr>
          <p:cNvPr id="168" name="Flèche droite 167"/>
          <p:cNvSpPr/>
          <p:nvPr/>
        </p:nvSpPr>
        <p:spPr>
          <a:xfrm rot="10800000">
            <a:off x="6444208" y="3429000"/>
            <a:ext cx="396000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9" name="ZoneTexte 168"/>
          <p:cNvSpPr txBox="1"/>
          <p:nvPr/>
        </p:nvSpPr>
        <p:spPr>
          <a:xfrm>
            <a:off x="6876256" y="314096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Des </a:t>
            </a:r>
            <a:r>
              <a:rPr lang="fr-FR" sz="1100" b="1" smtClean="0"/>
              <a:t>FTN  </a:t>
            </a:r>
            <a:r>
              <a:rPr lang="fr-FR" sz="1100" smtClean="0"/>
              <a:t>qui délocalisent  </a:t>
            </a:r>
            <a:r>
              <a:rPr lang="fr-FR" sz="1100" dirty="0" smtClean="0"/>
              <a:t>leur production, conquièrent de nouveaux marchés et génèrent des flux de biens et services.</a:t>
            </a:r>
            <a:endParaRPr lang="fr-FR" sz="1100" dirty="0"/>
          </a:p>
        </p:txBody>
      </p:sp>
      <p:sp>
        <p:nvSpPr>
          <p:cNvPr id="170" name="Ellipse 169"/>
          <p:cNvSpPr/>
          <p:nvPr/>
        </p:nvSpPr>
        <p:spPr>
          <a:xfrm>
            <a:off x="6444208" y="4149080"/>
            <a:ext cx="288000" cy="288032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ZoneTexte 170"/>
          <p:cNvSpPr txBox="1"/>
          <p:nvPr/>
        </p:nvSpPr>
        <p:spPr>
          <a:xfrm>
            <a:off x="6876256" y="3933056"/>
            <a:ext cx="21602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Un espace majeur du tourisme mondial. </a:t>
            </a:r>
            <a:r>
              <a:rPr lang="fr-FR" sz="1100" dirty="0" smtClean="0"/>
              <a:t> La France accueille 77 M de touristes internationaux et cette activité génère 46 Md d’Euros de recettes.</a:t>
            </a:r>
            <a:endParaRPr lang="fr-FR" sz="1100" b="1" dirty="0"/>
          </a:p>
        </p:txBody>
      </p:sp>
      <p:sp>
        <p:nvSpPr>
          <p:cNvPr id="172" name="ZoneTexte 171"/>
          <p:cNvSpPr txBox="1"/>
          <p:nvPr/>
        </p:nvSpPr>
        <p:spPr>
          <a:xfrm>
            <a:off x="6444208" y="4869160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2. Présence  </a:t>
            </a:r>
            <a:r>
              <a:rPr lang="fr-FR" sz="1200" dirty="0" smtClean="0"/>
              <a:t>culturelle.</a:t>
            </a:r>
            <a:endParaRPr lang="fr-FR" sz="1200" dirty="0"/>
          </a:p>
        </p:txBody>
      </p:sp>
      <p:sp>
        <p:nvSpPr>
          <p:cNvPr id="173" name="Rectangle 172"/>
          <p:cNvSpPr/>
          <p:nvPr/>
        </p:nvSpPr>
        <p:spPr>
          <a:xfrm>
            <a:off x="6444208" y="5373216"/>
            <a:ext cx="432048" cy="216024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ZoneTexte 173"/>
          <p:cNvSpPr txBox="1"/>
          <p:nvPr/>
        </p:nvSpPr>
        <p:spPr>
          <a:xfrm>
            <a:off x="6983760" y="50851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Principal pays de </a:t>
            </a:r>
            <a:r>
              <a:rPr lang="fr-FR" sz="1100" b="1" dirty="0" smtClean="0"/>
              <a:t>La Francophonie</a:t>
            </a:r>
            <a:r>
              <a:rPr lang="fr-FR" sz="1100" dirty="0" smtClean="0"/>
              <a:t>. Le Français est parlé par plus de 200 millions de locuteurs et reste une langue internationale.</a:t>
            </a:r>
            <a:endParaRPr lang="fr-FR" sz="1100" b="1" dirty="0"/>
          </a:p>
        </p:txBody>
      </p:sp>
      <p:grpSp>
        <p:nvGrpSpPr>
          <p:cNvPr id="181" name="Groupe 180"/>
          <p:cNvGrpSpPr/>
          <p:nvPr/>
        </p:nvGrpSpPr>
        <p:grpSpPr>
          <a:xfrm>
            <a:off x="6588224" y="6165304"/>
            <a:ext cx="360040" cy="432048"/>
            <a:chOff x="6588224" y="6093296"/>
            <a:chExt cx="432048" cy="504056"/>
          </a:xfrm>
        </p:grpSpPr>
        <p:grpSp>
          <p:nvGrpSpPr>
            <p:cNvPr id="175" name="Groupe 174"/>
            <p:cNvGrpSpPr/>
            <p:nvPr/>
          </p:nvGrpSpPr>
          <p:grpSpPr>
            <a:xfrm>
              <a:off x="6588224" y="6093296"/>
              <a:ext cx="432048" cy="504056"/>
              <a:chOff x="3419872" y="3861048"/>
              <a:chExt cx="2340000" cy="2664295"/>
            </a:xfrm>
          </p:grpSpPr>
          <p:grpSp>
            <p:nvGrpSpPr>
              <p:cNvPr id="176" name="Groupe 16"/>
              <p:cNvGrpSpPr/>
              <p:nvPr/>
            </p:nvGrpSpPr>
            <p:grpSpPr>
              <a:xfrm>
                <a:off x="3419872" y="3861048"/>
                <a:ext cx="2340000" cy="2664295"/>
                <a:chOff x="3419872" y="3861048"/>
                <a:chExt cx="2340000" cy="2664295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3419872" y="3861048"/>
                  <a:ext cx="2340000" cy="1224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" name="Triangle isocèle 178"/>
                <p:cNvSpPr/>
                <p:nvPr/>
              </p:nvSpPr>
              <p:spPr>
                <a:xfrm rot="10800000">
                  <a:off x="3995936" y="5085183"/>
                  <a:ext cx="1728192" cy="1440160"/>
                </a:xfrm>
                <a:prstGeom prst="triangl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7" name="Rectangle 176"/>
              <p:cNvSpPr/>
              <p:nvPr/>
            </p:nvSpPr>
            <p:spPr>
              <a:xfrm>
                <a:off x="3995936" y="5013176"/>
                <a:ext cx="1692000" cy="10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80" name="Rectangle 179"/>
            <p:cNvSpPr/>
            <p:nvPr/>
          </p:nvSpPr>
          <p:spPr>
            <a:xfrm>
              <a:off x="6732240" y="6309320"/>
              <a:ext cx="252000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2" name="ZoneTexte 181"/>
          <p:cNvSpPr txBox="1"/>
          <p:nvPr/>
        </p:nvSpPr>
        <p:spPr>
          <a:xfrm>
            <a:off x="6983760" y="6165304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L’Afrique</a:t>
            </a:r>
            <a:r>
              <a:rPr lang="fr-FR" sz="1100" dirty="0" smtClean="0"/>
              <a:t> : Principale zone d’influence française. </a:t>
            </a:r>
            <a:endParaRPr lang="fr-FR" sz="1100" b="1" dirty="0"/>
          </a:p>
        </p:txBody>
      </p:sp>
      <p:cxnSp>
        <p:nvCxnSpPr>
          <p:cNvPr id="184" name="Connecteur droit 183"/>
          <p:cNvCxnSpPr>
            <a:stCxn id="149" idx="3"/>
            <a:endCxn id="160" idx="3"/>
          </p:cNvCxnSpPr>
          <p:nvPr/>
        </p:nvCxnSpPr>
        <p:spPr>
          <a:xfrm>
            <a:off x="6291808" y="5169242"/>
            <a:ext cx="8384" cy="147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184"/>
          <p:cNvCxnSpPr/>
          <p:nvPr/>
        </p:nvCxnSpPr>
        <p:spPr>
          <a:xfrm>
            <a:off x="2987824" y="5013176"/>
            <a:ext cx="8384" cy="1473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ZoneTexte 185"/>
          <p:cNvSpPr txBox="1"/>
          <p:nvPr/>
        </p:nvSpPr>
        <p:spPr>
          <a:xfrm>
            <a:off x="2967729" y="1124744"/>
            <a:ext cx="5961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Paris</a:t>
            </a:r>
            <a:endParaRPr lang="fr-FR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8" grpId="0" animBg="1"/>
      <p:bldP spid="36" grpId="0" animBg="1"/>
      <p:bldP spid="37" grpId="0" animBg="1"/>
      <p:bldP spid="57" grpId="0" animBg="1"/>
      <p:bldP spid="63" grpId="0" animBg="1"/>
      <p:bldP spid="64" grpId="0" animBg="1"/>
      <p:bldP spid="69" grpId="0" animBg="1"/>
      <p:bldP spid="12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95" grpId="0" animBg="1"/>
      <p:bldP spid="96" grpId="0" animBg="1"/>
      <p:bldP spid="97" grpId="0" animBg="1"/>
      <p:bldP spid="98" grpId="0" animBg="1"/>
      <p:bldP spid="101" grpId="0" animBg="1"/>
      <p:bldP spid="60" grpId="0"/>
      <p:bldP spid="62" grpId="0"/>
      <p:bldP spid="65" grpId="0"/>
      <p:bldP spid="66" grpId="0"/>
      <p:bldP spid="84" grpId="0"/>
      <p:bldP spid="86" grpId="0"/>
      <p:bldP spid="87" grpId="0" animBg="1"/>
      <p:bldP spid="88" grpId="0" animBg="1"/>
      <p:bldP spid="90" grpId="0" animBg="1"/>
      <p:bldP spid="91" grpId="0" animBg="1"/>
      <p:bldP spid="92" grpId="0" animBg="1"/>
      <p:bldP spid="93" grpId="0"/>
      <p:bldP spid="94" grpId="0"/>
      <p:bldP spid="99" grpId="0"/>
      <p:bldP spid="99" grpId="1"/>
      <p:bldP spid="100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7" grpId="0"/>
      <p:bldP spid="128" grpId="0" animBg="1"/>
      <p:bldP spid="129" grpId="0"/>
      <p:bldP spid="130" grpId="0" animBg="1"/>
      <p:bldP spid="131" grpId="0"/>
      <p:bldP spid="132" grpId="0" animBg="1"/>
      <p:bldP spid="133" grpId="0" animBg="1"/>
      <p:bldP spid="134" grpId="0" animBg="1"/>
      <p:bldP spid="135" grpId="0"/>
      <p:bldP spid="136" grpId="0"/>
      <p:bldP spid="144" grpId="0" animBg="1"/>
      <p:bldP spid="146" grpId="0" animBg="1"/>
      <p:bldP spid="149" grpId="0"/>
      <p:bldP spid="150" grpId="0" animBg="1"/>
      <p:bldP spid="151" grpId="0"/>
      <p:bldP spid="152" grpId="0" animBg="1"/>
      <p:bldP spid="154" grpId="0"/>
      <p:bldP spid="155" grpId="0" animBg="1"/>
      <p:bldP spid="156" grpId="0" animBg="1"/>
      <p:bldP spid="157" grpId="0"/>
      <p:bldP spid="158" grpId="0"/>
      <p:bldP spid="159" grpId="0" animBg="1"/>
      <p:bldP spid="160" grpId="0"/>
      <p:bldP spid="161" grpId="0" animBg="1"/>
      <p:bldP spid="163" grpId="0"/>
      <p:bldP spid="164" grpId="0" animBg="1"/>
      <p:bldP spid="165" grpId="0"/>
      <p:bldP spid="166" grpId="0" animBg="1"/>
      <p:bldP spid="167" grpId="0"/>
      <p:bldP spid="168" grpId="0" animBg="1"/>
      <p:bldP spid="169" grpId="0"/>
      <p:bldP spid="170" grpId="0" animBg="1"/>
      <p:bldP spid="171" grpId="0"/>
      <p:bldP spid="173" grpId="0" animBg="1"/>
      <p:bldP spid="174" grpId="0"/>
      <p:bldP spid="182" grpId="0"/>
      <p:bldP spid="18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300</Words>
  <Application>Microsoft Office PowerPoint</Application>
  <PresentationFormat>Affichage à l'écran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9</cp:revision>
  <dcterms:created xsi:type="dcterms:W3CDTF">2012-06-01T17:45:26Z</dcterms:created>
  <dcterms:modified xsi:type="dcterms:W3CDTF">2012-06-06T06:41:06Z</dcterms:modified>
</cp:coreProperties>
</file>