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6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32768-6977-44AA-85FB-024EBE6F0F8D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EF69-71E4-4FD9-91DF-7DD5D4E306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90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2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3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66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2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29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9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45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5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97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90E5-C4BB-45C7-9D37-E038ABF8DC6A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4CB5-D00E-4351-9F90-0F816748F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6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ZoneTexte 109"/>
          <p:cNvSpPr txBox="1"/>
          <p:nvPr/>
        </p:nvSpPr>
        <p:spPr>
          <a:xfrm>
            <a:off x="39122" y="5975400"/>
            <a:ext cx="1268887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Les agriculteurs génèrent 6,7% de la valeur créée</a:t>
            </a:r>
            <a:endParaRPr lang="fr-FR" sz="12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810" y="15032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La chaine de valeur du commerce du café.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122" y="690117"/>
            <a:ext cx="2016224" cy="92333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25 Millions de producteurs de café.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29562" y="1632105"/>
            <a:ext cx="0" cy="374111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25506" y="5373216"/>
            <a:ext cx="948566" cy="648072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11,6 Md $</a:t>
            </a:r>
            <a:endParaRPr lang="fr-F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>
            <a:stCxn id="7" idx="6"/>
            <a:endCxn id="18" idx="2"/>
          </p:cNvCxnSpPr>
          <p:nvPr/>
        </p:nvCxnSpPr>
        <p:spPr>
          <a:xfrm flipV="1">
            <a:off x="1893328" y="2747759"/>
            <a:ext cx="590440" cy="784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83768" y="663080"/>
            <a:ext cx="2160240" cy="147732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Négociants /chargeurs</a:t>
            </a:r>
            <a:endParaRPr lang="fr-FR" sz="2000" b="1" dirty="0" smtClean="0"/>
          </a:p>
          <a:p>
            <a:pPr algn="ctr"/>
            <a:r>
              <a:rPr lang="fr-FR" sz="1600" b="1" dirty="0" smtClean="0"/>
              <a:t> 9 entreprises achètent  60% de la production.</a:t>
            </a:r>
          </a:p>
          <a:p>
            <a:pPr algn="ctr"/>
            <a:endParaRPr lang="fr-FR" b="1" dirty="0" smtClean="0"/>
          </a:p>
        </p:txBody>
      </p:sp>
      <p:sp>
        <p:nvSpPr>
          <p:cNvPr id="18" name="Ellipse 17"/>
          <p:cNvSpPr/>
          <p:nvPr/>
        </p:nvSpPr>
        <p:spPr>
          <a:xfrm>
            <a:off x="2483768" y="2212508"/>
            <a:ext cx="1728192" cy="107050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98,5 M de sacs</a:t>
            </a: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exportés</a:t>
            </a:r>
            <a:endParaRPr lang="fr-F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Connecteur droit avec flèche 19"/>
          <p:cNvCxnSpPr>
            <a:stCxn id="7" idx="6"/>
            <a:endCxn id="21" idx="2"/>
          </p:cNvCxnSpPr>
          <p:nvPr/>
        </p:nvCxnSpPr>
        <p:spPr>
          <a:xfrm>
            <a:off x="1893328" y="3532203"/>
            <a:ext cx="783449" cy="626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èche droite 35"/>
          <p:cNvSpPr/>
          <p:nvPr/>
        </p:nvSpPr>
        <p:spPr>
          <a:xfrm>
            <a:off x="6894676" y="1114907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4974378" y="663080"/>
            <a:ext cx="1901877" cy="141577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 Torréfacteurs </a:t>
            </a:r>
          </a:p>
          <a:p>
            <a:pPr algn="ctr"/>
            <a:r>
              <a:rPr lang="fr-FR" sz="1600" b="1" dirty="0" smtClean="0"/>
              <a:t>11 industriels</a:t>
            </a:r>
          </a:p>
          <a:p>
            <a:pPr algn="ctr"/>
            <a:r>
              <a:rPr lang="fr-FR" sz="1600" b="1" dirty="0" smtClean="0"/>
              <a:t>transforment 60% du café exporté.</a:t>
            </a:r>
          </a:p>
          <a:p>
            <a:pPr algn="ctr"/>
            <a:endParaRPr lang="fr-FR" b="1" dirty="0" smtClean="0"/>
          </a:p>
        </p:txBody>
      </p:sp>
      <p:sp>
        <p:nvSpPr>
          <p:cNvPr id="7" name="Ellipse 6"/>
          <p:cNvSpPr/>
          <p:nvPr/>
        </p:nvSpPr>
        <p:spPr>
          <a:xfrm>
            <a:off x="39122" y="2848127"/>
            <a:ext cx="1854206" cy="136815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132 Millions de sacs en 2012</a:t>
            </a:r>
            <a:endParaRPr lang="fr-FR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76777" y="3752634"/>
            <a:ext cx="1152128" cy="812201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ysClr val="windowText" lastClr="000000"/>
                </a:solidFill>
              </a:rPr>
              <a:t>43,4 M de sacs marché local</a:t>
            </a:r>
            <a:endParaRPr lang="fr-FR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Flèche droite 42"/>
          <p:cNvSpPr/>
          <p:nvPr/>
        </p:nvSpPr>
        <p:spPr>
          <a:xfrm>
            <a:off x="4644008" y="1124745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7315431" y="1045665"/>
            <a:ext cx="1685745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D</a:t>
            </a:r>
            <a:r>
              <a:rPr lang="fr-FR" sz="2000" b="1" dirty="0" smtClean="0"/>
              <a:t>istributeurs</a:t>
            </a:r>
          </a:p>
        </p:txBody>
      </p:sp>
      <p:cxnSp>
        <p:nvCxnSpPr>
          <p:cNvPr id="48" name="Connecteur droit avec flèche 47"/>
          <p:cNvCxnSpPr>
            <a:stCxn id="46" idx="2"/>
          </p:cNvCxnSpPr>
          <p:nvPr/>
        </p:nvCxnSpPr>
        <p:spPr>
          <a:xfrm flipH="1">
            <a:off x="7834510" y="1445775"/>
            <a:ext cx="323794" cy="3152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6876256" y="1759271"/>
            <a:ext cx="1147581" cy="1453705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fr-FR" sz="1300" b="1" spc="-100" dirty="0" smtClean="0"/>
              <a:t>Consommation domestique</a:t>
            </a:r>
          </a:p>
          <a:p>
            <a:pPr algn="ctr"/>
            <a:r>
              <a:rPr lang="fr-FR" sz="1400" b="1" spc="-100" dirty="0" smtClean="0"/>
              <a:t>(Grande distribution, magasins spécialisés) 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100392" y="1760980"/>
            <a:ext cx="1017454" cy="145199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sz="1200" b="1" spc="-100" dirty="0" smtClean="0"/>
              <a:t>Consommation commerciale</a:t>
            </a:r>
            <a:endParaRPr lang="fr-FR" sz="1400" spc="-100" dirty="0" smtClean="0"/>
          </a:p>
          <a:p>
            <a:pPr algn="ctr"/>
            <a:r>
              <a:rPr lang="fr-FR" sz="1400" b="1" spc="-100" dirty="0" smtClean="0"/>
              <a:t>(café, restaura- </a:t>
            </a:r>
            <a:r>
              <a:rPr lang="fr-FR" sz="1400" b="1" spc="-100" dirty="0" err="1" smtClean="0"/>
              <a:t>tion</a:t>
            </a:r>
            <a:r>
              <a:rPr lang="fr-FR" sz="1400" b="1" spc="-100" dirty="0" smtClean="0"/>
              <a:t>)</a:t>
            </a:r>
          </a:p>
        </p:txBody>
      </p:sp>
      <p:sp>
        <p:nvSpPr>
          <p:cNvPr id="75" name="Ellipse 74"/>
          <p:cNvSpPr/>
          <p:nvPr/>
        </p:nvSpPr>
        <p:spPr>
          <a:xfrm>
            <a:off x="6593848" y="4346541"/>
            <a:ext cx="2520280" cy="2448272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174 Milliard de $</a:t>
            </a:r>
          </a:p>
          <a:p>
            <a:pPr algn="ctr"/>
            <a:r>
              <a:rPr lang="fr-FR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dont </a:t>
            </a:r>
            <a:r>
              <a:rPr lang="fr-FR" sz="1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147,9 Md dans les pays importateurs soit</a:t>
            </a:r>
          </a:p>
          <a:p>
            <a:pPr algn="ctr"/>
            <a:r>
              <a:rPr lang="fr-FR" sz="1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 85% de la valeur créée.</a:t>
            </a:r>
            <a:endParaRPr lang="fr-FR" sz="1400" dirty="0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77" name="Connecteur droit avec flèche 76"/>
          <p:cNvCxnSpPr>
            <a:stCxn id="18" idx="6"/>
            <a:endCxn id="78" idx="2"/>
          </p:cNvCxnSpPr>
          <p:nvPr/>
        </p:nvCxnSpPr>
        <p:spPr>
          <a:xfrm>
            <a:off x="4211960" y="2747759"/>
            <a:ext cx="2477832" cy="91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llipse 77"/>
          <p:cNvSpPr/>
          <p:nvPr/>
        </p:nvSpPr>
        <p:spPr>
          <a:xfrm>
            <a:off x="6689792" y="3128771"/>
            <a:ext cx="2328816" cy="107050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8,6 Milliards de tasses consommées</a:t>
            </a:r>
            <a:endParaRPr lang="fr-FR" b="1" dirty="0">
              <a:solidFill>
                <a:sysClr val="windowText" lastClr="000000"/>
              </a:solidFill>
            </a:endParaRPr>
          </a:p>
        </p:txBody>
      </p:sp>
      <p:cxnSp>
        <p:nvCxnSpPr>
          <p:cNvPr id="90" name="Connecteur droit avec flèche 89"/>
          <p:cNvCxnSpPr/>
          <p:nvPr/>
        </p:nvCxnSpPr>
        <p:spPr>
          <a:xfrm>
            <a:off x="7834510" y="4158735"/>
            <a:ext cx="0" cy="441666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21" idx="6"/>
            <a:endCxn id="78" idx="2"/>
          </p:cNvCxnSpPr>
          <p:nvPr/>
        </p:nvCxnSpPr>
        <p:spPr>
          <a:xfrm flipV="1">
            <a:off x="3828905" y="3664022"/>
            <a:ext cx="2860887" cy="494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>
            <a:stCxn id="46" idx="2"/>
            <a:endCxn id="54" idx="0"/>
          </p:cNvCxnSpPr>
          <p:nvPr/>
        </p:nvCxnSpPr>
        <p:spPr>
          <a:xfrm>
            <a:off x="8158304" y="1445775"/>
            <a:ext cx="450815" cy="3152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Flèche droite 136"/>
          <p:cNvSpPr/>
          <p:nvPr/>
        </p:nvSpPr>
        <p:spPr>
          <a:xfrm>
            <a:off x="1096862" y="5373216"/>
            <a:ext cx="5497198" cy="64807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Valeur ajoutée créée</a:t>
            </a:r>
            <a:endParaRPr lang="fr-FR" dirty="0"/>
          </a:p>
        </p:txBody>
      </p:sp>
      <p:sp>
        <p:nvSpPr>
          <p:cNvPr id="145" name="ZoneTexte 144"/>
          <p:cNvSpPr txBox="1"/>
          <p:nvPr/>
        </p:nvSpPr>
        <p:spPr>
          <a:xfrm>
            <a:off x="4359248" y="4145388"/>
            <a:ext cx="18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1 kg de café vert génère </a:t>
            </a:r>
            <a:r>
              <a:rPr lang="fr-FR" sz="1200" b="1" dirty="0" smtClean="0"/>
              <a:t>au minimum</a:t>
            </a:r>
            <a:endParaRPr lang="fr-FR" sz="1200" b="1" dirty="0" smtClean="0"/>
          </a:p>
          <a:p>
            <a:pPr algn="ctr"/>
            <a:r>
              <a:rPr lang="fr-FR" sz="1200" b="1" dirty="0" smtClean="0"/>
              <a:t>60 tasses de café. </a:t>
            </a:r>
            <a:endParaRPr lang="fr-FR" sz="1200" b="1" dirty="0"/>
          </a:p>
        </p:txBody>
      </p:sp>
      <p:sp>
        <p:nvSpPr>
          <p:cNvPr id="152" name="Ellipse 151"/>
          <p:cNvSpPr/>
          <p:nvPr/>
        </p:nvSpPr>
        <p:spPr>
          <a:xfrm>
            <a:off x="4080595" y="1759907"/>
            <a:ext cx="1787566" cy="130905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Bourses Londres et de New-York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80% des transactions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 rot="21414221">
            <a:off x="1794932" y="1648178"/>
            <a:ext cx="2993091" cy="1959734"/>
          </a:xfrm>
          <a:custGeom>
            <a:avLst/>
            <a:gdLst>
              <a:gd name="connsiteX0" fmla="*/ 2483556 w 2483556"/>
              <a:gd name="connsiteY0" fmla="*/ 1365955 h 1959734"/>
              <a:gd name="connsiteX1" fmla="*/ 1806223 w 2483556"/>
              <a:gd name="connsiteY1" fmla="*/ 1885244 h 1959734"/>
              <a:gd name="connsiteX2" fmla="*/ 756356 w 2483556"/>
              <a:gd name="connsiteY2" fmla="*/ 1896533 h 1959734"/>
              <a:gd name="connsiteX3" fmla="*/ 225778 w 2483556"/>
              <a:gd name="connsiteY3" fmla="*/ 1320800 h 1959734"/>
              <a:gd name="connsiteX4" fmla="*/ 0 w 2483556"/>
              <a:gd name="connsiteY4" fmla="*/ 0 h 195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556" h="1959734">
                <a:moveTo>
                  <a:pt x="2483556" y="1365955"/>
                </a:moveTo>
                <a:cubicBezTo>
                  <a:pt x="2288823" y="1581384"/>
                  <a:pt x="2094090" y="1796814"/>
                  <a:pt x="1806223" y="1885244"/>
                </a:cubicBezTo>
                <a:cubicBezTo>
                  <a:pt x="1518356" y="1973674"/>
                  <a:pt x="1019764" y="1990607"/>
                  <a:pt x="756356" y="1896533"/>
                </a:cubicBezTo>
                <a:cubicBezTo>
                  <a:pt x="492948" y="1802459"/>
                  <a:pt x="351837" y="1636889"/>
                  <a:pt x="225778" y="1320800"/>
                </a:cubicBezTo>
                <a:cubicBezTo>
                  <a:pt x="99719" y="1004711"/>
                  <a:pt x="49859" y="502355"/>
                  <a:pt x="0" y="0"/>
                </a:cubicBezTo>
              </a:path>
            </a:pathLst>
          </a:custGeom>
          <a:noFill/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660990" y="1682882"/>
            <a:ext cx="1209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Détermine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l</a:t>
            </a:r>
            <a:r>
              <a:rPr lang="fr-FR" sz="1400" b="1" dirty="0" smtClean="0">
                <a:solidFill>
                  <a:srgbClr val="FF0000"/>
                </a:solidFill>
              </a:rPr>
              <a:t>e prix d’achat payé aux producteurs.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2055346" y="1124745"/>
            <a:ext cx="50043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4" grpId="0" animBg="1"/>
      <p:bldP spid="10" grpId="0" animBg="1"/>
      <p:bldP spid="16" grpId="0" animBg="1"/>
      <p:bldP spid="18" grpId="0" animBg="1"/>
      <p:bldP spid="36" grpId="0" animBg="1"/>
      <p:bldP spid="37" grpId="0" animBg="1"/>
      <p:bldP spid="7" grpId="0" animBg="1"/>
      <p:bldP spid="21" grpId="0" animBg="1"/>
      <p:bldP spid="43" grpId="0" animBg="1"/>
      <p:bldP spid="46" grpId="0" animBg="1"/>
      <p:bldP spid="53" grpId="0" animBg="1"/>
      <p:bldP spid="54" grpId="0" animBg="1"/>
      <p:bldP spid="75" grpId="0" animBg="1"/>
      <p:bldP spid="78" grpId="0" animBg="1"/>
      <p:bldP spid="137" grpId="0" animBg="1"/>
      <p:bldP spid="145" grpId="0" animBg="1"/>
      <p:bldP spid="152" grpId="0" animBg="1"/>
      <p:bldP spid="23" grpId="0" animBg="1"/>
      <p:bldP spid="24" grpId="0"/>
      <p:bldP spid="1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146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chaine de valeur du commerce du café.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chaine de valeur du commerce du café.</dc:title>
  <dc:creator>TESSSON VINCENT</dc:creator>
  <cp:lastModifiedBy>TESSSON VINCENT</cp:lastModifiedBy>
  <cp:revision>14</cp:revision>
  <dcterms:created xsi:type="dcterms:W3CDTF">2014-10-28T16:34:04Z</dcterms:created>
  <dcterms:modified xsi:type="dcterms:W3CDTF">2014-12-03T17:14:13Z</dcterms:modified>
</cp:coreProperties>
</file>