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8AA56-6F4E-4C57-A30C-71BCF4F2526C}" type="datetimeFigureOut">
              <a:rPr lang="fr-FR" smtClean="0"/>
              <a:t>14/04/2015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5DA486-4EFE-4847-825C-C2791409F105}" type="slidenum">
              <a:rPr lang="fr-FR" smtClean="0"/>
              <a:t>‹N°›</a:t>
            </a:fld>
            <a:endParaRPr lang="fr-FR"/>
          </a:p>
        </p:txBody>
      </p:sp>
    </p:spTree>
    <p:extLst>
      <p:ext uri="{BB962C8B-B14F-4D97-AF65-F5344CB8AC3E}">
        <p14:creationId xmlns:p14="http://schemas.microsoft.com/office/powerpoint/2010/main" val="2008026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5DA486-4EFE-4847-825C-C2791409F105}" type="slidenum">
              <a:rPr lang="fr-FR" smtClean="0"/>
              <a:t>4</a:t>
            </a:fld>
            <a:endParaRPr lang="fr-FR"/>
          </a:p>
        </p:txBody>
      </p:sp>
    </p:spTree>
    <p:extLst>
      <p:ext uri="{BB962C8B-B14F-4D97-AF65-F5344CB8AC3E}">
        <p14:creationId xmlns:p14="http://schemas.microsoft.com/office/powerpoint/2010/main" val="280131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F5DA486-4EFE-4847-825C-C2791409F105}" type="slidenum">
              <a:rPr lang="fr-FR" smtClean="0"/>
              <a:t>9</a:t>
            </a:fld>
            <a:endParaRPr lang="fr-FR"/>
          </a:p>
        </p:txBody>
      </p:sp>
    </p:spTree>
    <p:extLst>
      <p:ext uri="{BB962C8B-B14F-4D97-AF65-F5344CB8AC3E}">
        <p14:creationId xmlns:p14="http://schemas.microsoft.com/office/powerpoint/2010/main" val="1474156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4AA40AB-7519-4730-A530-8CF24FB8F354}" type="datetimeFigureOut">
              <a:rPr lang="fr-FR" smtClean="0"/>
              <a:t>14/04/2015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6669C3-5354-41B4-9FB0-6CB6E3349AB0}" type="slidenum">
              <a:rPr lang="fr-FR" smtClean="0"/>
              <a:t>‹N°›</a:t>
            </a:fld>
            <a:endParaRPr lang="fr-FR"/>
          </a:p>
        </p:txBody>
      </p:sp>
    </p:spTree>
    <p:extLst>
      <p:ext uri="{BB962C8B-B14F-4D97-AF65-F5344CB8AC3E}">
        <p14:creationId xmlns:p14="http://schemas.microsoft.com/office/powerpoint/2010/main" val="10361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AA40AB-7519-4730-A530-8CF24FB8F354}" type="datetimeFigureOut">
              <a:rPr lang="fr-FR" smtClean="0"/>
              <a:t>14/04/2015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6669C3-5354-41B4-9FB0-6CB6E3349AB0}" type="slidenum">
              <a:rPr lang="fr-FR" smtClean="0"/>
              <a:t>‹N°›</a:t>
            </a:fld>
            <a:endParaRPr lang="fr-FR"/>
          </a:p>
        </p:txBody>
      </p:sp>
    </p:spTree>
    <p:extLst>
      <p:ext uri="{BB962C8B-B14F-4D97-AF65-F5344CB8AC3E}">
        <p14:creationId xmlns:p14="http://schemas.microsoft.com/office/powerpoint/2010/main" val="825495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AA40AB-7519-4730-A530-8CF24FB8F354}" type="datetimeFigureOut">
              <a:rPr lang="fr-FR" smtClean="0"/>
              <a:t>14/04/2015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6669C3-5354-41B4-9FB0-6CB6E3349AB0}" type="slidenum">
              <a:rPr lang="fr-FR" smtClean="0"/>
              <a:t>‹N°›</a:t>
            </a:fld>
            <a:endParaRPr lang="fr-FR"/>
          </a:p>
        </p:txBody>
      </p:sp>
    </p:spTree>
    <p:extLst>
      <p:ext uri="{BB962C8B-B14F-4D97-AF65-F5344CB8AC3E}">
        <p14:creationId xmlns:p14="http://schemas.microsoft.com/office/powerpoint/2010/main" val="168314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AA40AB-7519-4730-A530-8CF24FB8F354}" type="datetimeFigureOut">
              <a:rPr lang="fr-FR" smtClean="0"/>
              <a:t>14/04/2015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6669C3-5354-41B4-9FB0-6CB6E3349AB0}" type="slidenum">
              <a:rPr lang="fr-FR" smtClean="0"/>
              <a:t>‹N°›</a:t>
            </a:fld>
            <a:endParaRPr lang="fr-FR"/>
          </a:p>
        </p:txBody>
      </p:sp>
    </p:spTree>
    <p:extLst>
      <p:ext uri="{BB962C8B-B14F-4D97-AF65-F5344CB8AC3E}">
        <p14:creationId xmlns:p14="http://schemas.microsoft.com/office/powerpoint/2010/main" val="16455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4AA40AB-7519-4730-A530-8CF24FB8F354}" type="datetimeFigureOut">
              <a:rPr lang="fr-FR" smtClean="0"/>
              <a:t>14/04/2015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6669C3-5354-41B4-9FB0-6CB6E3349AB0}" type="slidenum">
              <a:rPr lang="fr-FR" smtClean="0"/>
              <a:t>‹N°›</a:t>
            </a:fld>
            <a:endParaRPr lang="fr-FR"/>
          </a:p>
        </p:txBody>
      </p:sp>
    </p:spTree>
    <p:extLst>
      <p:ext uri="{BB962C8B-B14F-4D97-AF65-F5344CB8AC3E}">
        <p14:creationId xmlns:p14="http://schemas.microsoft.com/office/powerpoint/2010/main" val="88053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4AA40AB-7519-4730-A530-8CF24FB8F354}" type="datetimeFigureOut">
              <a:rPr lang="fr-FR" smtClean="0"/>
              <a:t>14/04/2015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6669C3-5354-41B4-9FB0-6CB6E3349AB0}" type="slidenum">
              <a:rPr lang="fr-FR" smtClean="0"/>
              <a:t>‹N°›</a:t>
            </a:fld>
            <a:endParaRPr lang="fr-FR"/>
          </a:p>
        </p:txBody>
      </p:sp>
    </p:spTree>
    <p:extLst>
      <p:ext uri="{BB962C8B-B14F-4D97-AF65-F5344CB8AC3E}">
        <p14:creationId xmlns:p14="http://schemas.microsoft.com/office/powerpoint/2010/main" val="119564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AA40AB-7519-4730-A530-8CF24FB8F354}" type="datetimeFigureOut">
              <a:rPr lang="fr-FR" smtClean="0"/>
              <a:t>14/04/2015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06669C3-5354-41B4-9FB0-6CB6E3349AB0}" type="slidenum">
              <a:rPr lang="fr-FR" smtClean="0"/>
              <a:t>‹N°›</a:t>
            </a:fld>
            <a:endParaRPr lang="fr-FR"/>
          </a:p>
        </p:txBody>
      </p:sp>
    </p:spTree>
    <p:extLst>
      <p:ext uri="{BB962C8B-B14F-4D97-AF65-F5344CB8AC3E}">
        <p14:creationId xmlns:p14="http://schemas.microsoft.com/office/powerpoint/2010/main" val="240346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4AA40AB-7519-4730-A530-8CF24FB8F354}" type="datetimeFigureOut">
              <a:rPr lang="fr-FR" smtClean="0"/>
              <a:t>14/04/2015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06669C3-5354-41B4-9FB0-6CB6E3349AB0}" type="slidenum">
              <a:rPr lang="fr-FR" smtClean="0"/>
              <a:t>‹N°›</a:t>
            </a:fld>
            <a:endParaRPr lang="fr-FR"/>
          </a:p>
        </p:txBody>
      </p:sp>
    </p:spTree>
    <p:extLst>
      <p:ext uri="{BB962C8B-B14F-4D97-AF65-F5344CB8AC3E}">
        <p14:creationId xmlns:p14="http://schemas.microsoft.com/office/powerpoint/2010/main" val="165095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AA40AB-7519-4730-A530-8CF24FB8F354}" type="datetimeFigureOut">
              <a:rPr lang="fr-FR" smtClean="0"/>
              <a:t>14/04/2015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06669C3-5354-41B4-9FB0-6CB6E3349AB0}" type="slidenum">
              <a:rPr lang="fr-FR" smtClean="0"/>
              <a:t>‹N°›</a:t>
            </a:fld>
            <a:endParaRPr lang="fr-FR"/>
          </a:p>
        </p:txBody>
      </p:sp>
    </p:spTree>
    <p:extLst>
      <p:ext uri="{BB962C8B-B14F-4D97-AF65-F5344CB8AC3E}">
        <p14:creationId xmlns:p14="http://schemas.microsoft.com/office/powerpoint/2010/main" val="31252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4AA40AB-7519-4730-A530-8CF24FB8F354}" type="datetimeFigureOut">
              <a:rPr lang="fr-FR" smtClean="0"/>
              <a:t>14/04/2015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6669C3-5354-41B4-9FB0-6CB6E3349AB0}" type="slidenum">
              <a:rPr lang="fr-FR" smtClean="0"/>
              <a:t>‹N°›</a:t>
            </a:fld>
            <a:endParaRPr lang="fr-FR"/>
          </a:p>
        </p:txBody>
      </p:sp>
    </p:spTree>
    <p:extLst>
      <p:ext uri="{BB962C8B-B14F-4D97-AF65-F5344CB8AC3E}">
        <p14:creationId xmlns:p14="http://schemas.microsoft.com/office/powerpoint/2010/main" val="103360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4AA40AB-7519-4730-A530-8CF24FB8F354}" type="datetimeFigureOut">
              <a:rPr lang="fr-FR" smtClean="0"/>
              <a:t>14/04/2015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6669C3-5354-41B4-9FB0-6CB6E3349AB0}" type="slidenum">
              <a:rPr lang="fr-FR" smtClean="0"/>
              <a:t>‹N°›</a:t>
            </a:fld>
            <a:endParaRPr lang="fr-FR"/>
          </a:p>
        </p:txBody>
      </p:sp>
    </p:spTree>
    <p:extLst>
      <p:ext uri="{BB962C8B-B14F-4D97-AF65-F5344CB8AC3E}">
        <p14:creationId xmlns:p14="http://schemas.microsoft.com/office/powerpoint/2010/main" val="239382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A40AB-7519-4730-A530-8CF24FB8F354}" type="datetimeFigureOut">
              <a:rPr lang="fr-FR" smtClean="0"/>
              <a:t>14/04/2015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669C3-5354-41B4-9FB0-6CB6E3349AB0}" type="slidenum">
              <a:rPr lang="fr-FR" smtClean="0"/>
              <a:t>‹N°›</a:t>
            </a:fld>
            <a:endParaRPr lang="fr-FR"/>
          </a:p>
        </p:txBody>
      </p:sp>
    </p:spTree>
    <p:extLst>
      <p:ext uri="{BB962C8B-B14F-4D97-AF65-F5344CB8AC3E}">
        <p14:creationId xmlns:p14="http://schemas.microsoft.com/office/powerpoint/2010/main" val="2622498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260648"/>
            <a:ext cx="7772400" cy="578495"/>
          </a:xfrm>
        </p:spPr>
        <p:txBody>
          <a:bodyPr>
            <a:normAutofit fontScale="90000"/>
          </a:bodyPr>
          <a:lstStyle/>
          <a:p>
            <a:r>
              <a:rPr lang="fr-FR" dirty="0" smtClean="0"/>
              <a:t>Qu’est-ce que le Moyen-Orient ?</a:t>
            </a:r>
            <a:endParaRPr lang="fr-FR" dirty="0"/>
          </a:p>
        </p:txBody>
      </p:sp>
      <p:pic>
        <p:nvPicPr>
          <p:cNvPr id="4" name="Image 3" descr="http://le-lutin-savant.com/g-moyen-orient-geographie.img/Moyen-Orient-carte-du-Moyen-Orient-Israel-Liban-Syrie-Jordanie-Iran-Iraq-Koweit-Barhain-Quatar-Oman-Arabie-Saoudite-Emirat-Arabe-Oman-Yemen-2.jpg"/>
          <p:cNvPicPr/>
          <p:nvPr/>
        </p:nvPicPr>
        <p:blipFill>
          <a:blip r:embed="rId2">
            <a:extLst>
              <a:ext uri="{28A0092B-C50C-407E-A947-70E740481C1C}">
                <a14:useLocalDpi xmlns:a14="http://schemas.microsoft.com/office/drawing/2010/main" val="0"/>
              </a:ext>
            </a:extLst>
          </a:blip>
          <a:srcRect/>
          <a:stretch>
            <a:fillRect/>
          </a:stretch>
        </p:blipFill>
        <p:spPr bwMode="auto">
          <a:xfrm>
            <a:off x="43880" y="933233"/>
            <a:ext cx="6552728" cy="3791911"/>
          </a:xfrm>
          <a:prstGeom prst="rect">
            <a:avLst/>
          </a:prstGeom>
          <a:noFill/>
          <a:ln>
            <a:noFill/>
          </a:ln>
        </p:spPr>
      </p:pic>
      <p:sp>
        <p:nvSpPr>
          <p:cNvPr id="5" name="Forme libre 4"/>
          <p:cNvSpPr/>
          <p:nvPr/>
        </p:nvSpPr>
        <p:spPr>
          <a:xfrm>
            <a:off x="203703" y="1484785"/>
            <a:ext cx="4714768" cy="3024336"/>
          </a:xfrm>
          <a:custGeom>
            <a:avLst/>
            <a:gdLst>
              <a:gd name="connsiteX0" fmla="*/ 900113 w 2205038"/>
              <a:gd name="connsiteY0" fmla="*/ 38100 h 1976437"/>
              <a:gd name="connsiteX1" fmla="*/ 819150 w 2205038"/>
              <a:gd name="connsiteY1" fmla="*/ 52387 h 1976437"/>
              <a:gd name="connsiteX2" fmla="*/ 657225 w 2205038"/>
              <a:gd name="connsiteY2" fmla="*/ 71437 h 1976437"/>
              <a:gd name="connsiteX3" fmla="*/ 542925 w 2205038"/>
              <a:gd name="connsiteY3" fmla="*/ 14287 h 1976437"/>
              <a:gd name="connsiteX4" fmla="*/ 423863 w 2205038"/>
              <a:gd name="connsiteY4" fmla="*/ 9525 h 1976437"/>
              <a:gd name="connsiteX5" fmla="*/ 280988 w 2205038"/>
              <a:gd name="connsiteY5" fmla="*/ 52387 h 1976437"/>
              <a:gd name="connsiteX6" fmla="*/ 161925 w 2205038"/>
              <a:gd name="connsiteY6" fmla="*/ 47625 h 1976437"/>
              <a:gd name="connsiteX7" fmla="*/ 114300 w 2205038"/>
              <a:gd name="connsiteY7" fmla="*/ 0 h 1976437"/>
              <a:gd name="connsiteX8" fmla="*/ 42863 w 2205038"/>
              <a:gd name="connsiteY8" fmla="*/ 14287 h 1976437"/>
              <a:gd name="connsiteX9" fmla="*/ 38100 w 2205038"/>
              <a:gd name="connsiteY9" fmla="*/ 104775 h 1976437"/>
              <a:gd name="connsiteX10" fmla="*/ 95250 w 2205038"/>
              <a:gd name="connsiteY10" fmla="*/ 242887 h 1976437"/>
              <a:gd name="connsiteX11" fmla="*/ 219075 w 2205038"/>
              <a:gd name="connsiteY11" fmla="*/ 385762 h 1976437"/>
              <a:gd name="connsiteX12" fmla="*/ 319088 w 2205038"/>
              <a:gd name="connsiteY12" fmla="*/ 376237 h 1976437"/>
              <a:gd name="connsiteX13" fmla="*/ 333375 w 2205038"/>
              <a:gd name="connsiteY13" fmla="*/ 333375 h 1976437"/>
              <a:gd name="connsiteX14" fmla="*/ 395288 w 2205038"/>
              <a:gd name="connsiteY14" fmla="*/ 381000 h 1976437"/>
              <a:gd name="connsiteX15" fmla="*/ 523875 w 2205038"/>
              <a:gd name="connsiteY15" fmla="*/ 376237 h 1976437"/>
              <a:gd name="connsiteX16" fmla="*/ 571500 w 2205038"/>
              <a:gd name="connsiteY16" fmla="*/ 361950 h 1976437"/>
              <a:gd name="connsiteX17" fmla="*/ 614363 w 2205038"/>
              <a:gd name="connsiteY17" fmla="*/ 361950 h 1976437"/>
              <a:gd name="connsiteX18" fmla="*/ 576263 w 2205038"/>
              <a:gd name="connsiteY18" fmla="*/ 514350 h 1976437"/>
              <a:gd name="connsiteX19" fmla="*/ 523875 w 2205038"/>
              <a:gd name="connsiteY19" fmla="*/ 685800 h 1976437"/>
              <a:gd name="connsiteX20" fmla="*/ 533400 w 2205038"/>
              <a:gd name="connsiteY20" fmla="*/ 714375 h 1976437"/>
              <a:gd name="connsiteX21" fmla="*/ 466725 w 2205038"/>
              <a:gd name="connsiteY21" fmla="*/ 723900 h 1976437"/>
              <a:gd name="connsiteX22" fmla="*/ 371475 w 2205038"/>
              <a:gd name="connsiteY22" fmla="*/ 685800 h 1976437"/>
              <a:gd name="connsiteX23" fmla="*/ 300038 w 2205038"/>
              <a:gd name="connsiteY23" fmla="*/ 728662 h 1976437"/>
              <a:gd name="connsiteX24" fmla="*/ 171450 w 2205038"/>
              <a:gd name="connsiteY24" fmla="*/ 719137 h 1976437"/>
              <a:gd name="connsiteX25" fmla="*/ 66675 w 2205038"/>
              <a:gd name="connsiteY25" fmla="*/ 685800 h 1976437"/>
              <a:gd name="connsiteX26" fmla="*/ 0 w 2205038"/>
              <a:gd name="connsiteY26" fmla="*/ 685800 h 1976437"/>
              <a:gd name="connsiteX27" fmla="*/ 38100 w 2205038"/>
              <a:gd name="connsiteY27" fmla="*/ 1338262 h 1976437"/>
              <a:gd name="connsiteX28" fmla="*/ 457200 w 2205038"/>
              <a:gd name="connsiteY28" fmla="*/ 1328737 h 1976437"/>
              <a:gd name="connsiteX29" fmla="*/ 514350 w 2205038"/>
              <a:gd name="connsiteY29" fmla="*/ 1357312 h 1976437"/>
              <a:gd name="connsiteX30" fmla="*/ 595313 w 2205038"/>
              <a:gd name="connsiteY30" fmla="*/ 1328737 h 1976437"/>
              <a:gd name="connsiteX31" fmla="*/ 623888 w 2205038"/>
              <a:gd name="connsiteY31" fmla="*/ 1281112 h 1976437"/>
              <a:gd name="connsiteX32" fmla="*/ 700088 w 2205038"/>
              <a:gd name="connsiteY32" fmla="*/ 1181100 h 1976437"/>
              <a:gd name="connsiteX33" fmla="*/ 1028700 w 2205038"/>
              <a:gd name="connsiteY33" fmla="*/ 1800225 h 1976437"/>
              <a:gd name="connsiteX34" fmla="*/ 1128713 w 2205038"/>
              <a:gd name="connsiteY34" fmla="*/ 1976437 h 1976437"/>
              <a:gd name="connsiteX35" fmla="*/ 1328738 w 2205038"/>
              <a:gd name="connsiteY35" fmla="*/ 1919287 h 1976437"/>
              <a:gd name="connsiteX36" fmla="*/ 1776413 w 2205038"/>
              <a:gd name="connsiteY36" fmla="*/ 1676400 h 1976437"/>
              <a:gd name="connsiteX37" fmla="*/ 2066925 w 2205038"/>
              <a:gd name="connsiteY37" fmla="*/ 1447800 h 1976437"/>
              <a:gd name="connsiteX38" fmla="*/ 2205038 w 2205038"/>
              <a:gd name="connsiteY38" fmla="*/ 1262062 h 1976437"/>
              <a:gd name="connsiteX39" fmla="*/ 2124075 w 2205038"/>
              <a:gd name="connsiteY39" fmla="*/ 1133475 h 1976437"/>
              <a:gd name="connsiteX40" fmla="*/ 2138363 w 2205038"/>
              <a:gd name="connsiteY40" fmla="*/ 1042987 h 1976437"/>
              <a:gd name="connsiteX41" fmla="*/ 2205038 w 2205038"/>
              <a:gd name="connsiteY41" fmla="*/ 1014412 h 1976437"/>
              <a:gd name="connsiteX42" fmla="*/ 2185988 w 2205038"/>
              <a:gd name="connsiteY42" fmla="*/ 976312 h 1976437"/>
              <a:gd name="connsiteX43" fmla="*/ 2157413 w 2205038"/>
              <a:gd name="connsiteY43" fmla="*/ 938212 h 1976437"/>
              <a:gd name="connsiteX44" fmla="*/ 2119313 w 2205038"/>
              <a:gd name="connsiteY44" fmla="*/ 895350 h 1976437"/>
              <a:gd name="connsiteX45" fmla="*/ 2066925 w 2205038"/>
              <a:gd name="connsiteY45" fmla="*/ 842962 h 1976437"/>
              <a:gd name="connsiteX46" fmla="*/ 2047875 w 2205038"/>
              <a:gd name="connsiteY46" fmla="*/ 809625 h 1976437"/>
              <a:gd name="connsiteX47" fmla="*/ 2085975 w 2205038"/>
              <a:gd name="connsiteY47" fmla="*/ 723900 h 1976437"/>
              <a:gd name="connsiteX48" fmla="*/ 2019300 w 2205038"/>
              <a:gd name="connsiteY48" fmla="*/ 681037 h 1976437"/>
              <a:gd name="connsiteX49" fmla="*/ 1995488 w 2205038"/>
              <a:gd name="connsiteY49" fmla="*/ 557212 h 1976437"/>
              <a:gd name="connsiteX50" fmla="*/ 2005013 w 2205038"/>
              <a:gd name="connsiteY50" fmla="*/ 428625 h 1976437"/>
              <a:gd name="connsiteX51" fmla="*/ 1976438 w 2205038"/>
              <a:gd name="connsiteY51" fmla="*/ 352425 h 1976437"/>
              <a:gd name="connsiteX52" fmla="*/ 1857375 w 2205038"/>
              <a:gd name="connsiteY52" fmla="*/ 290512 h 1976437"/>
              <a:gd name="connsiteX53" fmla="*/ 1747838 w 2205038"/>
              <a:gd name="connsiteY53" fmla="*/ 242887 h 1976437"/>
              <a:gd name="connsiteX54" fmla="*/ 1619250 w 2205038"/>
              <a:gd name="connsiteY54" fmla="*/ 280987 h 1976437"/>
              <a:gd name="connsiteX55" fmla="*/ 1581150 w 2205038"/>
              <a:gd name="connsiteY55" fmla="*/ 314325 h 1976437"/>
              <a:gd name="connsiteX56" fmla="*/ 1528763 w 2205038"/>
              <a:gd name="connsiteY56" fmla="*/ 328612 h 1976437"/>
              <a:gd name="connsiteX57" fmla="*/ 1433513 w 2205038"/>
              <a:gd name="connsiteY57" fmla="*/ 295275 h 1976437"/>
              <a:gd name="connsiteX58" fmla="*/ 1352550 w 2205038"/>
              <a:gd name="connsiteY58" fmla="*/ 228600 h 1976437"/>
              <a:gd name="connsiteX59" fmla="*/ 1304925 w 2205038"/>
              <a:gd name="connsiteY59" fmla="*/ 238125 h 1976437"/>
              <a:gd name="connsiteX60" fmla="*/ 1252538 w 2205038"/>
              <a:gd name="connsiteY60" fmla="*/ 214312 h 1976437"/>
              <a:gd name="connsiteX61" fmla="*/ 1238250 w 2205038"/>
              <a:gd name="connsiteY61" fmla="*/ 157162 h 1976437"/>
              <a:gd name="connsiteX62" fmla="*/ 1147763 w 2205038"/>
              <a:gd name="connsiteY62" fmla="*/ 200025 h 1976437"/>
              <a:gd name="connsiteX63" fmla="*/ 1047750 w 2205038"/>
              <a:gd name="connsiteY63" fmla="*/ 152400 h 1976437"/>
              <a:gd name="connsiteX64" fmla="*/ 981075 w 2205038"/>
              <a:gd name="connsiteY64" fmla="*/ 119062 h 1976437"/>
              <a:gd name="connsiteX65" fmla="*/ 976313 w 2205038"/>
              <a:gd name="connsiteY65" fmla="*/ 52387 h 1976437"/>
              <a:gd name="connsiteX66" fmla="*/ 900113 w 2205038"/>
              <a:gd name="connsiteY66" fmla="*/ 38100 h 197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205038" h="1976437">
                <a:moveTo>
                  <a:pt x="900113" y="38100"/>
                </a:moveTo>
                <a:lnTo>
                  <a:pt x="819150" y="52387"/>
                </a:lnTo>
                <a:lnTo>
                  <a:pt x="657225" y="71437"/>
                </a:lnTo>
                <a:lnTo>
                  <a:pt x="542925" y="14287"/>
                </a:lnTo>
                <a:lnTo>
                  <a:pt x="423863" y="9525"/>
                </a:lnTo>
                <a:lnTo>
                  <a:pt x="280988" y="52387"/>
                </a:lnTo>
                <a:lnTo>
                  <a:pt x="161925" y="47625"/>
                </a:lnTo>
                <a:lnTo>
                  <a:pt x="114300" y="0"/>
                </a:lnTo>
                <a:lnTo>
                  <a:pt x="42863" y="14287"/>
                </a:lnTo>
                <a:lnTo>
                  <a:pt x="38100" y="104775"/>
                </a:lnTo>
                <a:lnTo>
                  <a:pt x="95250" y="242887"/>
                </a:lnTo>
                <a:lnTo>
                  <a:pt x="219075" y="385762"/>
                </a:lnTo>
                <a:lnTo>
                  <a:pt x="319088" y="376237"/>
                </a:lnTo>
                <a:lnTo>
                  <a:pt x="333375" y="333375"/>
                </a:lnTo>
                <a:lnTo>
                  <a:pt x="395288" y="381000"/>
                </a:lnTo>
                <a:lnTo>
                  <a:pt x="523875" y="376237"/>
                </a:lnTo>
                <a:lnTo>
                  <a:pt x="571500" y="361950"/>
                </a:lnTo>
                <a:lnTo>
                  <a:pt x="614363" y="361950"/>
                </a:lnTo>
                <a:lnTo>
                  <a:pt x="576263" y="514350"/>
                </a:lnTo>
                <a:lnTo>
                  <a:pt x="523875" y="685800"/>
                </a:lnTo>
                <a:lnTo>
                  <a:pt x="533400" y="714375"/>
                </a:lnTo>
                <a:lnTo>
                  <a:pt x="466725" y="723900"/>
                </a:lnTo>
                <a:lnTo>
                  <a:pt x="371475" y="685800"/>
                </a:lnTo>
                <a:lnTo>
                  <a:pt x="300038" y="728662"/>
                </a:lnTo>
                <a:lnTo>
                  <a:pt x="171450" y="719137"/>
                </a:lnTo>
                <a:lnTo>
                  <a:pt x="66675" y="685800"/>
                </a:lnTo>
                <a:lnTo>
                  <a:pt x="0" y="685800"/>
                </a:lnTo>
                <a:lnTo>
                  <a:pt x="38100" y="1338262"/>
                </a:lnTo>
                <a:lnTo>
                  <a:pt x="457200" y="1328737"/>
                </a:lnTo>
                <a:lnTo>
                  <a:pt x="514350" y="1357312"/>
                </a:lnTo>
                <a:lnTo>
                  <a:pt x="595313" y="1328737"/>
                </a:lnTo>
                <a:lnTo>
                  <a:pt x="623888" y="1281112"/>
                </a:lnTo>
                <a:lnTo>
                  <a:pt x="700088" y="1181100"/>
                </a:lnTo>
                <a:lnTo>
                  <a:pt x="1028700" y="1800225"/>
                </a:lnTo>
                <a:lnTo>
                  <a:pt x="1128713" y="1976437"/>
                </a:lnTo>
                <a:lnTo>
                  <a:pt x="1328738" y="1919287"/>
                </a:lnTo>
                <a:lnTo>
                  <a:pt x="1776413" y="1676400"/>
                </a:lnTo>
                <a:lnTo>
                  <a:pt x="2066925" y="1447800"/>
                </a:lnTo>
                <a:lnTo>
                  <a:pt x="2205038" y="1262062"/>
                </a:lnTo>
                <a:lnTo>
                  <a:pt x="2124075" y="1133475"/>
                </a:lnTo>
                <a:lnTo>
                  <a:pt x="2138363" y="1042987"/>
                </a:lnTo>
                <a:lnTo>
                  <a:pt x="2205038" y="1014412"/>
                </a:lnTo>
                <a:lnTo>
                  <a:pt x="2185988" y="976312"/>
                </a:lnTo>
                <a:lnTo>
                  <a:pt x="2157413" y="938212"/>
                </a:lnTo>
                <a:lnTo>
                  <a:pt x="2119313" y="895350"/>
                </a:lnTo>
                <a:lnTo>
                  <a:pt x="2066925" y="842962"/>
                </a:lnTo>
                <a:lnTo>
                  <a:pt x="2047875" y="809625"/>
                </a:lnTo>
                <a:lnTo>
                  <a:pt x="2085975" y="723900"/>
                </a:lnTo>
                <a:lnTo>
                  <a:pt x="2019300" y="681037"/>
                </a:lnTo>
                <a:lnTo>
                  <a:pt x="1995488" y="557212"/>
                </a:lnTo>
                <a:lnTo>
                  <a:pt x="2005013" y="428625"/>
                </a:lnTo>
                <a:lnTo>
                  <a:pt x="1976438" y="352425"/>
                </a:lnTo>
                <a:lnTo>
                  <a:pt x="1857375" y="290512"/>
                </a:lnTo>
                <a:lnTo>
                  <a:pt x="1747838" y="242887"/>
                </a:lnTo>
                <a:lnTo>
                  <a:pt x="1619250" y="280987"/>
                </a:lnTo>
                <a:lnTo>
                  <a:pt x="1581150" y="314325"/>
                </a:lnTo>
                <a:lnTo>
                  <a:pt x="1528763" y="328612"/>
                </a:lnTo>
                <a:lnTo>
                  <a:pt x="1433513" y="295275"/>
                </a:lnTo>
                <a:lnTo>
                  <a:pt x="1352550" y="228600"/>
                </a:lnTo>
                <a:lnTo>
                  <a:pt x="1304925" y="238125"/>
                </a:lnTo>
                <a:lnTo>
                  <a:pt x="1252538" y="214312"/>
                </a:lnTo>
                <a:lnTo>
                  <a:pt x="1238250" y="157162"/>
                </a:lnTo>
                <a:lnTo>
                  <a:pt x="1147763" y="200025"/>
                </a:lnTo>
                <a:lnTo>
                  <a:pt x="1047750" y="152400"/>
                </a:lnTo>
                <a:lnTo>
                  <a:pt x="981075" y="119062"/>
                </a:lnTo>
                <a:lnTo>
                  <a:pt x="976313" y="52387"/>
                </a:lnTo>
                <a:lnTo>
                  <a:pt x="900113" y="38100"/>
                </a:lnTo>
                <a:close/>
              </a:path>
            </a:pathLst>
          </a:custGeom>
          <a:solidFill>
            <a:srgbClr val="00B05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7" name="Forme libre 6"/>
          <p:cNvSpPr/>
          <p:nvPr/>
        </p:nvSpPr>
        <p:spPr>
          <a:xfrm>
            <a:off x="263236" y="1357745"/>
            <a:ext cx="2272146" cy="2272146"/>
          </a:xfrm>
          <a:custGeom>
            <a:avLst/>
            <a:gdLst>
              <a:gd name="connsiteX0" fmla="*/ 0 w 2272146"/>
              <a:gd name="connsiteY0" fmla="*/ 0 h 2272146"/>
              <a:gd name="connsiteX1" fmla="*/ 69273 w 2272146"/>
              <a:gd name="connsiteY1" fmla="*/ 2272146 h 2272146"/>
              <a:gd name="connsiteX2" fmla="*/ 1579419 w 2272146"/>
              <a:gd name="connsiteY2" fmla="*/ 2230582 h 2272146"/>
              <a:gd name="connsiteX3" fmla="*/ 1593273 w 2272146"/>
              <a:gd name="connsiteY3" fmla="*/ 1371600 h 2272146"/>
              <a:gd name="connsiteX4" fmla="*/ 1717964 w 2272146"/>
              <a:gd name="connsiteY4" fmla="*/ 1066800 h 2272146"/>
              <a:gd name="connsiteX5" fmla="*/ 1898073 w 2272146"/>
              <a:gd name="connsiteY5" fmla="*/ 720437 h 2272146"/>
              <a:gd name="connsiteX6" fmla="*/ 2272146 w 2272146"/>
              <a:gd name="connsiteY6" fmla="*/ 651164 h 2272146"/>
              <a:gd name="connsiteX7" fmla="*/ 2119746 w 2272146"/>
              <a:gd name="connsiteY7" fmla="*/ 249382 h 2272146"/>
              <a:gd name="connsiteX8" fmla="*/ 0 w 2272146"/>
              <a:gd name="connsiteY8" fmla="*/ 0 h 227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2146" h="2272146">
                <a:moveTo>
                  <a:pt x="0" y="0"/>
                </a:moveTo>
                <a:lnTo>
                  <a:pt x="69273" y="2272146"/>
                </a:lnTo>
                <a:lnTo>
                  <a:pt x="1579419" y="2230582"/>
                </a:lnTo>
                <a:lnTo>
                  <a:pt x="1593273" y="1371600"/>
                </a:lnTo>
                <a:lnTo>
                  <a:pt x="1717964" y="1066800"/>
                </a:lnTo>
                <a:lnTo>
                  <a:pt x="1898073" y="720437"/>
                </a:lnTo>
                <a:lnTo>
                  <a:pt x="2272146" y="651164"/>
                </a:lnTo>
                <a:lnTo>
                  <a:pt x="2119746" y="249382"/>
                </a:lnTo>
                <a:lnTo>
                  <a:pt x="0" y="0"/>
                </a:lnTo>
                <a:close/>
              </a:path>
            </a:pathLst>
          </a:custGeom>
          <a:solidFill>
            <a:srgbClr val="92D05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67544" y="4869160"/>
            <a:ext cx="7344816" cy="1200329"/>
          </a:xfrm>
          <a:prstGeom prst="rect">
            <a:avLst/>
          </a:prstGeom>
          <a:noFill/>
        </p:spPr>
        <p:txBody>
          <a:bodyPr wrap="square" rtlCol="0">
            <a:spAutoFit/>
          </a:bodyPr>
          <a:lstStyle/>
          <a:p>
            <a:pPr algn="ctr"/>
            <a:r>
              <a:rPr lang="fr-FR" sz="2400" b="1" dirty="0" smtClean="0"/>
              <a:t>Comment expliquer que le Moyen-Orient soit une des principales zones de conflictualités dans le monde depuis 1918 ?</a:t>
            </a:r>
            <a:endParaRPr lang="fr-FR" sz="2400" b="1" dirty="0"/>
          </a:p>
        </p:txBody>
      </p:sp>
      <p:sp>
        <p:nvSpPr>
          <p:cNvPr id="9" name="Explosion 1 8"/>
          <p:cNvSpPr/>
          <p:nvPr/>
        </p:nvSpPr>
        <p:spPr>
          <a:xfrm>
            <a:off x="1255293" y="2301542"/>
            <a:ext cx="288032" cy="192276"/>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xplosion 1 9"/>
          <p:cNvSpPr/>
          <p:nvPr/>
        </p:nvSpPr>
        <p:spPr>
          <a:xfrm>
            <a:off x="1380937" y="2109266"/>
            <a:ext cx="288032" cy="192276"/>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xplosion 1 10"/>
          <p:cNvSpPr/>
          <p:nvPr/>
        </p:nvSpPr>
        <p:spPr>
          <a:xfrm>
            <a:off x="510061" y="3083962"/>
            <a:ext cx="288032" cy="192276"/>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xplosion 1 11"/>
          <p:cNvSpPr/>
          <p:nvPr/>
        </p:nvSpPr>
        <p:spPr>
          <a:xfrm>
            <a:off x="2535382" y="2493818"/>
            <a:ext cx="288032" cy="192276"/>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xplosion 1 12"/>
          <p:cNvSpPr/>
          <p:nvPr/>
        </p:nvSpPr>
        <p:spPr>
          <a:xfrm>
            <a:off x="3265779" y="2109266"/>
            <a:ext cx="288032" cy="192276"/>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xplosion 1 13"/>
          <p:cNvSpPr/>
          <p:nvPr/>
        </p:nvSpPr>
        <p:spPr>
          <a:xfrm>
            <a:off x="1907704" y="2002978"/>
            <a:ext cx="288032" cy="192276"/>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xplosion 1 14"/>
          <p:cNvSpPr/>
          <p:nvPr/>
        </p:nvSpPr>
        <p:spPr>
          <a:xfrm>
            <a:off x="3265779" y="4005064"/>
            <a:ext cx="288032" cy="192276"/>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xplosion 1 15"/>
          <p:cNvSpPr/>
          <p:nvPr/>
        </p:nvSpPr>
        <p:spPr>
          <a:xfrm>
            <a:off x="1619672" y="1700808"/>
            <a:ext cx="288032" cy="192276"/>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xplosion 1 16"/>
          <p:cNvSpPr/>
          <p:nvPr/>
        </p:nvSpPr>
        <p:spPr>
          <a:xfrm>
            <a:off x="1521380" y="2493818"/>
            <a:ext cx="288032" cy="192276"/>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654077" y="6195278"/>
            <a:ext cx="7950371" cy="369332"/>
          </a:xfrm>
          <a:prstGeom prst="rect">
            <a:avLst/>
          </a:prstGeom>
          <a:noFill/>
        </p:spPr>
        <p:txBody>
          <a:bodyPr wrap="square" rtlCol="0">
            <a:spAutoFit/>
          </a:bodyPr>
          <a:lstStyle/>
          <a:p>
            <a:pPr algn="ctr"/>
            <a:r>
              <a:rPr lang="fr-FR" b="1" dirty="0" smtClean="0"/>
              <a:t>Dossier du livre p 258 à 293.</a:t>
            </a:r>
            <a:endParaRPr lang="fr-FR" b="1" dirty="0"/>
          </a:p>
        </p:txBody>
      </p:sp>
    </p:spTree>
    <p:extLst>
      <p:ext uri="{BB962C8B-B14F-4D97-AF65-F5344CB8AC3E}">
        <p14:creationId xmlns:p14="http://schemas.microsoft.com/office/powerpoint/2010/main" val="2843204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fjc-investments.com/wp-content/uploads/Anciens-et-nouveaux-enjeux-de-voisinage-sept-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6325183"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59082" y="299552"/>
            <a:ext cx="2784918" cy="2246769"/>
          </a:xfrm>
          <a:prstGeom prst="rect">
            <a:avLst/>
          </a:prstGeom>
        </p:spPr>
        <p:txBody>
          <a:bodyPr wrap="square">
            <a:spAutoFit/>
          </a:bodyPr>
          <a:lstStyle/>
          <a:p>
            <a:r>
              <a:rPr lang="fr-FR" sz="1400" b="1" dirty="0" smtClean="0"/>
              <a:t>III</a:t>
            </a:r>
            <a:r>
              <a:rPr lang="fr-FR" sz="1400" b="1" dirty="0"/>
              <a:t>. Le </a:t>
            </a:r>
            <a:r>
              <a:rPr lang="fr-FR" sz="1400" b="1" dirty="0" smtClean="0"/>
              <a:t>Moyen-Orient, </a:t>
            </a:r>
            <a:r>
              <a:rPr lang="fr-FR" sz="1400" b="1" dirty="0"/>
              <a:t>entre espoir de paix et multiplication des </a:t>
            </a:r>
            <a:r>
              <a:rPr lang="fr-FR" sz="1400" b="1" dirty="0" smtClean="0"/>
              <a:t>conflits. (depuis le début des années 1990)</a:t>
            </a:r>
            <a:endParaRPr lang="fr-FR" sz="1400" b="1" dirty="0"/>
          </a:p>
          <a:p>
            <a:r>
              <a:rPr lang="fr-FR" sz="1400" b="1" dirty="0"/>
              <a:t>2 . l’islamisme au Moyen-Orient ?</a:t>
            </a:r>
            <a:endParaRPr lang="fr-FR" sz="1400" dirty="0"/>
          </a:p>
          <a:p>
            <a:r>
              <a:rPr lang="fr-FR" sz="1400" dirty="0" smtClean="0"/>
              <a:t>c</a:t>
            </a:r>
            <a:r>
              <a:rPr lang="fr-FR" sz="1400" dirty="0"/>
              <a:t>. Le 11 septembre  et ses conséquences</a:t>
            </a:r>
          </a:p>
          <a:p>
            <a:r>
              <a:rPr lang="fr-FR" sz="1400" dirty="0"/>
              <a:t>	d. Les conflits  actuels peuvent-ils </a:t>
            </a:r>
            <a:r>
              <a:rPr lang="fr-FR" sz="1400" dirty="0" smtClean="0"/>
              <a:t> simplement s’expliquer </a:t>
            </a:r>
            <a:r>
              <a:rPr lang="fr-FR" sz="1400" dirty="0"/>
              <a:t>par la montée de l’Islamisme ?</a:t>
            </a:r>
          </a:p>
        </p:txBody>
      </p:sp>
      <p:sp>
        <p:nvSpPr>
          <p:cNvPr id="4" name="ZoneTexte 3"/>
          <p:cNvSpPr txBox="1"/>
          <p:nvPr/>
        </p:nvSpPr>
        <p:spPr>
          <a:xfrm>
            <a:off x="28571" y="4509120"/>
            <a:ext cx="5191501" cy="2308324"/>
          </a:xfrm>
          <a:prstGeom prst="rect">
            <a:avLst/>
          </a:prstGeom>
          <a:noFill/>
        </p:spPr>
        <p:txBody>
          <a:bodyPr wrap="square" rtlCol="0">
            <a:spAutoFit/>
          </a:bodyPr>
          <a:lstStyle/>
          <a:p>
            <a:r>
              <a:rPr lang="fr-FR" b="1" dirty="0" smtClean="0"/>
              <a:t>Qu’est-ce que l’Arc de crise ?</a:t>
            </a:r>
          </a:p>
          <a:p>
            <a:endParaRPr lang="fr-FR" b="1" dirty="0" smtClean="0"/>
          </a:p>
          <a:p>
            <a:r>
              <a:rPr lang="fr-FR" b="1" dirty="0" smtClean="0"/>
              <a:t>Le djihadisme explique-t-il à lui-seul la conflictualités dans le monde musulman ?</a:t>
            </a:r>
          </a:p>
          <a:p>
            <a:endParaRPr lang="fr-FR" b="1" dirty="0" smtClean="0"/>
          </a:p>
          <a:p>
            <a:r>
              <a:rPr lang="fr-FR" b="1" dirty="0" smtClean="0"/>
              <a:t>Quel rôle le clivage sunnite/chiite joue-t-il dans les oppositions entre les deux grandes puissances du Moyen-Orient que sont l’Arabie Saoudite et l’Iran ?</a:t>
            </a:r>
          </a:p>
        </p:txBody>
      </p:sp>
      <p:sp>
        <p:nvSpPr>
          <p:cNvPr id="5" name="Forme libre 4"/>
          <p:cNvSpPr/>
          <p:nvPr/>
        </p:nvSpPr>
        <p:spPr>
          <a:xfrm>
            <a:off x="1209822" y="1800665"/>
            <a:ext cx="4895556" cy="2658793"/>
          </a:xfrm>
          <a:custGeom>
            <a:avLst/>
            <a:gdLst>
              <a:gd name="connsiteX0" fmla="*/ 4670473 w 4895556"/>
              <a:gd name="connsiteY0" fmla="*/ 1139483 h 2658793"/>
              <a:gd name="connsiteX1" fmla="*/ 4867421 w 4895556"/>
              <a:gd name="connsiteY1" fmla="*/ 618978 h 2658793"/>
              <a:gd name="connsiteX2" fmla="*/ 4895556 w 4895556"/>
              <a:gd name="connsiteY2" fmla="*/ 253218 h 2658793"/>
              <a:gd name="connsiteX3" fmla="*/ 4656406 w 4895556"/>
              <a:gd name="connsiteY3" fmla="*/ 126609 h 2658793"/>
              <a:gd name="connsiteX4" fmla="*/ 4276578 w 4895556"/>
              <a:gd name="connsiteY4" fmla="*/ 0 h 2658793"/>
              <a:gd name="connsiteX5" fmla="*/ 3643532 w 4895556"/>
              <a:gd name="connsiteY5" fmla="*/ 154744 h 2658793"/>
              <a:gd name="connsiteX6" fmla="*/ 2926080 w 4895556"/>
              <a:gd name="connsiteY6" fmla="*/ 281353 h 2658793"/>
              <a:gd name="connsiteX7" fmla="*/ 2686929 w 4895556"/>
              <a:gd name="connsiteY7" fmla="*/ 548640 h 2658793"/>
              <a:gd name="connsiteX8" fmla="*/ 2321169 w 4895556"/>
              <a:gd name="connsiteY8" fmla="*/ 576775 h 2658793"/>
              <a:gd name="connsiteX9" fmla="*/ 1491175 w 4895556"/>
              <a:gd name="connsiteY9" fmla="*/ 675249 h 2658793"/>
              <a:gd name="connsiteX10" fmla="*/ 1294227 w 4895556"/>
              <a:gd name="connsiteY10" fmla="*/ 1280160 h 2658793"/>
              <a:gd name="connsiteX11" fmla="*/ 717452 w 4895556"/>
              <a:gd name="connsiteY11" fmla="*/ 1055077 h 2658793"/>
              <a:gd name="connsiteX12" fmla="*/ 295421 w 4895556"/>
              <a:gd name="connsiteY12" fmla="*/ 1097280 h 2658793"/>
              <a:gd name="connsiteX13" fmla="*/ 0 w 4895556"/>
              <a:gd name="connsiteY13" fmla="*/ 1420837 h 2658793"/>
              <a:gd name="connsiteX14" fmla="*/ 281353 w 4895556"/>
              <a:gd name="connsiteY14" fmla="*/ 1871003 h 2658793"/>
              <a:gd name="connsiteX15" fmla="*/ 1209821 w 4895556"/>
              <a:gd name="connsiteY15" fmla="*/ 1913206 h 2658793"/>
              <a:gd name="connsiteX16" fmla="*/ 1688123 w 4895556"/>
              <a:gd name="connsiteY16" fmla="*/ 2110153 h 2658793"/>
              <a:gd name="connsiteX17" fmla="*/ 1955409 w 4895556"/>
              <a:gd name="connsiteY17" fmla="*/ 2447778 h 2658793"/>
              <a:gd name="connsiteX18" fmla="*/ 2349304 w 4895556"/>
              <a:gd name="connsiteY18" fmla="*/ 2602523 h 2658793"/>
              <a:gd name="connsiteX19" fmla="*/ 3474720 w 4895556"/>
              <a:gd name="connsiteY19" fmla="*/ 2658793 h 2658793"/>
              <a:gd name="connsiteX20" fmla="*/ 4093698 w 4895556"/>
              <a:gd name="connsiteY20" fmla="*/ 2349304 h 2658793"/>
              <a:gd name="connsiteX21" fmla="*/ 4051495 w 4895556"/>
              <a:gd name="connsiteY21" fmla="*/ 1533378 h 2658793"/>
              <a:gd name="connsiteX22" fmla="*/ 4670473 w 4895556"/>
              <a:gd name="connsiteY22" fmla="*/ 1139483 h 265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95556" h="2658793">
                <a:moveTo>
                  <a:pt x="4670473" y="1139483"/>
                </a:moveTo>
                <a:lnTo>
                  <a:pt x="4867421" y="618978"/>
                </a:lnTo>
                <a:lnTo>
                  <a:pt x="4895556" y="253218"/>
                </a:lnTo>
                <a:lnTo>
                  <a:pt x="4656406" y="126609"/>
                </a:lnTo>
                <a:lnTo>
                  <a:pt x="4276578" y="0"/>
                </a:lnTo>
                <a:lnTo>
                  <a:pt x="3643532" y="154744"/>
                </a:lnTo>
                <a:lnTo>
                  <a:pt x="2926080" y="281353"/>
                </a:lnTo>
                <a:lnTo>
                  <a:pt x="2686929" y="548640"/>
                </a:lnTo>
                <a:lnTo>
                  <a:pt x="2321169" y="576775"/>
                </a:lnTo>
                <a:lnTo>
                  <a:pt x="1491175" y="675249"/>
                </a:lnTo>
                <a:lnTo>
                  <a:pt x="1294227" y="1280160"/>
                </a:lnTo>
                <a:lnTo>
                  <a:pt x="717452" y="1055077"/>
                </a:lnTo>
                <a:lnTo>
                  <a:pt x="295421" y="1097280"/>
                </a:lnTo>
                <a:lnTo>
                  <a:pt x="0" y="1420837"/>
                </a:lnTo>
                <a:lnTo>
                  <a:pt x="281353" y="1871003"/>
                </a:lnTo>
                <a:lnTo>
                  <a:pt x="1209821" y="1913206"/>
                </a:lnTo>
                <a:lnTo>
                  <a:pt x="1688123" y="2110153"/>
                </a:lnTo>
                <a:lnTo>
                  <a:pt x="1955409" y="2447778"/>
                </a:lnTo>
                <a:lnTo>
                  <a:pt x="2349304" y="2602523"/>
                </a:lnTo>
                <a:lnTo>
                  <a:pt x="3474720" y="2658793"/>
                </a:lnTo>
                <a:lnTo>
                  <a:pt x="4093698" y="2349304"/>
                </a:lnTo>
                <a:lnTo>
                  <a:pt x="4051495" y="1533378"/>
                </a:lnTo>
                <a:lnTo>
                  <a:pt x="4670473" y="1139483"/>
                </a:ln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6"/>
          <p:cNvSpPr/>
          <p:nvPr/>
        </p:nvSpPr>
        <p:spPr>
          <a:xfrm>
            <a:off x="3446585" y="1941342"/>
            <a:ext cx="2630658" cy="2264898"/>
          </a:xfrm>
          <a:custGeom>
            <a:avLst/>
            <a:gdLst>
              <a:gd name="connsiteX0" fmla="*/ 1350498 w 2630658"/>
              <a:gd name="connsiteY0" fmla="*/ 759655 h 2264898"/>
              <a:gd name="connsiteX1" fmla="*/ 1969477 w 2630658"/>
              <a:gd name="connsiteY1" fmla="*/ 1026941 h 2264898"/>
              <a:gd name="connsiteX2" fmla="*/ 2307101 w 2630658"/>
              <a:gd name="connsiteY2" fmla="*/ 731520 h 2264898"/>
              <a:gd name="connsiteX3" fmla="*/ 2630658 w 2630658"/>
              <a:gd name="connsiteY3" fmla="*/ 323556 h 2264898"/>
              <a:gd name="connsiteX4" fmla="*/ 2504049 w 2630658"/>
              <a:gd name="connsiteY4" fmla="*/ 42203 h 2264898"/>
              <a:gd name="connsiteX5" fmla="*/ 2138289 w 2630658"/>
              <a:gd name="connsiteY5" fmla="*/ 0 h 2264898"/>
              <a:gd name="connsiteX6" fmla="*/ 1434904 w 2630658"/>
              <a:gd name="connsiteY6" fmla="*/ 28135 h 2264898"/>
              <a:gd name="connsiteX7" fmla="*/ 731520 w 2630658"/>
              <a:gd name="connsiteY7" fmla="*/ 168812 h 2264898"/>
              <a:gd name="connsiteX8" fmla="*/ 239150 w 2630658"/>
              <a:gd name="connsiteY8" fmla="*/ 478301 h 2264898"/>
              <a:gd name="connsiteX9" fmla="*/ 84406 w 2630658"/>
              <a:gd name="connsiteY9" fmla="*/ 562707 h 2264898"/>
              <a:gd name="connsiteX10" fmla="*/ 14067 w 2630658"/>
              <a:gd name="connsiteY10" fmla="*/ 1139483 h 2264898"/>
              <a:gd name="connsiteX11" fmla="*/ 0 w 2630658"/>
              <a:gd name="connsiteY11" fmla="*/ 1786596 h 2264898"/>
              <a:gd name="connsiteX12" fmla="*/ 562707 w 2630658"/>
              <a:gd name="connsiteY12" fmla="*/ 2264898 h 2264898"/>
              <a:gd name="connsiteX13" fmla="*/ 872197 w 2630658"/>
              <a:gd name="connsiteY13" fmla="*/ 2138289 h 2264898"/>
              <a:gd name="connsiteX14" fmla="*/ 858129 w 2630658"/>
              <a:gd name="connsiteY14" fmla="*/ 1674055 h 2264898"/>
              <a:gd name="connsiteX15" fmla="*/ 759655 w 2630658"/>
              <a:gd name="connsiteY15" fmla="*/ 942535 h 2264898"/>
              <a:gd name="connsiteX16" fmla="*/ 759655 w 2630658"/>
              <a:gd name="connsiteY16" fmla="*/ 534572 h 2264898"/>
              <a:gd name="connsiteX17" fmla="*/ 1406769 w 2630658"/>
              <a:gd name="connsiteY17" fmla="*/ 773723 h 226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30658" h="2264898">
                <a:moveTo>
                  <a:pt x="1350498" y="759655"/>
                </a:moveTo>
                <a:lnTo>
                  <a:pt x="1969477" y="1026941"/>
                </a:lnTo>
                <a:lnTo>
                  <a:pt x="2307101" y="731520"/>
                </a:lnTo>
                <a:lnTo>
                  <a:pt x="2630658" y="323556"/>
                </a:lnTo>
                <a:lnTo>
                  <a:pt x="2504049" y="42203"/>
                </a:lnTo>
                <a:lnTo>
                  <a:pt x="2138289" y="0"/>
                </a:lnTo>
                <a:lnTo>
                  <a:pt x="1434904" y="28135"/>
                </a:lnTo>
                <a:lnTo>
                  <a:pt x="731520" y="168812"/>
                </a:lnTo>
                <a:lnTo>
                  <a:pt x="239150" y="478301"/>
                </a:lnTo>
                <a:lnTo>
                  <a:pt x="84406" y="562707"/>
                </a:lnTo>
                <a:lnTo>
                  <a:pt x="14067" y="1139483"/>
                </a:lnTo>
                <a:lnTo>
                  <a:pt x="0" y="1786596"/>
                </a:lnTo>
                <a:lnTo>
                  <a:pt x="562707" y="2264898"/>
                </a:lnTo>
                <a:lnTo>
                  <a:pt x="872197" y="2138289"/>
                </a:lnTo>
                <a:lnTo>
                  <a:pt x="858129" y="1674055"/>
                </a:lnTo>
                <a:lnTo>
                  <a:pt x="759655" y="942535"/>
                </a:lnTo>
                <a:lnTo>
                  <a:pt x="759655" y="534572"/>
                </a:lnTo>
                <a:lnTo>
                  <a:pt x="1406769" y="773723"/>
                </a:lnTo>
              </a:path>
            </a:pathLst>
          </a:cu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366" y="3968055"/>
            <a:ext cx="3528245"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125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02497"/>
            <a:ext cx="5616624" cy="300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www.valeursactuelles.com/sites/default/files/islam_carte.png"/>
          <p:cNvPicPr>
            <a:picLocks noChangeAspect="1" noChangeArrowheads="1"/>
          </p:cNvPicPr>
          <p:nvPr/>
        </p:nvPicPr>
        <p:blipFill rotWithShape="1">
          <a:blip r:embed="rId3">
            <a:extLst>
              <a:ext uri="{28A0092B-C50C-407E-A947-70E740481C1C}">
                <a14:useLocalDpi xmlns:a14="http://schemas.microsoft.com/office/drawing/2010/main" val="0"/>
              </a:ext>
            </a:extLst>
          </a:blip>
          <a:srcRect l="2581" r="4434" b="5208"/>
          <a:stretch/>
        </p:blipFill>
        <p:spPr bwMode="auto">
          <a:xfrm>
            <a:off x="3707904" y="332657"/>
            <a:ext cx="5188670" cy="278706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79512" y="188640"/>
            <a:ext cx="3528392" cy="584775"/>
          </a:xfrm>
          <a:prstGeom prst="rect">
            <a:avLst/>
          </a:prstGeom>
          <a:noFill/>
        </p:spPr>
        <p:txBody>
          <a:bodyPr wrap="square" rtlCol="0">
            <a:spAutoFit/>
          </a:bodyPr>
          <a:lstStyle/>
          <a:p>
            <a:r>
              <a:rPr lang="fr-FR" sz="1400" b="1" dirty="0" smtClean="0"/>
              <a:t>Le djihadisme, un phénomène international complexe et multiforme</a:t>
            </a:r>
            <a:r>
              <a:rPr lang="fr-FR" dirty="0" smtClean="0"/>
              <a:t>.</a:t>
            </a:r>
            <a:endParaRPr lang="fr-FR" dirty="0"/>
          </a:p>
        </p:txBody>
      </p:sp>
      <p:sp>
        <p:nvSpPr>
          <p:cNvPr id="6" name="Rectangle 5"/>
          <p:cNvSpPr/>
          <p:nvPr/>
        </p:nvSpPr>
        <p:spPr>
          <a:xfrm>
            <a:off x="6197160" y="3573016"/>
            <a:ext cx="2784918" cy="2246769"/>
          </a:xfrm>
          <a:prstGeom prst="rect">
            <a:avLst/>
          </a:prstGeom>
        </p:spPr>
        <p:txBody>
          <a:bodyPr wrap="square">
            <a:spAutoFit/>
          </a:bodyPr>
          <a:lstStyle/>
          <a:p>
            <a:r>
              <a:rPr lang="fr-FR" sz="1400" b="1" dirty="0" smtClean="0"/>
              <a:t>III</a:t>
            </a:r>
            <a:r>
              <a:rPr lang="fr-FR" sz="1400" b="1" dirty="0"/>
              <a:t>. Le </a:t>
            </a:r>
            <a:r>
              <a:rPr lang="fr-FR" sz="1400" b="1" dirty="0" smtClean="0"/>
              <a:t>Moyen-Orient, </a:t>
            </a:r>
            <a:r>
              <a:rPr lang="fr-FR" sz="1400" b="1" dirty="0"/>
              <a:t>entre espoir de paix et multiplication des </a:t>
            </a:r>
            <a:r>
              <a:rPr lang="fr-FR" sz="1400" b="1" dirty="0" smtClean="0"/>
              <a:t>conflits. (depuis le début des années 1990) (suite) </a:t>
            </a:r>
            <a:endParaRPr lang="fr-FR" sz="1400" b="1" dirty="0"/>
          </a:p>
          <a:p>
            <a:r>
              <a:rPr lang="fr-FR" sz="1400" b="1" dirty="0"/>
              <a:t>2 . l’islamisme au Moyen-Orient ?</a:t>
            </a:r>
            <a:endParaRPr lang="fr-FR" sz="1400" dirty="0"/>
          </a:p>
          <a:p>
            <a:r>
              <a:rPr lang="fr-FR" sz="1400" dirty="0" smtClean="0"/>
              <a:t>c</a:t>
            </a:r>
            <a:r>
              <a:rPr lang="fr-FR" sz="1400" dirty="0"/>
              <a:t>. Le 11 septembre  et ses conséquences</a:t>
            </a:r>
          </a:p>
          <a:p>
            <a:r>
              <a:rPr lang="fr-FR" sz="1400" dirty="0" smtClean="0"/>
              <a:t>d</a:t>
            </a:r>
            <a:r>
              <a:rPr lang="fr-FR" sz="1400" dirty="0"/>
              <a:t>. Les conflits  actuels peuvent-ils </a:t>
            </a:r>
            <a:r>
              <a:rPr lang="fr-FR" sz="1400" dirty="0" smtClean="0"/>
              <a:t> simplement s’expliquer </a:t>
            </a:r>
            <a:r>
              <a:rPr lang="fr-FR" sz="1400" dirty="0"/>
              <a:t>par la montée de l’Islamisme ?</a:t>
            </a:r>
          </a:p>
        </p:txBody>
      </p:sp>
      <p:sp>
        <p:nvSpPr>
          <p:cNvPr id="3" name="ZoneTexte 2"/>
          <p:cNvSpPr txBox="1"/>
          <p:nvPr/>
        </p:nvSpPr>
        <p:spPr>
          <a:xfrm>
            <a:off x="107504" y="836712"/>
            <a:ext cx="4032448" cy="2031325"/>
          </a:xfrm>
          <a:prstGeom prst="rect">
            <a:avLst/>
          </a:prstGeom>
          <a:noFill/>
        </p:spPr>
        <p:txBody>
          <a:bodyPr wrap="square" rtlCol="0">
            <a:spAutoFit/>
          </a:bodyPr>
          <a:lstStyle/>
          <a:p>
            <a:r>
              <a:rPr lang="fr-FR" b="1" dirty="0" smtClean="0"/>
              <a:t>Pourquoi peut-on parler d’un djihadisme international ?</a:t>
            </a:r>
          </a:p>
          <a:p>
            <a:endParaRPr lang="fr-FR" b="1" dirty="0"/>
          </a:p>
          <a:p>
            <a:r>
              <a:rPr lang="fr-FR" b="1" dirty="0" smtClean="0"/>
              <a:t>Montrez que dans le cas de l’Etat Islamique la réponse internationale témoigne de la multiplication des intérêts.</a:t>
            </a:r>
          </a:p>
        </p:txBody>
      </p:sp>
    </p:spTree>
    <p:extLst>
      <p:ext uri="{BB962C8B-B14F-4D97-AF65-F5344CB8AC3E}">
        <p14:creationId xmlns:p14="http://schemas.microsoft.com/office/powerpoint/2010/main" val="1351944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56176" y="199480"/>
            <a:ext cx="2808312" cy="1692771"/>
          </a:xfrm>
          <a:prstGeom prst="rect">
            <a:avLst/>
          </a:prstGeom>
        </p:spPr>
        <p:txBody>
          <a:bodyPr wrap="square">
            <a:spAutoFit/>
          </a:bodyPr>
          <a:lstStyle/>
          <a:p>
            <a:r>
              <a:rPr lang="fr-FR" sz="1400" b="1" dirty="0"/>
              <a:t>III. Le </a:t>
            </a:r>
            <a:r>
              <a:rPr lang="fr-FR" sz="1400" b="1" dirty="0" smtClean="0"/>
              <a:t>Moyen-Orient entre </a:t>
            </a:r>
            <a:r>
              <a:rPr lang="fr-FR" sz="1400" b="1" dirty="0"/>
              <a:t>espoir de paix et multiplication des </a:t>
            </a:r>
            <a:r>
              <a:rPr lang="fr-FR" sz="1400" b="1" dirty="0" smtClean="0"/>
              <a:t>conflits (depuis le début des années 1990) </a:t>
            </a:r>
            <a:endParaRPr lang="fr-FR" sz="1400" dirty="0" smtClean="0"/>
          </a:p>
          <a:p>
            <a:r>
              <a:rPr lang="fr-FR" sz="1200" b="1" dirty="0" smtClean="0"/>
              <a:t>3</a:t>
            </a:r>
            <a:r>
              <a:rPr lang="fr-FR" sz="1200" b="1" dirty="0"/>
              <a:t>. Faire face aux défis économiques et sociaux.</a:t>
            </a:r>
            <a:endParaRPr lang="fr-FR" sz="1200" dirty="0"/>
          </a:p>
          <a:p>
            <a:r>
              <a:rPr lang="fr-FR" sz="1200" dirty="0" smtClean="0"/>
              <a:t>a</a:t>
            </a:r>
            <a:r>
              <a:rPr lang="fr-FR" sz="1200" dirty="0"/>
              <a:t>. L’avenir pétrolier et l’après-pétrole</a:t>
            </a:r>
            <a:r>
              <a:rPr lang="fr-FR" sz="1200" dirty="0" smtClean="0"/>
              <a:t>.</a:t>
            </a:r>
          </a:p>
          <a:p>
            <a:r>
              <a:rPr lang="fr-FR" sz="1200" dirty="0" smtClean="0"/>
              <a:t>b. le défi démographique.</a:t>
            </a:r>
            <a:endParaRPr lang="fr-FR" sz="1200" dirty="0"/>
          </a:p>
        </p:txBody>
      </p:sp>
      <p:pic>
        <p:nvPicPr>
          <p:cNvPr id="3" name="Image 2" descr="http://www.moyenorient-presse.com/wp-content/uploads/2010/11/0103_Petrole_Flux_V2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9480"/>
            <a:ext cx="5112568" cy="3085504"/>
          </a:xfrm>
          <a:prstGeom prst="rect">
            <a:avLst/>
          </a:prstGeom>
          <a:noFill/>
          <a:ln>
            <a:noFill/>
          </a:ln>
        </p:spPr>
      </p:pic>
      <p:pic>
        <p:nvPicPr>
          <p:cNvPr id="4" name="Image 3" descr="Tableau 4"/>
          <p:cNvPicPr/>
          <p:nvPr/>
        </p:nvPicPr>
        <p:blipFill>
          <a:blip r:embed="rId3">
            <a:extLst>
              <a:ext uri="{28A0092B-C50C-407E-A947-70E740481C1C}">
                <a14:useLocalDpi xmlns:a14="http://schemas.microsoft.com/office/drawing/2010/main" val="0"/>
              </a:ext>
            </a:extLst>
          </a:blip>
          <a:srcRect/>
          <a:stretch>
            <a:fillRect/>
          </a:stretch>
        </p:blipFill>
        <p:spPr bwMode="auto">
          <a:xfrm>
            <a:off x="0" y="4446736"/>
            <a:ext cx="4182988" cy="2016224"/>
          </a:xfrm>
          <a:prstGeom prst="rect">
            <a:avLst/>
          </a:prstGeom>
          <a:noFill/>
          <a:ln>
            <a:noFill/>
          </a:ln>
        </p:spPr>
      </p:pic>
      <p:pic>
        <p:nvPicPr>
          <p:cNvPr id="5" name="Image 4" descr="Figure 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4446736"/>
            <a:ext cx="4536504" cy="2016224"/>
          </a:xfrm>
          <a:prstGeom prst="rect">
            <a:avLst/>
          </a:prstGeom>
          <a:noFill/>
          <a:ln>
            <a:noFill/>
          </a:ln>
        </p:spPr>
      </p:pic>
      <p:sp>
        <p:nvSpPr>
          <p:cNvPr id="6" name="ZoneTexte 5"/>
          <p:cNvSpPr txBox="1"/>
          <p:nvPr/>
        </p:nvSpPr>
        <p:spPr>
          <a:xfrm>
            <a:off x="251520" y="3393866"/>
            <a:ext cx="5472608" cy="923330"/>
          </a:xfrm>
          <a:prstGeom prst="rect">
            <a:avLst/>
          </a:prstGeom>
          <a:noFill/>
        </p:spPr>
        <p:txBody>
          <a:bodyPr wrap="square" rtlCol="0">
            <a:spAutoFit/>
          </a:bodyPr>
          <a:lstStyle/>
          <a:p>
            <a:r>
              <a:rPr lang="fr-FR" dirty="0" smtClean="0"/>
              <a:t>Quel changement géostratégique la carte du commerce pétrolier en 2010 illustre-t-elle ?</a:t>
            </a:r>
          </a:p>
          <a:p>
            <a:r>
              <a:rPr lang="fr-FR" dirty="0" smtClean="0"/>
              <a:t>Pourquoi peut-on parler du défi de l’après-pétrole ?</a:t>
            </a:r>
            <a:endParaRPr lang="fr-FR" dirty="0"/>
          </a:p>
        </p:txBody>
      </p:sp>
      <p:sp>
        <p:nvSpPr>
          <p:cNvPr id="7" name="ZoneTexte 6"/>
          <p:cNvSpPr txBox="1"/>
          <p:nvPr/>
        </p:nvSpPr>
        <p:spPr>
          <a:xfrm>
            <a:off x="6156176" y="2708920"/>
            <a:ext cx="2520280" cy="1754326"/>
          </a:xfrm>
          <a:prstGeom prst="rect">
            <a:avLst/>
          </a:prstGeom>
          <a:noFill/>
        </p:spPr>
        <p:txBody>
          <a:bodyPr wrap="square" rtlCol="0">
            <a:spAutoFit/>
          </a:bodyPr>
          <a:lstStyle/>
          <a:p>
            <a:r>
              <a:rPr lang="fr-FR" dirty="0" smtClean="0"/>
              <a:t>En quoi la croissance démographique est-elle une source supplémentaire de tensions au Moyen-Orient ?</a:t>
            </a:r>
            <a:endParaRPr lang="fr-FR" dirty="0"/>
          </a:p>
        </p:txBody>
      </p:sp>
    </p:spTree>
    <p:extLst>
      <p:ext uri="{BB962C8B-B14F-4D97-AF65-F5344CB8AC3E}">
        <p14:creationId xmlns:p14="http://schemas.microsoft.com/office/powerpoint/2010/main" val="3291192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45979"/>
            <a:ext cx="8964488" cy="7879080"/>
          </a:xfrm>
          <a:prstGeom prst="rect">
            <a:avLst/>
          </a:prstGeom>
          <a:noFill/>
        </p:spPr>
        <p:txBody>
          <a:bodyPr wrap="square" rtlCol="0">
            <a:spAutoFit/>
          </a:bodyPr>
          <a:lstStyle/>
          <a:p>
            <a:r>
              <a:rPr lang="fr-FR" sz="1400" b="1" dirty="0" smtClean="0"/>
              <a:t>I</a:t>
            </a:r>
            <a:r>
              <a:rPr lang="fr-FR" sz="1400" b="1" dirty="0"/>
              <a:t>. Aux origines des conflits au M-O. (1918-1945)</a:t>
            </a:r>
            <a:endParaRPr lang="fr-FR" sz="1400" dirty="0"/>
          </a:p>
          <a:p>
            <a:r>
              <a:rPr lang="fr-FR" sz="1400" dirty="0"/>
              <a:t>	</a:t>
            </a:r>
            <a:r>
              <a:rPr lang="fr-FR" sz="1400" b="1" dirty="0"/>
              <a:t>1. Les héritages de l’Histoire :</a:t>
            </a:r>
            <a:endParaRPr lang="fr-FR" sz="1400" dirty="0"/>
          </a:p>
          <a:p>
            <a:pPr marL="2171700" lvl="4" indent="-342900">
              <a:buAutoNum type="alphaLcPeriod"/>
            </a:pPr>
            <a:r>
              <a:rPr lang="fr-FR" sz="1400" dirty="0" smtClean="0"/>
              <a:t>Un </a:t>
            </a:r>
            <a:r>
              <a:rPr lang="fr-FR" sz="1400" dirty="0"/>
              <a:t>carrefour de civilisation </a:t>
            </a:r>
          </a:p>
          <a:p>
            <a:pPr marL="2171700" lvl="4" indent="-342900">
              <a:buAutoNum type="alphaLcPeriod"/>
            </a:pPr>
            <a:r>
              <a:rPr lang="fr-FR" sz="1400" dirty="0" smtClean="0"/>
              <a:t>Une </a:t>
            </a:r>
            <a:r>
              <a:rPr lang="fr-FR" sz="1400" dirty="0"/>
              <a:t>difficile cohabitation religieuse </a:t>
            </a:r>
          </a:p>
          <a:p>
            <a:r>
              <a:rPr lang="fr-FR" sz="1400" b="1" dirty="0" smtClean="0"/>
              <a:t>	2</a:t>
            </a:r>
            <a:r>
              <a:rPr lang="fr-FR" sz="1400" b="1" dirty="0"/>
              <a:t>. Le temps des  rivalités coloniales  et de la </a:t>
            </a:r>
            <a:r>
              <a:rPr lang="fr-FR" sz="1400" b="1" dirty="0" smtClean="0"/>
              <a:t>modernisation.</a:t>
            </a:r>
            <a:endParaRPr lang="fr-FR" sz="1400" b="1" dirty="0"/>
          </a:p>
          <a:p>
            <a:r>
              <a:rPr lang="fr-FR" sz="1400" b="1" dirty="0" smtClean="0"/>
              <a:t>II</a:t>
            </a:r>
            <a:r>
              <a:rPr lang="fr-FR" sz="1400" b="1" dirty="0"/>
              <a:t>. </a:t>
            </a:r>
            <a:r>
              <a:rPr lang="fr-FR" sz="1400" b="1" dirty="0" smtClean="0"/>
              <a:t>Un espace marqué  par la multiplication des enjeux. (1945-1994)</a:t>
            </a:r>
            <a:endParaRPr lang="fr-FR" sz="1400" dirty="0"/>
          </a:p>
          <a:p>
            <a:r>
              <a:rPr lang="fr-FR" sz="1400" b="1" dirty="0"/>
              <a:t>	1. Un </a:t>
            </a:r>
            <a:r>
              <a:rPr lang="fr-FR" sz="1400" b="1" dirty="0" smtClean="0"/>
              <a:t>enjeu géostratégique de la Guerre Froide. </a:t>
            </a:r>
            <a:r>
              <a:rPr lang="fr-FR" sz="1400" b="1" dirty="0"/>
              <a:t>(1945-1991)</a:t>
            </a:r>
            <a:endParaRPr lang="fr-FR" sz="1400" dirty="0"/>
          </a:p>
          <a:p>
            <a:r>
              <a:rPr lang="fr-FR" sz="1400" b="1" dirty="0" smtClean="0"/>
              <a:t>		</a:t>
            </a:r>
            <a:r>
              <a:rPr lang="fr-FR" sz="1400" dirty="0" smtClean="0"/>
              <a:t>a</a:t>
            </a:r>
            <a:r>
              <a:rPr lang="fr-FR" sz="1400" dirty="0"/>
              <a:t>. Le jeu des alliances.</a:t>
            </a:r>
          </a:p>
          <a:p>
            <a:r>
              <a:rPr lang="fr-FR" sz="1400" dirty="0" smtClean="0"/>
              <a:t>		b</a:t>
            </a:r>
            <a:r>
              <a:rPr lang="fr-FR" sz="1400" dirty="0"/>
              <a:t>. La guerre froide explique-t-elle la conflictualité au M-O </a:t>
            </a:r>
            <a:r>
              <a:rPr lang="fr-FR" sz="1400" dirty="0" smtClean="0"/>
              <a:t>?</a:t>
            </a:r>
          </a:p>
          <a:p>
            <a:r>
              <a:rPr lang="fr-FR" sz="1400" dirty="0" smtClean="0"/>
              <a:t>		</a:t>
            </a:r>
            <a:r>
              <a:rPr lang="fr-FR" sz="1400" dirty="0"/>
              <a:t>c. </a:t>
            </a:r>
            <a:r>
              <a:rPr lang="fr-FR" sz="1400" dirty="0" smtClean="0"/>
              <a:t>Le nouvel ordre mondial une </a:t>
            </a:r>
            <a:r>
              <a:rPr lang="fr-FR" sz="1400" dirty="0"/>
              <a:t>source d’instabilité régionale ?</a:t>
            </a:r>
          </a:p>
          <a:p>
            <a:r>
              <a:rPr lang="fr-FR" sz="1400" b="1" dirty="0" smtClean="0"/>
              <a:t> 	</a:t>
            </a:r>
            <a:r>
              <a:rPr lang="fr-FR" sz="1400" b="1" dirty="0"/>
              <a:t>2. </a:t>
            </a:r>
            <a:r>
              <a:rPr lang="fr-FR" sz="1400" b="1" dirty="0" smtClean="0"/>
              <a:t>Le pétrole, un enjeu économique majeur.</a:t>
            </a:r>
            <a:endParaRPr lang="fr-FR" sz="1400" dirty="0"/>
          </a:p>
          <a:p>
            <a:pPr marL="2171700" lvl="4" indent="-342900">
              <a:buAutoNum type="alphaLcPeriod"/>
            </a:pPr>
            <a:r>
              <a:rPr lang="fr-FR" sz="1400" dirty="0" smtClean="0"/>
              <a:t>Le </a:t>
            </a:r>
            <a:r>
              <a:rPr lang="fr-FR" sz="1400" dirty="0"/>
              <a:t>temps de la subordination. ( 1918-1960</a:t>
            </a:r>
            <a:r>
              <a:rPr lang="fr-FR" sz="1400" dirty="0" smtClean="0"/>
              <a:t>)</a:t>
            </a:r>
          </a:p>
          <a:p>
            <a:pPr marL="2171700" lvl="4" indent="-342900">
              <a:buFontTx/>
              <a:buAutoNum type="alphaLcPeriod"/>
            </a:pPr>
            <a:r>
              <a:rPr lang="fr-FR" sz="1400" dirty="0" smtClean="0"/>
              <a:t>Le </a:t>
            </a:r>
            <a:r>
              <a:rPr lang="fr-FR" sz="1400" dirty="0"/>
              <a:t>temps de la croissance et de l’émancipation</a:t>
            </a:r>
            <a:r>
              <a:rPr lang="fr-FR" sz="1400" dirty="0" smtClean="0"/>
              <a:t>. (1960-1970)</a:t>
            </a:r>
          </a:p>
          <a:p>
            <a:pPr marL="2171700" lvl="4" indent="-342900">
              <a:buFontTx/>
              <a:buAutoNum type="alphaLcPeriod"/>
            </a:pPr>
            <a:r>
              <a:rPr lang="fr-FR" sz="1400" dirty="0" smtClean="0"/>
              <a:t>L’arme pétrolière, une arme inefficace ?</a:t>
            </a:r>
          </a:p>
          <a:p>
            <a:r>
              <a:rPr lang="fr-FR" sz="1400" b="1" dirty="0" smtClean="0"/>
              <a:t>	3</a:t>
            </a:r>
            <a:r>
              <a:rPr lang="fr-FR" sz="1400" b="1" dirty="0"/>
              <a:t>. </a:t>
            </a:r>
            <a:r>
              <a:rPr lang="fr-FR" sz="1400" b="1" dirty="0" smtClean="0"/>
              <a:t>Les conflits israélo-arabes, un enjeu géopolitique mondial. ( 1948-1994)</a:t>
            </a:r>
          </a:p>
          <a:p>
            <a:pPr marL="2171700" lvl="4" indent="-342900">
              <a:buAutoNum type="alphaLcPeriod"/>
            </a:pPr>
            <a:r>
              <a:rPr lang="fr-FR" sz="1400" dirty="0" smtClean="0"/>
              <a:t>Aux </a:t>
            </a:r>
            <a:r>
              <a:rPr lang="fr-FR" sz="1400" dirty="0"/>
              <a:t>origines de l’Etat d’Israël (1917-1948) 	</a:t>
            </a:r>
            <a:endParaRPr lang="fr-FR" sz="1400" dirty="0" smtClean="0"/>
          </a:p>
          <a:p>
            <a:pPr marL="2171700" lvl="4" indent="-342900">
              <a:buAutoNum type="alphaLcPeriod"/>
            </a:pPr>
            <a:r>
              <a:rPr lang="fr-FR" sz="1400" dirty="0"/>
              <a:t>Le temps des guerres israélo-arabes. (1948-1994</a:t>
            </a:r>
            <a:r>
              <a:rPr lang="fr-FR" sz="1400" dirty="0" smtClean="0"/>
              <a:t>)</a:t>
            </a:r>
          </a:p>
          <a:p>
            <a:pPr marL="2171700" lvl="4" indent="-342900">
              <a:buAutoNum type="alphaLcPeriod"/>
            </a:pPr>
            <a:r>
              <a:rPr lang="fr-FR" sz="1400" dirty="0" smtClean="0"/>
              <a:t>Les espoirs de paix de 1994.</a:t>
            </a:r>
          </a:p>
          <a:p>
            <a:r>
              <a:rPr lang="fr-FR" sz="1400" b="1" dirty="0"/>
              <a:t>III. Le </a:t>
            </a:r>
            <a:r>
              <a:rPr lang="fr-FR" sz="1400" b="1" dirty="0" smtClean="0"/>
              <a:t>Moyen-Orient, </a:t>
            </a:r>
            <a:r>
              <a:rPr lang="fr-FR" sz="1400" b="1" dirty="0"/>
              <a:t>entre espoir de paix et multiplication des conflits</a:t>
            </a:r>
            <a:r>
              <a:rPr lang="fr-FR" sz="1400" b="1" dirty="0" smtClean="0"/>
              <a:t>. (depuis le début des années1990)</a:t>
            </a:r>
            <a:endParaRPr lang="fr-FR" sz="1400" dirty="0"/>
          </a:p>
          <a:p>
            <a:r>
              <a:rPr lang="fr-FR" sz="1400" b="1" dirty="0"/>
              <a:t>	1. Israël et la question palestinienne. </a:t>
            </a:r>
            <a:endParaRPr lang="fr-FR" sz="1400" dirty="0"/>
          </a:p>
          <a:p>
            <a:r>
              <a:rPr lang="fr-FR" sz="1400" b="1" dirty="0" smtClean="0"/>
              <a:t>		</a:t>
            </a:r>
            <a:r>
              <a:rPr lang="fr-FR" sz="1400" dirty="0" smtClean="0"/>
              <a:t>a</a:t>
            </a:r>
            <a:r>
              <a:rPr lang="fr-FR" sz="1400" dirty="0"/>
              <a:t>. </a:t>
            </a:r>
            <a:r>
              <a:rPr lang="fr-FR" sz="1400" dirty="0" smtClean="0"/>
              <a:t>Une </a:t>
            </a:r>
            <a:r>
              <a:rPr lang="fr-FR" sz="1400" dirty="0"/>
              <a:t>impossible paix, une nouvelle guerre improbable. </a:t>
            </a:r>
          </a:p>
          <a:p>
            <a:r>
              <a:rPr lang="fr-FR" sz="1400" dirty="0" smtClean="0"/>
              <a:t>		b</a:t>
            </a:r>
            <a:r>
              <a:rPr lang="fr-FR" sz="1400" dirty="0"/>
              <a:t>. Y a-t-il une solution </a:t>
            </a:r>
            <a:r>
              <a:rPr lang="fr-FR" sz="1400" dirty="0" smtClean="0"/>
              <a:t>à </a:t>
            </a:r>
            <a:r>
              <a:rPr lang="fr-FR" sz="1400" dirty="0"/>
              <a:t>la question palestinienne </a:t>
            </a:r>
            <a:r>
              <a:rPr lang="fr-FR" sz="1400" dirty="0" smtClean="0"/>
              <a:t>?</a:t>
            </a:r>
            <a:endParaRPr lang="fr-FR" sz="1400" dirty="0"/>
          </a:p>
          <a:p>
            <a:r>
              <a:rPr lang="fr-FR" sz="1400" b="1" dirty="0"/>
              <a:t>	2 </a:t>
            </a:r>
            <a:r>
              <a:rPr lang="fr-FR" sz="1400" b="1" dirty="0" smtClean="0"/>
              <a:t>.L’islamisme au Moyen-Orient </a:t>
            </a:r>
            <a:r>
              <a:rPr lang="fr-FR" sz="1400" b="1" dirty="0"/>
              <a:t>		</a:t>
            </a:r>
            <a:endParaRPr lang="fr-FR" sz="1400" dirty="0"/>
          </a:p>
          <a:p>
            <a:r>
              <a:rPr lang="fr-FR" sz="1400" dirty="0"/>
              <a:t>  	</a:t>
            </a:r>
            <a:r>
              <a:rPr lang="fr-FR" sz="1400" b="1" dirty="0"/>
              <a:t>	</a:t>
            </a:r>
            <a:r>
              <a:rPr lang="fr-FR" sz="1400" dirty="0"/>
              <a:t>a. Comment définir l’Islamisme au Moyen-Orient.</a:t>
            </a:r>
          </a:p>
          <a:p>
            <a:r>
              <a:rPr lang="fr-FR" sz="1400" dirty="0"/>
              <a:t>		</a:t>
            </a:r>
            <a:r>
              <a:rPr lang="fr-FR" sz="1400" dirty="0" smtClean="0"/>
              <a:t>b. Trois modèles étatiques islamistes.</a:t>
            </a:r>
          </a:p>
          <a:p>
            <a:r>
              <a:rPr lang="fr-FR" sz="1400" dirty="0"/>
              <a:t>	</a:t>
            </a:r>
            <a:r>
              <a:rPr lang="fr-FR" sz="1400" dirty="0" smtClean="0"/>
              <a:t>	c. </a:t>
            </a:r>
            <a:r>
              <a:rPr lang="fr-FR" sz="1400" dirty="0"/>
              <a:t>Le 11 septembre </a:t>
            </a:r>
            <a:r>
              <a:rPr lang="fr-FR" sz="1400" dirty="0" smtClean="0"/>
              <a:t>2001 et ses conséquences</a:t>
            </a:r>
            <a:endParaRPr lang="fr-FR" sz="1400" dirty="0"/>
          </a:p>
          <a:p>
            <a:r>
              <a:rPr lang="fr-FR" sz="1400" dirty="0"/>
              <a:t>		</a:t>
            </a:r>
            <a:r>
              <a:rPr lang="fr-FR" sz="1400" dirty="0" smtClean="0"/>
              <a:t>d. </a:t>
            </a:r>
            <a:r>
              <a:rPr lang="fr-FR" sz="1400" dirty="0"/>
              <a:t>Les conflits peuvent-ils s’expliquer par les divisions  religieuses et la montée de l’Islamisme ?</a:t>
            </a:r>
          </a:p>
          <a:p>
            <a:r>
              <a:rPr lang="fr-FR" sz="1400" dirty="0"/>
              <a:t>	</a:t>
            </a:r>
            <a:r>
              <a:rPr lang="fr-FR" sz="1400" b="1" dirty="0"/>
              <a:t>3. Faire face aux défis économiques et sociaux.</a:t>
            </a:r>
            <a:endParaRPr lang="fr-FR" sz="1400" dirty="0"/>
          </a:p>
          <a:p>
            <a:r>
              <a:rPr lang="fr-FR" sz="1400" b="1" dirty="0"/>
              <a:t>		</a:t>
            </a:r>
            <a:r>
              <a:rPr lang="fr-FR" sz="1400" dirty="0"/>
              <a:t>a. La question </a:t>
            </a:r>
            <a:r>
              <a:rPr lang="fr-FR" sz="1400" dirty="0" smtClean="0"/>
              <a:t>pétrolière</a:t>
            </a:r>
            <a:r>
              <a:rPr lang="fr-FR" sz="1400" dirty="0"/>
              <a:t> </a:t>
            </a:r>
            <a:r>
              <a:rPr lang="fr-FR" sz="1400" dirty="0" smtClean="0"/>
              <a:t>aujourd’hui.</a:t>
            </a:r>
          </a:p>
          <a:p>
            <a:r>
              <a:rPr lang="fr-FR" sz="1400" dirty="0"/>
              <a:t>	</a:t>
            </a:r>
            <a:r>
              <a:rPr lang="fr-FR" sz="1400" dirty="0" smtClean="0"/>
              <a:t>	b. le défi démographique.</a:t>
            </a:r>
          </a:p>
          <a:p>
            <a:r>
              <a:rPr lang="fr-FR" sz="1400" dirty="0"/>
              <a:t>	</a:t>
            </a:r>
            <a:r>
              <a:rPr lang="fr-FR" sz="1400" dirty="0" smtClean="0"/>
              <a:t>	</a:t>
            </a:r>
            <a:endParaRPr lang="fr-FR" b="1" dirty="0" smtClean="0"/>
          </a:p>
          <a:p>
            <a:pPr algn="ctr"/>
            <a:endParaRPr lang="fr-FR" dirty="0"/>
          </a:p>
          <a:p>
            <a:pPr algn="ctr"/>
            <a:endParaRPr lang="fr-FR" dirty="0" smtClean="0"/>
          </a:p>
          <a:p>
            <a:pPr algn="ctr"/>
            <a:endParaRPr lang="fr-FR" dirty="0"/>
          </a:p>
          <a:p>
            <a:pPr algn="ctr"/>
            <a:endParaRPr lang="fr-FR" dirty="0"/>
          </a:p>
        </p:txBody>
      </p:sp>
    </p:spTree>
    <p:extLst>
      <p:ext uri="{BB962C8B-B14F-4D97-AF65-F5344CB8AC3E}">
        <p14:creationId xmlns:p14="http://schemas.microsoft.com/office/powerpoint/2010/main" val="929112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31752"/>
            <a:ext cx="4572000" cy="1169551"/>
          </a:xfrm>
          <a:prstGeom prst="rect">
            <a:avLst/>
          </a:prstGeom>
        </p:spPr>
        <p:txBody>
          <a:bodyPr>
            <a:spAutoFit/>
          </a:bodyPr>
          <a:lstStyle/>
          <a:p>
            <a:r>
              <a:rPr lang="fr-FR" sz="1400" b="1" dirty="0" smtClean="0"/>
              <a:t>I. Aux origines des conflits au M-O. (1918-1945)</a:t>
            </a:r>
            <a:endParaRPr lang="fr-FR" sz="1400" dirty="0" smtClean="0"/>
          </a:p>
          <a:p>
            <a:r>
              <a:rPr lang="fr-FR" sz="1400" dirty="0" smtClean="0"/>
              <a:t>	</a:t>
            </a:r>
            <a:r>
              <a:rPr lang="fr-FR" sz="1400" b="1" dirty="0" smtClean="0"/>
              <a:t>1. Les héritages de l’Histoire :</a:t>
            </a:r>
            <a:endParaRPr lang="fr-FR" sz="1400" dirty="0" smtClean="0"/>
          </a:p>
          <a:p>
            <a:pPr marL="2171700" lvl="4" indent="-342900">
              <a:buAutoNum type="alphaLcPeriod"/>
            </a:pPr>
            <a:r>
              <a:rPr lang="fr-FR" sz="1400" b="1" dirty="0" smtClean="0"/>
              <a:t>Un carrefour de civilisation </a:t>
            </a:r>
          </a:p>
          <a:p>
            <a:pPr marL="2171700" lvl="4" indent="-342900">
              <a:buAutoNum type="alphaLcPeriod"/>
            </a:pPr>
            <a:r>
              <a:rPr lang="fr-FR" sz="1400" b="1" dirty="0" smtClean="0"/>
              <a:t>Une difficile cohabitation religieuse </a:t>
            </a:r>
            <a:endParaRPr lang="fr-FR" sz="1400" dirty="0"/>
          </a:p>
        </p:txBody>
      </p:sp>
      <p:pic>
        <p:nvPicPr>
          <p:cNvPr id="3" name="Image 2" descr="http://p1.storage.canalblog.com/17/93/1294813/102617906_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4464496" cy="4608512"/>
          </a:xfrm>
          <a:prstGeom prst="rect">
            <a:avLst/>
          </a:prstGeom>
          <a:noFill/>
          <a:ln>
            <a:noFill/>
          </a:ln>
        </p:spPr>
      </p:pic>
      <p:pic>
        <p:nvPicPr>
          <p:cNvPr id="4" name="Image 3" descr="http://e.maxicours.com/img/4/1/7/3/41731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100420"/>
            <a:ext cx="3960440" cy="4176464"/>
          </a:xfrm>
          <a:prstGeom prst="rect">
            <a:avLst/>
          </a:prstGeom>
          <a:noFill/>
          <a:ln>
            <a:noFill/>
          </a:ln>
        </p:spPr>
      </p:pic>
      <p:sp>
        <p:nvSpPr>
          <p:cNvPr id="5" name="ZoneTexte 4"/>
          <p:cNvSpPr txBox="1"/>
          <p:nvPr/>
        </p:nvSpPr>
        <p:spPr>
          <a:xfrm>
            <a:off x="133191" y="4869160"/>
            <a:ext cx="4464496" cy="646331"/>
          </a:xfrm>
          <a:prstGeom prst="rect">
            <a:avLst/>
          </a:prstGeom>
          <a:noFill/>
        </p:spPr>
        <p:txBody>
          <a:bodyPr wrap="square" rtlCol="0">
            <a:spAutoFit/>
          </a:bodyPr>
          <a:lstStyle/>
          <a:p>
            <a:r>
              <a:rPr lang="fr-FR" b="1" dirty="0" smtClean="0"/>
              <a:t>Quels éléments font du Moyen-Orient un espace multiculturel ?</a:t>
            </a:r>
            <a:endParaRPr lang="fr-FR" b="1" dirty="0"/>
          </a:p>
        </p:txBody>
      </p:sp>
      <p:sp>
        <p:nvSpPr>
          <p:cNvPr id="6" name="ZoneTexte 5"/>
          <p:cNvSpPr txBox="1"/>
          <p:nvPr/>
        </p:nvSpPr>
        <p:spPr>
          <a:xfrm>
            <a:off x="133191" y="5630553"/>
            <a:ext cx="4464496" cy="646331"/>
          </a:xfrm>
          <a:prstGeom prst="rect">
            <a:avLst/>
          </a:prstGeom>
          <a:noFill/>
        </p:spPr>
        <p:txBody>
          <a:bodyPr wrap="square" rtlCol="0">
            <a:spAutoFit/>
          </a:bodyPr>
          <a:lstStyle/>
          <a:p>
            <a:r>
              <a:rPr lang="fr-FR" b="1" dirty="0" smtClean="0"/>
              <a:t>Quels éléments témoignent d’une cohabitation marquée par des tensions </a:t>
            </a:r>
            <a:endParaRPr lang="fr-FR" b="1" dirty="0"/>
          </a:p>
        </p:txBody>
      </p:sp>
    </p:spTree>
    <p:extLst>
      <p:ext uri="{BB962C8B-B14F-4D97-AF65-F5344CB8AC3E}">
        <p14:creationId xmlns:p14="http://schemas.microsoft.com/office/powerpoint/2010/main" val="83829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5976" y="116632"/>
            <a:ext cx="4572000" cy="738664"/>
          </a:xfrm>
          <a:prstGeom prst="rect">
            <a:avLst/>
          </a:prstGeom>
        </p:spPr>
        <p:txBody>
          <a:bodyPr>
            <a:spAutoFit/>
          </a:bodyPr>
          <a:lstStyle/>
          <a:p>
            <a:r>
              <a:rPr lang="fr-FR" sz="1400" b="1" dirty="0"/>
              <a:t>I. Aux origines des conflits au M-O. (1918-1945</a:t>
            </a:r>
            <a:r>
              <a:rPr lang="fr-FR" sz="1400" b="1" dirty="0" smtClean="0"/>
              <a:t>)</a:t>
            </a:r>
            <a:endParaRPr lang="fr-FR" sz="1400" dirty="0" smtClean="0"/>
          </a:p>
          <a:p>
            <a:r>
              <a:rPr lang="fr-FR" sz="1400" dirty="0" smtClean="0"/>
              <a:t>2</a:t>
            </a:r>
            <a:r>
              <a:rPr lang="fr-FR" sz="1400" b="1" dirty="0" smtClean="0"/>
              <a:t>. Le temps des  rivalités coloniales  et de la modernisation (1918-1945)</a:t>
            </a:r>
          </a:p>
        </p:txBody>
      </p:sp>
      <p:pic>
        <p:nvPicPr>
          <p:cNvPr id="3" name="Image 2" descr="http://4.bp.blogspot.com/-2BDp32ot0t4/VByPqFw2qlI/AAAAAAAADUQ/yLpaS_H4shI/s1600/sykes-picotGF.png"/>
          <p:cNvPicPr/>
          <p:nvPr/>
        </p:nvPicPr>
        <p:blipFill rotWithShape="1">
          <a:blip r:embed="rId3" cstate="print">
            <a:extLst>
              <a:ext uri="{28A0092B-C50C-407E-A947-70E740481C1C}">
                <a14:useLocalDpi xmlns:a14="http://schemas.microsoft.com/office/drawing/2010/main" val="0"/>
              </a:ext>
            </a:extLst>
          </a:blip>
          <a:srcRect l="50720"/>
          <a:stretch/>
        </p:blipFill>
        <p:spPr bwMode="auto">
          <a:xfrm>
            <a:off x="141908" y="759639"/>
            <a:ext cx="5472608" cy="5184792"/>
          </a:xfrm>
          <a:prstGeom prst="rect">
            <a:avLst/>
          </a:prstGeom>
          <a:noFill/>
          <a:ln>
            <a:noFill/>
          </a:ln>
          <a:extLst>
            <a:ext uri="{53640926-AAD7-44D8-BBD7-CCE9431645EC}">
              <a14:shadowObscured xmlns:a14="http://schemas.microsoft.com/office/drawing/2010/main"/>
            </a:ext>
          </a:extLst>
        </p:spPr>
      </p:pic>
      <p:sp>
        <p:nvSpPr>
          <p:cNvPr id="4" name="ZoneTexte 3"/>
          <p:cNvSpPr txBox="1"/>
          <p:nvPr/>
        </p:nvSpPr>
        <p:spPr>
          <a:xfrm>
            <a:off x="5842916" y="908720"/>
            <a:ext cx="2808312" cy="1200329"/>
          </a:xfrm>
          <a:prstGeom prst="rect">
            <a:avLst/>
          </a:prstGeom>
          <a:noFill/>
        </p:spPr>
        <p:txBody>
          <a:bodyPr wrap="square" rtlCol="0">
            <a:spAutoFit/>
          </a:bodyPr>
          <a:lstStyle/>
          <a:p>
            <a:r>
              <a:rPr lang="fr-FR" b="1" dirty="0" smtClean="0"/>
              <a:t>Quelles puissances coloniales jouèrent un rôle majeur au Moyen-Orient entre 1918 et 1945?</a:t>
            </a:r>
            <a:endParaRPr lang="fr-FR" b="1" dirty="0"/>
          </a:p>
        </p:txBody>
      </p:sp>
      <p:sp>
        <p:nvSpPr>
          <p:cNvPr id="6" name="ZoneTexte 5"/>
          <p:cNvSpPr txBox="1"/>
          <p:nvPr/>
        </p:nvSpPr>
        <p:spPr>
          <a:xfrm>
            <a:off x="5855492" y="2276872"/>
            <a:ext cx="2592288" cy="1200329"/>
          </a:xfrm>
          <a:prstGeom prst="rect">
            <a:avLst/>
          </a:prstGeom>
          <a:noFill/>
        </p:spPr>
        <p:txBody>
          <a:bodyPr wrap="square" rtlCol="0">
            <a:spAutoFit/>
          </a:bodyPr>
          <a:lstStyle/>
          <a:p>
            <a:r>
              <a:rPr lang="fr-FR" b="1" dirty="0" smtClean="0"/>
              <a:t>Quels états acquièrent leur indépendance durant l’Entre-deux-guerres ?</a:t>
            </a:r>
            <a:endParaRPr lang="fr-FR" b="1" dirty="0"/>
          </a:p>
        </p:txBody>
      </p:sp>
      <p:sp>
        <p:nvSpPr>
          <p:cNvPr id="7" name="ZoneTexte 6"/>
          <p:cNvSpPr txBox="1"/>
          <p:nvPr/>
        </p:nvSpPr>
        <p:spPr>
          <a:xfrm>
            <a:off x="5868144" y="3556771"/>
            <a:ext cx="2592288" cy="1200329"/>
          </a:xfrm>
          <a:prstGeom prst="rect">
            <a:avLst/>
          </a:prstGeom>
          <a:noFill/>
        </p:spPr>
        <p:txBody>
          <a:bodyPr wrap="square" rtlCol="0">
            <a:spAutoFit/>
          </a:bodyPr>
          <a:lstStyle/>
          <a:p>
            <a:r>
              <a:rPr lang="fr-FR" b="1" dirty="0" smtClean="0"/>
              <a:t>A quelles dates les derniers pays du Moyen-Orient accèdent-ils à l’indépendance ?</a:t>
            </a:r>
            <a:endParaRPr lang="fr-FR" b="1" dirty="0"/>
          </a:p>
        </p:txBody>
      </p:sp>
      <p:sp>
        <p:nvSpPr>
          <p:cNvPr id="5" name="Rectangle 4"/>
          <p:cNvSpPr/>
          <p:nvPr/>
        </p:nvSpPr>
        <p:spPr>
          <a:xfrm>
            <a:off x="5887304" y="4869160"/>
            <a:ext cx="2573128" cy="1200329"/>
          </a:xfrm>
          <a:prstGeom prst="rect">
            <a:avLst/>
          </a:prstGeom>
        </p:spPr>
        <p:txBody>
          <a:bodyPr wrap="square">
            <a:spAutoFit/>
          </a:bodyPr>
          <a:lstStyle/>
          <a:p>
            <a:r>
              <a:rPr lang="fr-FR" b="1" dirty="0" smtClean="0"/>
              <a:t>Pourquoi peut-on parler de subordination économique et politique du Moyen-Orient ?</a:t>
            </a:r>
            <a:endParaRPr lang="fr-FR" b="1" dirty="0"/>
          </a:p>
        </p:txBody>
      </p:sp>
    </p:spTree>
    <p:extLst>
      <p:ext uri="{BB962C8B-B14F-4D97-AF65-F5344CB8AC3E}">
        <p14:creationId xmlns:p14="http://schemas.microsoft.com/office/powerpoint/2010/main" val="641357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76664" y="29523"/>
            <a:ext cx="3275856" cy="2031325"/>
          </a:xfrm>
          <a:prstGeom prst="rect">
            <a:avLst/>
          </a:prstGeom>
        </p:spPr>
        <p:txBody>
          <a:bodyPr wrap="square">
            <a:spAutoFit/>
          </a:bodyPr>
          <a:lstStyle/>
          <a:p>
            <a:r>
              <a:rPr lang="fr-FR" sz="1400" b="1" dirty="0" smtClean="0"/>
              <a:t>II. Un espace marqué  par la multiplication des enjeux. (1945-1994)</a:t>
            </a:r>
          </a:p>
          <a:p>
            <a:r>
              <a:rPr lang="fr-FR" sz="1400" b="1" dirty="0" smtClean="0"/>
              <a:t>1. Un enjeu géostratégique de la Guerre Froide. (1945-1991)</a:t>
            </a:r>
          </a:p>
          <a:p>
            <a:r>
              <a:rPr lang="fr-FR" sz="1400" b="1" dirty="0" smtClean="0"/>
              <a:t>	</a:t>
            </a:r>
            <a:r>
              <a:rPr lang="fr-FR" sz="1400" dirty="0" smtClean="0"/>
              <a:t>a. Le jeu des alliances.</a:t>
            </a:r>
          </a:p>
          <a:p>
            <a:r>
              <a:rPr lang="fr-FR" sz="1400" dirty="0" smtClean="0"/>
              <a:t>	b. La guerre froide explique-t-elle la conflictualité au M-O ?</a:t>
            </a:r>
          </a:p>
          <a:p>
            <a:r>
              <a:rPr lang="fr-FR" sz="1400" dirty="0" smtClean="0"/>
              <a:t>	c. L’Irak de Saddam Hussein une source d’instabilité régionale ?</a:t>
            </a:r>
            <a:endParaRPr lang="fr-FR" sz="1400" dirty="0"/>
          </a:p>
        </p:txBody>
      </p:sp>
      <p:sp>
        <p:nvSpPr>
          <p:cNvPr id="4" name="ZoneTexte 3"/>
          <p:cNvSpPr txBox="1"/>
          <p:nvPr/>
        </p:nvSpPr>
        <p:spPr>
          <a:xfrm>
            <a:off x="5868144" y="2420888"/>
            <a:ext cx="2627784" cy="3693319"/>
          </a:xfrm>
          <a:prstGeom prst="rect">
            <a:avLst/>
          </a:prstGeom>
          <a:noFill/>
        </p:spPr>
        <p:txBody>
          <a:bodyPr wrap="square" rtlCol="0">
            <a:spAutoFit/>
          </a:bodyPr>
          <a:lstStyle/>
          <a:p>
            <a:r>
              <a:rPr lang="fr-FR" dirty="0" smtClean="0"/>
              <a:t>Pourquoi les deux grandes puissances cherchent-elles à s’implanter au MO ?</a:t>
            </a:r>
          </a:p>
          <a:p>
            <a:endParaRPr lang="fr-FR" dirty="0" smtClean="0"/>
          </a:p>
          <a:p>
            <a:r>
              <a:rPr lang="fr-FR" dirty="0" smtClean="0"/>
              <a:t>Quels conflits ou crise(s) témoignent des rivalités entre l’Est et Ouest ?</a:t>
            </a:r>
          </a:p>
          <a:p>
            <a:endParaRPr lang="fr-FR" dirty="0" smtClean="0"/>
          </a:p>
          <a:p>
            <a:r>
              <a:rPr lang="fr-FR" dirty="0" smtClean="0"/>
              <a:t>Quels pays sont au cœur de la conflictualité durant la GF et depuis 1991 ?</a:t>
            </a:r>
          </a:p>
          <a:p>
            <a:endParaRPr lang="fr-FR" dirty="0"/>
          </a:p>
        </p:txBody>
      </p:sp>
      <p:pic>
        <p:nvPicPr>
          <p:cNvPr id="2050" name="Picture 2" descr="C:\Users\TESSSON\Documents\moyen orient guerre fro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8640"/>
            <a:ext cx="5328592" cy="652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947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srcRect/>
          <a:stretch>
            <a:fillRect/>
          </a:stretch>
        </p:blipFill>
        <p:spPr bwMode="auto">
          <a:xfrm>
            <a:off x="-14322" y="-14581"/>
            <a:ext cx="6026482" cy="5243781"/>
          </a:xfrm>
          <a:prstGeom prst="rect">
            <a:avLst/>
          </a:prstGeom>
          <a:noFill/>
          <a:ln w="9525">
            <a:noFill/>
            <a:miter lim="800000"/>
            <a:headEnd/>
            <a:tailEnd/>
          </a:ln>
        </p:spPr>
      </p:pic>
      <p:sp>
        <p:nvSpPr>
          <p:cNvPr id="2" name="Rectangle 1"/>
          <p:cNvSpPr/>
          <p:nvPr/>
        </p:nvSpPr>
        <p:spPr>
          <a:xfrm>
            <a:off x="6012160" y="29523"/>
            <a:ext cx="3115072" cy="2031325"/>
          </a:xfrm>
          <a:prstGeom prst="rect">
            <a:avLst/>
          </a:prstGeom>
          <a:ln>
            <a:solidFill>
              <a:schemeClr val="tx1"/>
            </a:solidFill>
          </a:ln>
        </p:spPr>
        <p:txBody>
          <a:bodyPr wrap="square">
            <a:spAutoFit/>
          </a:bodyPr>
          <a:lstStyle/>
          <a:p>
            <a:r>
              <a:rPr lang="fr-FR" sz="1400" b="1" dirty="0" smtClean="0"/>
              <a:t>II. Un espace marqué  par la multiplication des enjeux. (1945-1994)</a:t>
            </a:r>
            <a:endParaRPr lang="fr-FR" sz="1400" dirty="0" smtClean="0"/>
          </a:p>
          <a:p>
            <a:r>
              <a:rPr lang="fr-FR" sz="1400" b="1" dirty="0" smtClean="0"/>
              <a:t>2</a:t>
            </a:r>
            <a:r>
              <a:rPr lang="fr-FR" sz="1400" b="1" dirty="0"/>
              <a:t>. Le pétrole, un enjeu économique majeur.</a:t>
            </a:r>
            <a:endParaRPr lang="fr-FR" sz="1400" dirty="0"/>
          </a:p>
          <a:p>
            <a:pPr marL="342900" indent="-342900">
              <a:buAutoNum type="alphaLcPeriod"/>
            </a:pPr>
            <a:r>
              <a:rPr lang="fr-FR" sz="1400" dirty="0" smtClean="0"/>
              <a:t>Le </a:t>
            </a:r>
            <a:r>
              <a:rPr lang="fr-FR" sz="1400" dirty="0"/>
              <a:t>temps de la subordination. (1918-1960</a:t>
            </a:r>
            <a:r>
              <a:rPr lang="fr-FR" sz="1400" dirty="0" smtClean="0"/>
              <a:t>)</a:t>
            </a:r>
          </a:p>
          <a:p>
            <a:pPr marL="342900" indent="-342900">
              <a:buFontTx/>
              <a:buAutoNum type="alphaLcPeriod"/>
            </a:pPr>
            <a:r>
              <a:rPr lang="fr-FR" sz="1400" dirty="0"/>
              <a:t>b. Le temps de la croissance et de l’émancipation.</a:t>
            </a:r>
          </a:p>
          <a:p>
            <a:r>
              <a:rPr lang="fr-FR" sz="1400" dirty="0"/>
              <a:t>c. l’arme pétrolière (1973-1991)</a:t>
            </a:r>
          </a:p>
        </p:txBody>
      </p:sp>
      <p:pic>
        <p:nvPicPr>
          <p:cNvPr id="3" name="Image 2"/>
          <p:cNvPicPr/>
          <p:nvPr/>
        </p:nvPicPr>
        <p:blipFill rotWithShape="1">
          <a:blip r:embed="rId3"/>
          <a:srcRect l="23618" t="17290" r="24891" b="13391"/>
          <a:stretch/>
        </p:blipFill>
        <p:spPr bwMode="auto">
          <a:xfrm>
            <a:off x="323528" y="48003"/>
            <a:ext cx="5137596" cy="3666997"/>
          </a:xfrm>
          <a:prstGeom prst="rect">
            <a:avLst/>
          </a:prstGeom>
          <a:ln>
            <a:noFill/>
          </a:ln>
          <a:extLst>
            <a:ext uri="{53640926-AAD7-44D8-BBD7-CCE9431645EC}">
              <a14:shadowObscured xmlns:a14="http://schemas.microsoft.com/office/drawing/2010/main"/>
            </a:ext>
          </a:extLst>
        </p:spPr>
      </p:pic>
      <p:pic>
        <p:nvPicPr>
          <p:cNvPr id="4" name="Image 3" descr="https://www.rncan.gc.ca/sites/www.nrcan.gc.ca/files/energy/images/eneene/sources/crubru/pcopdp/images/figure1_sm_f.png"/>
          <p:cNvPicPr/>
          <p:nvPr/>
        </p:nvPicPr>
        <p:blipFill>
          <a:blip r:embed="rId4">
            <a:extLst>
              <a:ext uri="{28A0092B-C50C-407E-A947-70E740481C1C}">
                <a14:useLocalDpi xmlns:a14="http://schemas.microsoft.com/office/drawing/2010/main" val="0"/>
              </a:ext>
            </a:extLst>
          </a:blip>
          <a:srcRect/>
          <a:stretch>
            <a:fillRect/>
          </a:stretch>
        </p:blipFill>
        <p:spPr bwMode="auto">
          <a:xfrm>
            <a:off x="3779912" y="3717032"/>
            <a:ext cx="4896544" cy="3168352"/>
          </a:xfrm>
          <a:prstGeom prst="rect">
            <a:avLst/>
          </a:prstGeom>
          <a:noFill/>
          <a:ln>
            <a:noFill/>
          </a:ln>
        </p:spPr>
      </p:pic>
      <p:sp>
        <p:nvSpPr>
          <p:cNvPr id="6" name="ZoneTexte 5"/>
          <p:cNvSpPr txBox="1"/>
          <p:nvPr/>
        </p:nvSpPr>
        <p:spPr>
          <a:xfrm>
            <a:off x="323528" y="4499124"/>
            <a:ext cx="3240360" cy="2308324"/>
          </a:xfrm>
          <a:prstGeom prst="rect">
            <a:avLst/>
          </a:prstGeom>
          <a:noFill/>
        </p:spPr>
        <p:txBody>
          <a:bodyPr wrap="square" rtlCol="0">
            <a:spAutoFit/>
          </a:bodyPr>
          <a:lstStyle/>
          <a:p>
            <a:r>
              <a:rPr lang="fr-FR" b="1" dirty="0" smtClean="0"/>
              <a:t>En quoi la variation des cours du pétrole sont-ils le reflet des tensions au M-O durant les années 1970-1991 ?</a:t>
            </a:r>
          </a:p>
          <a:p>
            <a:endParaRPr lang="fr-FR" b="1" dirty="0"/>
          </a:p>
          <a:p>
            <a:r>
              <a:rPr lang="fr-FR" b="1" dirty="0" smtClean="0"/>
              <a:t>Pourquoi peut-on dire que le pétrole devient une arme pour les ays pétrolier de l’OPEP ?</a:t>
            </a:r>
            <a:endParaRPr lang="fr-FR" b="1" dirty="0"/>
          </a:p>
        </p:txBody>
      </p:sp>
      <p:sp>
        <p:nvSpPr>
          <p:cNvPr id="7" name="ZoneTexte 6"/>
          <p:cNvSpPr txBox="1"/>
          <p:nvPr/>
        </p:nvSpPr>
        <p:spPr>
          <a:xfrm>
            <a:off x="6012160" y="2014742"/>
            <a:ext cx="3024336" cy="2031325"/>
          </a:xfrm>
          <a:prstGeom prst="rect">
            <a:avLst/>
          </a:prstGeom>
          <a:noFill/>
        </p:spPr>
        <p:txBody>
          <a:bodyPr wrap="square" rtlCol="0">
            <a:spAutoFit/>
          </a:bodyPr>
          <a:lstStyle/>
          <a:p>
            <a:r>
              <a:rPr lang="fr-FR" b="1" dirty="0" smtClean="0"/>
              <a:t>Pourquoi peut-on dire que le pétrole a été et reste un enjeu mondial au MO ?</a:t>
            </a:r>
          </a:p>
          <a:p>
            <a:r>
              <a:rPr lang="fr-FR" b="1" dirty="0" smtClean="0"/>
              <a:t>Quels sont les enjeux pétroliers pour les puissances occidentales ?</a:t>
            </a:r>
          </a:p>
          <a:p>
            <a:endParaRPr lang="fr-FR" b="1" dirty="0"/>
          </a:p>
        </p:txBody>
      </p:sp>
    </p:spTree>
    <p:extLst>
      <p:ext uri="{BB962C8B-B14F-4D97-AF65-F5344CB8AC3E}">
        <p14:creationId xmlns:p14="http://schemas.microsoft.com/office/powerpoint/2010/main" val="63485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par>
                                <p:cTn id="15" presetID="2" presetClass="exit" presetSubtype="4" fill="hold" grpId="1" nodeType="with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8943" y="102635"/>
            <a:ext cx="4362279" cy="1384995"/>
          </a:xfrm>
          <a:prstGeom prst="rect">
            <a:avLst/>
          </a:prstGeom>
          <a:ln>
            <a:solidFill>
              <a:schemeClr val="tx1"/>
            </a:solidFill>
          </a:ln>
        </p:spPr>
        <p:txBody>
          <a:bodyPr wrap="square">
            <a:spAutoFit/>
          </a:bodyPr>
          <a:lstStyle/>
          <a:p>
            <a:r>
              <a:rPr lang="fr-FR" sz="1200" b="1" dirty="0"/>
              <a:t>II. Un espace marqué  par la multiplication des enjeux. (1945-1994</a:t>
            </a:r>
            <a:r>
              <a:rPr lang="fr-FR" sz="1200" b="1" dirty="0" smtClean="0"/>
              <a:t>)</a:t>
            </a:r>
          </a:p>
          <a:p>
            <a:r>
              <a:rPr lang="fr-FR" sz="1200" b="1" dirty="0" smtClean="0"/>
              <a:t>3</a:t>
            </a:r>
            <a:r>
              <a:rPr lang="fr-FR" sz="1200" b="1" dirty="0"/>
              <a:t>. Les conflits israélo-arabes, un enjeu géopolitique mondial. </a:t>
            </a:r>
            <a:r>
              <a:rPr lang="fr-FR" sz="1200" b="1" dirty="0" smtClean="0"/>
              <a:t>(1948-1994</a:t>
            </a:r>
            <a:r>
              <a:rPr lang="fr-FR" sz="1200" b="1" dirty="0"/>
              <a:t>)</a:t>
            </a:r>
          </a:p>
          <a:p>
            <a:r>
              <a:rPr lang="fr-FR" sz="1200" dirty="0" smtClean="0"/>
              <a:t>a. Aux </a:t>
            </a:r>
            <a:r>
              <a:rPr lang="fr-FR" sz="1200" dirty="0"/>
              <a:t>origines de l’Etat d’Israël (1917-1948) </a:t>
            </a:r>
          </a:p>
          <a:p>
            <a:r>
              <a:rPr lang="fr-FR" sz="1200" dirty="0" smtClean="0"/>
              <a:t>b</a:t>
            </a:r>
            <a:r>
              <a:rPr lang="fr-FR" sz="1200" dirty="0"/>
              <a:t>.</a:t>
            </a:r>
            <a:r>
              <a:rPr lang="fr-FR" sz="1200" dirty="0" smtClean="0"/>
              <a:t> Le </a:t>
            </a:r>
            <a:r>
              <a:rPr lang="fr-FR" sz="1200" dirty="0"/>
              <a:t>temps des guerres israélo-arabes. (1948-1994</a:t>
            </a:r>
            <a:r>
              <a:rPr lang="fr-FR" sz="1200" dirty="0" smtClean="0"/>
              <a:t>)</a:t>
            </a:r>
          </a:p>
          <a:p>
            <a:r>
              <a:rPr lang="fr-FR" sz="1200" dirty="0" smtClean="0"/>
              <a:t>c. Les espoirs de paix (1993-1995).</a:t>
            </a:r>
            <a:endParaRPr lang="fr-FR" sz="1200" dirty="0"/>
          </a:p>
        </p:txBody>
      </p:sp>
      <p:sp>
        <p:nvSpPr>
          <p:cNvPr id="3" name="ZoneTexte 2"/>
          <p:cNvSpPr txBox="1"/>
          <p:nvPr/>
        </p:nvSpPr>
        <p:spPr>
          <a:xfrm>
            <a:off x="179512" y="116632"/>
            <a:ext cx="3960440" cy="1754326"/>
          </a:xfrm>
          <a:prstGeom prst="rect">
            <a:avLst/>
          </a:prstGeom>
          <a:noFill/>
        </p:spPr>
        <p:txBody>
          <a:bodyPr wrap="square" rtlCol="0">
            <a:spAutoFit/>
          </a:bodyPr>
          <a:lstStyle/>
          <a:p>
            <a:r>
              <a:rPr lang="fr-FR" b="1" dirty="0" smtClean="0"/>
              <a:t>Quelles sont les conséquences des victoires israéliennes de 1948 à 1973 ?</a:t>
            </a:r>
          </a:p>
          <a:p>
            <a:r>
              <a:rPr lang="fr-FR" b="1" dirty="0" smtClean="0"/>
              <a:t>Doc. 4 p 279 </a:t>
            </a:r>
            <a:r>
              <a:rPr lang="fr-FR" b="1" dirty="0"/>
              <a:t>: Quels éléments </a:t>
            </a:r>
            <a:r>
              <a:rPr lang="fr-FR" b="1" dirty="0" smtClean="0"/>
              <a:t>ont longtemps empêché  </a:t>
            </a:r>
            <a:r>
              <a:rPr lang="fr-FR" b="1" dirty="0"/>
              <a:t>à la mise en place d’un processus de paix ?</a:t>
            </a:r>
          </a:p>
          <a:p>
            <a:r>
              <a:rPr lang="fr-FR" b="1" dirty="0" smtClean="0"/>
              <a:t>P 280 : Que sont les accords d’Oslo ?</a:t>
            </a:r>
            <a:endParaRPr lang="fr-FR" b="1" dirty="0"/>
          </a:p>
        </p:txBody>
      </p:sp>
      <p:sp>
        <p:nvSpPr>
          <p:cNvPr id="4" name="ZoneTexte 3"/>
          <p:cNvSpPr txBox="1"/>
          <p:nvPr/>
        </p:nvSpPr>
        <p:spPr>
          <a:xfrm>
            <a:off x="395536" y="1932514"/>
            <a:ext cx="8208912" cy="4524315"/>
          </a:xfrm>
          <a:prstGeom prst="rect">
            <a:avLst/>
          </a:prstGeom>
          <a:noFill/>
        </p:spPr>
        <p:txBody>
          <a:bodyPr wrap="square" rtlCol="0">
            <a:spAutoFit/>
          </a:bodyPr>
          <a:lstStyle/>
          <a:p>
            <a:r>
              <a:rPr lang="fr-FR" dirty="0" smtClean="0"/>
              <a:t>La Palestine est la patrie du peuple arabe palestinien. (…)</a:t>
            </a:r>
          </a:p>
          <a:p>
            <a:r>
              <a:rPr lang="fr-FR" dirty="0" smtClean="0"/>
              <a:t>La Palestine, dans les frontières du mandat britannique, constitue une unité territoriale indivisible.</a:t>
            </a:r>
          </a:p>
          <a:p>
            <a:r>
              <a:rPr lang="fr-FR" dirty="0" smtClean="0"/>
              <a:t>Le peuple arabe palestinien détient le droit légal sur sa patrie et déterminera son destin après avoir réussi à libérer son pays en accord avec ses vœux, de son propre gré et selon sa seule volonté.</a:t>
            </a:r>
          </a:p>
          <a:p>
            <a:r>
              <a:rPr lang="fr-FR" dirty="0" smtClean="0"/>
              <a:t>La lutte armée est la seule voie menant à la libération de la Palestine, </a:t>
            </a:r>
          </a:p>
          <a:p>
            <a:r>
              <a:rPr lang="fr-FR" dirty="0" smtClean="0"/>
              <a:t>L’action des commandos constitue le centre de la guerre de libération populaire palestinienne, ce qui exige de l’intensifier, de la généraliser, de la garantir et de mobiliser tout le potentiel humain et activiste palestinien en organisant et en l’entrainant dans la révolution populaire armée. (…)</a:t>
            </a:r>
          </a:p>
          <a:p>
            <a:r>
              <a:rPr lang="fr-FR" dirty="0" smtClean="0"/>
              <a:t>Le peuple palestinien croit en l’unité arabe. Afin de contribuer pour sa part à la réalisation de cet objectif, il doit cependant, au stade de sa lutte nationale, sauvegarder son identité palestinienne, renforcer la conscience qu’il a de cette identité et s’opposer à tout plan qui risquerait de l’affaiblir.</a:t>
            </a:r>
          </a:p>
          <a:p>
            <a:r>
              <a:rPr lang="fr-FR" dirty="0" smtClean="0"/>
              <a:t>Charte de l’OLP, 1968.</a:t>
            </a:r>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70128"/>
            <a:ext cx="8424936" cy="4968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92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1027"/>
                                        </p:tgtEl>
                                        <p:attrNameLst>
                                          <p:attrName>ppt_x</p:attrName>
                                        </p:attrNameLst>
                                      </p:cBhvr>
                                      <p:tavLst>
                                        <p:tav tm="0">
                                          <p:val>
                                            <p:strVal val="ppt_x"/>
                                          </p:val>
                                        </p:tav>
                                        <p:tav tm="100000">
                                          <p:val>
                                            <p:strVal val="ppt_x"/>
                                          </p:val>
                                        </p:tav>
                                      </p:tavLst>
                                    </p:anim>
                                    <p:anim calcmode="lin" valueType="num">
                                      <p:cBhvr additive="base">
                                        <p:cTn id="15" dur="500"/>
                                        <p:tgtEl>
                                          <p:spTgt spid="1027"/>
                                        </p:tgtEl>
                                        <p:attrNameLst>
                                          <p:attrName>ppt_y</p:attrName>
                                        </p:attrNameLst>
                                      </p:cBhvr>
                                      <p:tavLst>
                                        <p:tav tm="0">
                                          <p:val>
                                            <p:strVal val="ppt_y"/>
                                          </p:val>
                                        </p:tav>
                                        <p:tav tm="100000">
                                          <p:val>
                                            <p:strVal val="1+ppt_h/2"/>
                                          </p:val>
                                        </p:tav>
                                      </p:tavLst>
                                    </p:anim>
                                    <p:set>
                                      <p:cBhvr>
                                        <p:cTn id="16" dur="1" fill="hold">
                                          <p:stCondLst>
                                            <p:cond delay="499"/>
                                          </p:stCondLst>
                                        </p:cTn>
                                        <p:tgtEl>
                                          <p:spTgt spid="102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500" fill="hold"/>
                                        <p:tgtEl>
                                          <p:spTgt spid="1027"/>
                                        </p:tgtEl>
                                        <p:attrNameLst>
                                          <p:attrName>ppt_w</p:attrName>
                                        </p:attrNameLst>
                                      </p:cBhvr>
                                      <p:tavLst>
                                        <p:tav tm="0">
                                          <p:val>
                                            <p:fltVal val="0"/>
                                          </p:val>
                                        </p:tav>
                                        <p:tav tm="100000">
                                          <p:val>
                                            <p:strVal val="#ppt_w"/>
                                          </p:val>
                                        </p:tav>
                                      </p:tavLst>
                                    </p:anim>
                                    <p:anim calcmode="lin" valueType="num">
                                      <p:cBhvr>
                                        <p:cTn id="22" dur="500" fill="hold"/>
                                        <p:tgtEl>
                                          <p:spTgt spid="1027"/>
                                        </p:tgtEl>
                                        <p:attrNameLst>
                                          <p:attrName>ppt_h</p:attrName>
                                        </p:attrNameLst>
                                      </p:cBhvr>
                                      <p:tavLst>
                                        <p:tav tm="0">
                                          <p:val>
                                            <p:fltVal val="0"/>
                                          </p:val>
                                        </p:tav>
                                        <p:tav tm="100000">
                                          <p:val>
                                            <p:strVal val="#ppt_h"/>
                                          </p:val>
                                        </p:tav>
                                      </p:tavLst>
                                    </p:anim>
                                    <p:animEffect transition="in" filter="fade">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61" y="1552872"/>
            <a:ext cx="8904118" cy="511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5" y="44624"/>
            <a:ext cx="4584263" cy="6769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38454" y="44624"/>
            <a:ext cx="4572000" cy="1815882"/>
          </a:xfrm>
          <a:prstGeom prst="rect">
            <a:avLst/>
          </a:prstGeom>
          <a:ln>
            <a:solidFill>
              <a:schemeClr val="tx1"/>
            </a:solidFill>
          </a:ln>
        </p:spPr>
        <p:txBody>
          <a:bodyPr>
            <a:spAutoFit/>
          </a:bodyPr>
          <a:lstStyle/>
          <a:p>
            <a:r>
              <a:rPr lang="fr-FR" sz="1400" b="1" dirty="0"/>
              <a:t>III. Le Moyen-Orient depuis 1994, entre espoir de paix et multiplication des conflits.</a:t>
            </a:r>
            <a:endParaRPr lang="fr-FR" sz="1400" dirty="0"/>
          </a:p>
          <a:p>
            <a:r>
              <a:rPr lang="fr-FR" sz="1400" b="1" dirty="0"/>
              <a:t>	1. Israël et la question palestinienne. </a:t>
            </a:r>
            <a:endParaRPr lang="fr-FR" sz="1400" dirty="0"/>
          </a:p>
          <a:p>
            <a:r>
              <a:rPr lang="fr-FR" sz="1400" dirty="0"/>
              <a:t>		a. Une paix impossible, une nouvelle guerre improbable </a:t>
            </a:r>
            <a:r>
              <a:rPr lang="fr-FR" sz="1400" dirty="0" smtClean="0"/>
              <a:t>?</a:t>
            </a:r>
          </a:p>
          <a:p>
            <a:r>
              <a:rPr lang="fr-FR" sz="1400" b="1" dirty="0" smtClean="0"/>
              <a:t>	</a:t>
            </a:r>
            <a:r>
              <a:rPr lang="fr-FR" sz="1400" dirty="0" smtClean="0"/>
              <a:t>b</a:t>
            </a:r>
            <a:r>
              <a:rPr lang="fr-FR" sz="1400" dirty="0"/>
              <a:t>. Y a-t-il une solution proche à la question palestinienne ?</a:t>
            </a:r>
          </a:p>
          <a:p>
            <a:endParaRPr lang="fr-FR" sz="1400" dirty="0"/>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039" t="13686" r="50258" b="17349"/>
          <a:stretch/>
        </p:blipFill>
        <p:spPr bwMode="auto">
          <a:xfrm>
            <a:off x="5724128" y="1630622"/>
            <a:ext cx="3214151" cy="504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e 3"/>
          <p:cNvGrpSpPr/>
          <p:nvPr/>
        </p:nvGrpSpPr>
        <p:grpSpPr>
          <a:xfrm>
            <a:off x="2286556" y="1552872"/>
            <a:ext cx="3531477" cy="4398765"/>
            <a:chOff x="2267744" y="1932514"/>
            <a:chExt cx="3531477" cy="4398765"/>
          </a:xfrm>
        </p:grpSpPr>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8831" t="14006" r="24027" b="25863"/>
            <a:stretch/>
          </p:blipFill>
          <p:spPr bwMode="auto">
            <a:xfrm>
              <a:off x="2267744" y="1932514"/>
              <a:ext cx="3531477" cy="4398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627784" y="1936934"/>
              <a:ext cx="936104" cy="24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ZoneTexte 4"/>
          <p:cNvSpPr txBox="1"/>
          <p:nvPr/>
        </p:nvSpPr>
        <p:spPr>
          <a:xfrm>
            <a:off x="243057" y="5949996"/>
            <a:ext cx="5574976" cy="523220"/>
          </a:xfrm>
          <a:prstGeom prst="rect">
            <a:avLst/>
          </a:prstGeom>
          <a:noFill/>
        </p:spPr>
        <p:txBody>
          <a:bodyPr wrap="square" rtlCol="0">
            <a:spAutoFit/>
          </a:bodyPr>
          <a:lstStyle/>
          <a:p>
            <a:r>
              <a:rPr lang="fr-FR" sz="1400" b="1" dirty="0" smtClean="0"/>
              <a:t>Pourquoi peut-on parler de </a:t>
            </a:r>
            <a:r>
              <a:rPr lang="fr-FR" sz="1400" b="1" u="sng" dirty="0" smtClean="0"/>
              <a:t>souveraineté partielle</a:t>
            </a:r>
            <a:r>
              <a:rPr lang="fr-FR" sz="1400" b="1" dirty="0" smtClean="0"/>
              <a:t>  de  l’Autorité Palestinienne ?</a:t>
            </a:r>
            <a:endParaRPr lang="fr-FR" sz="1400" b="1" dirty="0"/>
          </a:p>
        </p:txBody>
      </p:sp>
      <p:sp>
        <p:nvSpPr>
          <p:cNvPr id="9" name="ZoneTexte 8"/>
          <p:cNvSpPr txBox="1"/>
          <p:nvPr/>
        </p:nvSpPr>
        <p:spPr>
          <a:xfrm>
            <a:off x="4739468" y="3140968"/>
            <a:ext cx="4426252" cy="738664"/>
          </a:xfrm>
          <a:prstGeom prst="rect">
            <a:avLst/>
          </a:prstGeom>
          <a:noFill/>
        </p:spPr>
        <p:txBody>
          <a:bodyPr wrap="square" rtlCol="0">
            <a:spAutoFit/>
          </a:bodyPr>
          <a:lstStyle/>
          <a:p>
            <a:r>
              <a:rPr lang="fr-FR" sz="1400" b="1" dirty="0" smtClean="0"/>
              <a:t>Quelle logique a conduit à la construction d’un mur de sécurité entre territoires palestiniens et Israël ?</a:t>
            </a:r>
          </a:p>
          <a:p>
            <a:r>
              <a:rPr lang="fr-FR" sz="1400" b="1" dirty="0" smtClean="0"/>
              <a:t>En quoi est-ce le signe de l’échec du processus de paix ?</a:t>
            </a:r>
          </a:p>
        </p:txBody>
      </p:sp>
      <p:sp>
        <p:nvSpPr>
          <p:cNvPr id="6" name="ZoneTexte 5"/>
          <p:cNvSpPr txBox="1"/>
          <p:nvPr/>
        </p:nvSpPr>
        <p:spPr>
          <a:xfrm>
            <a:off x="6180084" y="1567782"/>
            <a:ext cx="2736304" cy="2585323"/>
          </a:xfrm>
          <a:prstGeom prst="rect">
            <a:avLst/>
          </a:prstGeom>
          <a:noFill/>
        </p:spPr>
        <p:txBody>
          <a:bodyPr wrap="square" rtlCol="0">
            <a:spAutoFit/>
          </a:bodyPr>
          <a:lstStyle/>
          <a:p>
            <a:r>
              <a:rPr lang="fr-FR" dirty="0" smtClean="0"/>
              <a:t>Le mur de séparation entre la Palestine et Israël </a:t>
            </a:r>
            <a:r>
              <a:rPr lang="fr-FR" dirty="0" err="1" smtClean="0"/>
              <a:t>mesur</a:t>
            </a:r>
            <a:r>
              <a:rPr lang="fr-FR" dirty="0" smtClean="0"/>
              <a:t> plus de 600 km de long, Il est très largement construit au-delà de la ligne verte, frontière reconnue par les deux parties lors des accords d’Oslo</a:t>
            </a:r>
            <a:endParaRPr lang="fr-FR" dirty="0"/>
          </a:p>
        </p:txBody>
      </p:sp>
      <p:sp>
        <p:nvSpPr>
          <p:cNvPr id="7" name="ZoneTexte 6"/>
          <p:cNvSpPr txBox="1"/>
          <p:nvPr/>
        </p:nvSpPr>
        <p:spPr>
          <a:xfrm>
            <a:off x="4716016" y="1772816"/>
            <a:ext cx="4106406" cy="1015663"/>
          </a:xfrm>
          <a:prstGeom prst="rect">
            <a:avLst/>
          </a:prstGeom>
          <a:noFill/>
        </p:spPr>
        <p:txBody>
          <a:bodyPr wrap="square" rtlCol="0">
            <a:spAutoFit/>
          </a:bodyPr>
          <a:lstStyle/>
          <a:p>
            <a:r>
              <a:rPr lang="fr-FR" sz="1400" b="1" dirty="0" smtClean="0"/>
              <a:t>Quels </a:t>
            </a:r>
            <a:r>
              <a:rPr lang="fr-FR" sz="1400" b="1" dirty="0"/>
              <a:t>éléments affaiblissent le processus de paix depuis 1995 ? </a:t>
            </a:r>
          </a:p>
          <a:p>
            <a:r>
              <a:rPr lang="fr-FR" sz="1400" b="1" dirty="0"/>
              <a:t>Carte  1 p 280.</a:t>
            </a:r>
          </a:p>
          <a:p>
            <a:endParaRPr lang="fr-FR" dirty="0"/>
          </a:p>
        </p:txBody>
      </p:sp>
    </p:spTree>
    <p:extLst>
      <p:ext uri="{BB962C8B-B14F-4D97-AF65-F5344CB8AC3E}">
        <p14:creationId xmlns:p14="http://schemas.microsoft.com/office/powerpoint/2010/main" val="165742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051"/>
                                        </p:tgtEl>
                                      </p:cBhvr>
                                    </p:animEffect>
                                    <p:set>
                                      <p:cBhvr>
                                        <p:cTn id="18" dur="1" fill="hold">
                                          <p:stCondLst>
                                            <p:cond delay="499"/>
                                          </p:stCondLst>
                                        </p:cTn>
                                        <p:tgtEl>
                                          <p:spTgt spid="2051"/>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barn(inVertical)">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2050"/>
                                        </p:tgtEl>
                                      </p:cBhvr>
                                    </p:animEffect>
                                    <p:set>
                                      <p:cBhvr>
                                        <p:cTn id="41" dur="1" fill="hold">
                                          <p:stCondLst>
                                            <p:cond delay="499"/>
                                          </p:stCondLst>
                                        </p:cTn>
                                        <p:tgtEl>
                                          <p:spTgt spid="2050"/>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9">
                                            <p:txEl>
                                              <p:pRg st="0" end="0"/>
                                            </p:txEl>
                                          </p:spTgt>
                                        </p:tgtEl>
                                      </p:cBhvr>
                                    </p:animEffect>
                                    <p:set>
                                      <p:cBhvr>
                                        <p:cTn id="44" dur="1" fill="hold">
                                          <p:stCondLst>
                                            <p:cond delay="499"/>
                                          </p:stCondLst>
                                        </p:cTn>
                                        <p:tgtEl>
                                          <p:spTgt spid="9">
                                            <p:txEl>
                                              <p:pRg st="0" end="0"/>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9">
                                            <p:txEl>
                                              <p:pRg st="1" end="1"/>
                                            </p:txEl>
                                          </p:spTgt>
                                        </p:tgtEl>
                                      </p:cBhvr>
                                    </p:animEffect>
                                    <p:set>
                                      <p:cBhvr>
                                        <p:cTn id="47" dur="1" fill="hold">
                                          <p:stCondLst>
                                            <p:cond delay="499"/>
                                          </p:stCondLst>
                                        </p:cTn>
                                        <p:tgtEl>
                                          <p:spTgt spid="9">
                                            <p:txEl>
                                              <p:pRg st="1" end="1"/>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09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build="allAtOnce"/>
      <p:bldP spid="6" grpId="0"/>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52121" y="0"/>
            <a:ext cx="3481536" cy="1815882"/>
          </a:xfrm>
          <a:prstGeom prst="rect">
            <a:avLst/>
          </a:prstGeom>
        </p:spPr>
        <p:txBody>
          <a:bodyPr wrap="square">
            <a:spAutoFit/>
          </a:bodyPr>
          <a:lstStyle/>
          <a:p>
            <a:r>
              <a:rPr lang="fr-FR" sz="1400" b="1" dirty="0"/>
              <a:t>III. Le </a:t>
            </a:r>
            <a:r>
              <a:rPr lang="fr-FR" sz="1400" b="1" dirty="0" smtClean="0"/>
              <a:t>Moyen-Orient, </a:t>
            </a:r>
            <a:r>
              <a:rPr lang="fr-FR" sz="1400" b="1" dirty="0"/>
              <a:t>entre espoir de paix et multiplication des conflits</a:t>
            </a:r>
            <a:r>
              <a:rPr lang="fr-FR" sz="1400" b="1" dirty="0" smtClean="0"/>
              <a:t>. (depuis le début des années 1990)</a:t>
            </a:r>
          </a:p>
          <a:p>
            <a:r>
              <a:rPr lang="fr-FR" sz="1400" b="1" dirty="0" smtClean="0"/>
              <a:t>2 . l’islamisme au Moyen-Orient ?</a:t>
            </a:r>
            <a:endParaRPr lang="fr-FR" sz="1400" dirty="0"/>
          </a:p>
          <a:p>
            <a:r>
              <a:rPr lang="fr-FR" sz="1400" dirty="0"/>
              <a:t>  	</a:t>
            </a:r>
            <a:r>
              <a:rPr lang="fr-FR" sz="1400" dirty="0" smtClean="0"/>
              <a:t>a</a:t>
            </a:r>
            <a:r>
              <a:rPr lang="fr-FR" sz="1400" dirty="0"/>
              <a:t>. Comment définir l’Islamisme au Moyen-Orient</a:t>
            </a:r>
            <a:r>
              <a:rPr lang="fr-FR" sz="1400" dirty="0" smtClean="0"/>
              <a:t>.</a:t>
            </a:r>
          </a:p>
          <a:p>
            <a:r>
              <a:rPr lang="fr-FR" sz="1400" dirty="0" smtClean="0"/>
              <a:t>	 b.  </a:t>
            </a:r>
            <a:r>
              <a:rPr lang="fr-FR" sz="1400" dirty="0"/>
              <a:t>Des modèles  étatiques fondés sur des principes islamiques</a:t>
            </a:r>
            <a:r>
              <a:rPr lang="fr-FR" sz="1400" dirty="0" smtClean="0"/>
              <a:t>.</a:t>
            </a:r>
          </a:p>
        </p:txBody>
      </p:sp>
      <p:sp>
        <p:nvSpPr>
          <p:cNvPr id="3" name="ZoneTexte 2"/>
          <p:cNvSpPr txBox="1"/>
          <p:nvPr/>
        </p:nvSpPr>
        <p:spPr>
          <a:xfrm>
            <a:off x="5868144" y="2060848"/>
            <a:ext cx="2340260" cy="369332"/>
          </a:xfrm>
          <a:prstGeom prst="rect">
            <a:avLst/>
          </a:prstGeom>
          <a:noFill/>
        </p:spPr>
        <p:txBody>
          <a:bodyPr wrap="square" rtlCol="0">
            <a:spAutoFit/>
          </a:bodyPr>
          <a:lstStyle/>
          <a:p>
            <a:r>
              <a:rPr lang="fr-FR" b="1" dirty="0" smtClean="0"/>
              <a:t>Livre p260 et 266-667</a:t>
            </a:r>
            <a:endParaRPr lang="fr-FR" b="1" dirty="0"/>
          </a:p>
        </p:txBody>
      </p:sp>
      <p:sp>
        <p:nvSpPr>
          <p:cNvPr id="4" name="ZoneTexte 3"/>
          <p:cNvSpPr txBox="1"/>
          <p:nvPr/>
        </p:nvSpPr>
        <p:spPr>
          <a:xfrm>
            <a:off x="107503" y="5142091"/>
            <a:ext cx="9361041" cy="2031325"/>
          </a:xfrm>
          <a:prstGeom prst="rect">
            <a:avLst/>
          </a:prstGeom>
          <a:noFill/>
        </p:spPr>
        <p:txBody>
          <a:bodyPr wrap="square" rtlCol="0">
            <a:spAutoFit/>
          </a:bodyPr>
          <a:lstStyle/>
          <a:p>
            <a:r>
              <a:rPr lang="fr-FR" b="1" dirty="0" smtClean="0"/>
              <a:t>Comment peut-on définir à partir de ce texte les principes de l’islamisme ?</a:t>
            </a:r>
            <a:endParaRPr lang="fr-FR" b="1" dirty="0"/>
          </a:p>
          <a:p>
            <a:r>
              <a:rPr lang="fr-FR" b="1" dirty="0" smtClean="0"/>
              <a:t>Quelle différence peut-on faire entre islam et islamisme ?</a:t>
            </a:r>
          </a:p>
          <a:p>
            <a:endParaRPr lang="fr-FR" b="1" dirty="0"/>
          </a:p>
          <a:p>
            <a:r>
              <a:rPr lang="fr-FR" b="1" dirty="0" smtClean="0"/>
              <a:t>Quelles formes prend l’islamisme aujourd’hui ?</a:t>
            </a:r>
            <a:endParaRPr lang="fr-FR" b="1" dirty="0"/>
          </a:p>
          <a:p>
            <a:r>
              <a:rPr lang="fr-FR" b="1" dirty="0" smtClean="0"/>
              <a:t>Quels états servent de modèles à la mise en place de régimes islamiques ?</a:t>
            </a:r>
          </a:p>
          <a:p>
            <a:endParaRPr lang="fr-FR" b="1" dirty="0"/>
          </a:p>
          <a:p>
            <a:endParaRPr lang="fr-FR" b="1" dirty="0"/>
          </a:p>
        </p:txBody>
      </p:sp>
      <p:sp>
        <p:nvSpPr>
          <p:cNvPr id="5" name="ZoneTexte 4"/>
          <p:cNvSpPr txBox="1"/>
          <p:nvPr/>
        </p:nvSpPr>
        <p:spPr>
          <a:xfrm>
            <a:off x="38503" y="44624"/>
            <a:ext cx="5544616" cy="4154984"/>
          </a:xfrm>
          <a:prstGeom prst="rect">
            <a:avLst/>
          </a:prstGeom>
          <a:noFill/>
        </p:spPr>
        <p:txBody>
          <a:bodyPr wrap="square" rtlCol="0">
            <a:spAutoFit/>
          </a:bodyPr>
          <a:lstStyle/>
          <a:p>
            <a:r>
              <a:rPr lang="fr-FR" b="1" dirty="0" smtClean="0"/>
              <a:t>Les origines de l’Islamisme : </a:t>
            </a:r>
          </a:p>
          <a:p>
            <a:pPr algn="just"/>
            <a:r>
              <a:rPr lang="fr-FR" sz="1400" dirty="0" smtClean="0"/>
              <a:t>Je crois que tout est sous l’ordre de Dieu ; que Muhammad  est le sceau de toute la prophétie adressée à tous les hommes , que la rétribution éternelle est une réalité, que le Coran est le livre de Dieu, que l’islam est une loi complète pour diriger cette vie (…)</a:t>
            </a:r>
          </a:p>
          <a:p>
            <a:pPr algn="just"/>
            <a:r>
              <a:rPr lang="fr-FR" sz="1400" dirty="0" smtClean="0"/>
              <a:t>Je crois que le musulman a le devoir de faire revivre l’islam par la renaissance de ses différents peuples, par le retour à sa législation propre et que la bannière de l’islam doit couvrir le genre humain et que chaque musulman a pour mission d’éduquer le monde selon les principes de l’islam, Et je promets de combattre pour accomplir cette mission tant que je vivrai et de sacrifier pour cela tout ce que je possède,</a:t>
            </a:r>
          </a:p>
          <a:p>
            <a:pPr algn="just"/>
            <a:r>
              <a:rPr lang="fr-FR" sz="1400" dirty="0" smtClean="0"/>
              <a:t>Je crois que le secret du retard des musulmans réside dans leur éloignement de la religion, que la base de la réforme consistera à faire retour aux enseignements de l’islam et à ses jugements, que ceci est possible, si les musulmans œuvrent dans ce sens et que la doctrine des Frères  musulmans réalise cet objectif.</a:t>
            </a:r>
            <a:endParaRPr lang="fr-FR" dirty="0"/>
          </a:p>
          <a:p>
            <a:r>
              <a:rPr lang="fr-FR" sz="1400" dirty="0" smtClean="0"/>
              <a:t>Hasan Al-Banna (1906-1949), </a:t>
            </a:r>
            <a:r>
              <a:rPr lang="fr-FR" sz="1400" b="1" i="1" dirty="0" smtClean="0"/>
              <a:t>Profession de foi des Frères musulmans. </a:t>
            </a:r>
            <a:r>
              <a:rPr lang="fr-FR" sz="1400" b="1" dirty="0" smtClean="0"/>
              <a:t>1935</a:t>
            </a:r>
            <a:endParaRPr lang="fr-FR" sz="1400" b="1" dirty="0"/>
          </a:p>
        </p:txBody>
      </p:sp>
      <p:pic>
        <p:nvPicPr>
          <p:cNvPr id="5122" name="Picture 2" descr="C:\Users\TESSSON\Documents\lycée\cours 2014\Terminale ES\histoire\le moyen-orient depuis 1918\moyen-orient\Modèle politique au moyen-orient.jpg"/>
          <p:cNvPicPr>
            <a:picLocks noChangeAspect="1" noChangeArrowheads="1"/>
          </p:cNvPicPr>
          <p:nvPr/>
        </p:nvPicPr>
        <p:blipFill rotWithShape="1">
          <a:blip r:embed="rId3">
            <a:extLst>
              <a:ext uri="{28A0092B-C50C-407E-A947-70E740481C1C}">
                <a14:useLocalDpi xmlns:a14="http://schemas.microsoft.com/office/drawing/2010/main" val="0"/>
              </a:ext>
            </a:extLst>
          </a:blip>
          <a:srcRect l="3744" t="1" b="14165"/>
          <a:stretch/>
        </p:blipFill>
        <p:spPr bwMode="auto">
          <a:xfrm>
            <a:off x="0" y="0"/>
            <a:ext cx="8997993"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42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1240</Words>
  <Application>Microsoft Office PowerPoint</Application>
  <PresentationFormat>Affichage à l'écran (4:3)</PresentationFormat>
  <Paragraphs>134</Paragraphs>
  <Slides>12</Slides>
  <Notes>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Qu’est-ce que le Moyen-Orient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Qu’est-ce que le Moyen-Orient ?</dc:title>
  <dc:creator>TESSSON VINCENT</dc:creator>
  <cp:lastModifiedBy>TESSSON VINCENT</cp:lastModifiedBy>
  <cp:revision>32</cp:revision>
  <dcterms:created xsi:type="dcterms:W3CDTF">2015-04-07T07:48:27Z</dcterms:created>
  <dcterms:modified xsi:type="dcterms:W3CDTF">2015-04-14T13:46:53Z</dcterms:modified>
</cp:coreProperties>
</file>